
<file path=[Content_Types].xml><?xml version="1.0" encoding="utf-8"?>
<Types xmlns="http://schemas.openxmlformats.org/package/2006/content-types">
  <Default Extension="jpeg" ContentType="image/jpeg"/>
  <Default Extension="JPG" ContentType="image/.jpg"/>
  <Default Extension="png" ContentType="image/png"/>
  <Default Extension="gif" ContentType="image/gi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10">
  <p:sldMasterIdLst>
    <p:sldMasterId id="2147483648" r:id="rId1"/>
    <p:sldMasterId id="2147483655" r:id="rId3"/>
    <p:sldMasterId id="2147483657" r:id="rId4"/>
  </p:sldMasterIdLst>
  <p:notesMasterIdLst>
    <p:notesMasterId r:id="rId11"/>
  </p:notesMasterIdLst>
  <p:sldIdLst>
    <p:sldId id="418" r:id="rId5"/>
    <p:sldId id="511" r:id="rId6"/>
    <p:sldId id="512" r:id="rId7"/>
    <p:sldId id="513" r:id="rId8"/>
    <p:sldId id="557" r:id="rId9"/>
    <p:sldId id="558" r:id="rId10"/>
    <p:sldId id="559" r:id="rId12"/>
    <p:sldId id="560" r:id="rId13"/>
    <p:sldId id="561" r:id="rId14"/>
    <p:sldId id="571" r:id="rId15"/>
    <p:sldId id="562" r:id="rId16"/>
    <p:sldId id="563" r:id="rId17"/>
    <p:sldId id="564" r:id="rId18"/>
    <p:sldId id="565" r:id="rId19"/>
    <p:sldId id="566" r:id="rId20"/>
    <p:sldId id="567" r:id="rId21"/>
    <p:sldId id="568" r:id="rId22"/>
    <p:sldId id="569" r:id="rId23"/>
    <p:sldId id="572" r:id="rId24"/>
    <p:sldId id="573" r:id="rId25"/>
    <p:sldId id="574" r:id="rId26"/>
    <p:sldId id="575" r:id="rId27"/>
    <p:sldId id="576" r:id="rId28"/>
    <p:sldId id="577" r:id="rId29"/>
    <p:sldId id="578" r:id="rId30"/>
    <p:sldId id="579" r:id="rId31"/>
    <p:sldId id="580" r:id="rId32"/>
    <p:sldId id="581" r:id="rId33"/>
    <p:sldId id="582" r:id="rId34"/>
    <p:sldId id="583" r:id="rId35"/>
    <p:sldId id="584" r:id="rId36"/>
    <p:sldId id="585" r:id="rId37"/>
    <p:sldId id="586" r:id="rId38"/>
    <p:sldId id="587" r:id="rId39"/>
    <p:sldId id="588" r:id="rId40"/>
    <p:sldId id="589" r:id="rId41"/>
    <p:sldId id="590" r:id="rId42"/>
    <p:sldId id="591" r:id="rId43"/>
    <p:sldId id="592" r:id="rId44"/>
    <p:sldId id="593" r:id="rId45"/>
    <p:sldId id="594" r:id="rId46"/>
    <p:sldId id="595" r:id="rId47"/>
    <p:sldId id="596" r:id="rId48"/>
    <p:sldId id="597" r:id="rId49"/>
    <p:sldId id="598" r:id="rId50"/>
    <p:sldId id="599" r:id="rId51"/>
    <p:sldId id="600" r:id="rId52"/>
    <p:sldId id="601" r:id="rId53"/>
    <p:sldId id="602" r:id="rId54"/>
    <p:sldId id="603" r:id="rId55"/>
    <p:sldId id="604" r:id="rId56"/>
    <p:sldId id="605" r:id="rId57"/>
    <p:sldId id="606" r:id="rId58"/>
    <p:sldId id="607" r:id="rId59"/>
    <p:sldId id="608" r:id="rId60"/>
    <p:sldId id="609" r:id="rId61"/>
    <p:sldId id="610" r:id="rId62"/>
    <p:sldId id="611" r:id="rId63"/>
    <p:sldId id="612" r:id="rId64"/>
    <p:sldId id="613" r:id="rId65"/>
    <p:sldId id="614" r:id="rId66"/>
    <p:sldId id="615" r:id="rId67"/>
    <p:sldId id="616" r:id="rId68"/>
    <p:sldId id="617" r:id="rId69"/>
    <p:sldId id="618" r:id="rId70"/>
    <p:sldId id="619" r:id="rId71"/>
    <p:sldId id="620" r:id="rId72"/>
    <p:sldId id="621" r:id="rId73"/>
    <p:sldId id="622" r:id="rId74"/>
    <p:sldId id="623" r:id="rId75"/>
    <p:sldId id="624" r:id="rId76"/>
    <p:sldId id="625" r:id="rId77"/>
    <p:sldId id="626" r:id="rId78"/>
    <p:sldId id="627" r:id="rId79"/>
    <p:sldId id="276" r:id="rId80"/>
  </p:sldIdLst>
  <p:sldSz cx="12192000" cy="6858000"/>
  <p:notesSz cx="6858000" cy="9144000"/>
  <p:defaultTextStyle>
    <a:defPPr>
      <a:defRPr lang="en-US"/>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D7E6EE"/>
    <a:srgbClr val="6F9AEF"/>
    <a:srgbClr val="6DCEF1"/>
    <a:srgbClr val="99CC00"/>
    <a:srgbClr val="93DADF"/>
    <a:srgbClr val="3BCBDF"/>
    <a:srgbClr val="4976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77" d="100"/>
          <a:sy n="77" d="100"/>
        </p:scale>
        <p:origin x="883" y="72"/>
      </p:cViewPr>
      <p:guideLst>
        <p:guide orient="horz" pos="2160"/>
        <p:guide pos="3938"/>
      </p:guideLst>
    </p:cSldViewPr>
  </p:slideViewPr>
  <p:notesTextViewPr>
    <p:cViewPr>
      <p:scale>
        <a:sx n="100" d="100"/>
        <a:sy n="100" d="100"/>
      </p:scale>
      <p:origin x="0" y="0"/>
    </p:cViewPr>
  </p:notesTextViewPr>
  <p:sorterViewPr showFormatting="0">
    <p:cViewPr>
      <p:scale>
        <a:sx n="66" d="100"/>
        <a:sy n="66" d="100"/>
      </p:scale>
      <p:origin x="0" y="0"/>
    </p:cViewPr>
  </p:sorterViewPr>
  <p:gridSpacing cx="76198" cy="7619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3" Type="http://schemas.openxmlformats.org/officeDocument/2006/relationships/tableStyles" Target="tableStyles.xml"/><Relationship Id="rId82" Type="http://schemas.openxmlformats.org/officeDocument/2006/relationships/viewProps" Target="viewProps.xml"/><Relationship Id="rId81" Type="http://schemas.openxmlformats.org/officeDocument/2006/relationships/presProps" Target="presProps.xml"/><Relationship Id="rId80" Type="http://schemas.openxmlformats.org/officeDocument/2006/relationships/slide" Target="slides/slide75.xml"/><Relationship Id="rId8" Type="http://schemas.openxmlformats.org/officeDocument/2006/relationships/slide" Target="slides/slide4.xml"/><Relationship Id="rId79" Type="http://schemas.openxmlformats.org/officeDocument/2006/relationships/slide" Target="slides/slide74.xml"/><Relationship Id="rId78" Type="http://schemas.openxmlformats.org/officeDocument/2006/relationships/slide" Target="slides/slide73.xml"/><Relationship Id="rId77" Type="http://schemas.openxmlformats.org/officeDocument/2006/relationships/slide" Target="slides/slide72.xml"/><Relationship Id="rId76" Type="http://schemas.openxmlformats.org/officeDocument/2006/relationships/slide" Target="slides/slide71.xml"/><Relationship Id="rId75" Type="http://schemas.openxmlformats.org/officeDocument/2006/relationships/slide" Target="slides/slide70.xml"/><Relationship Id="rId74" Type="http://schemas.openxmlformats.org/officeDocument/2006/relationships/slide" Target="slides/slide69.xml"/><Relationship Id="rId73" Type="http://schemas.openxmlformats.org/officeDocument/2006/relationships/slide" Target="slides/slide68.xml"/><Relationship Id="rId72" Type="http://schemas.openxmlformats.org/officeDocument/2006/relationships/slide" Target="slides/slide67.xml"/><Relationship Id="rId71" Type="http://schemas.openxmlformats.org/officeDocument/2006/relationships/slide" Target="slides/slide66.xml"/><Relationship Id="rId70" Type="http://schemas.openxmlformats.org/officeDocument/2006/relationships/slide" Target="slides/slide65.xml"/><Relationship Id="rId7" Type="http://schemas.openxmlformats.org/officeDocument/2006/relationships/slide" Target="slides/slide3.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slide" Target="slides/slide2.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notesMaster" Target="notesMasters/notesMaster1.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DA66FE7B-ED76-4EA2-8459-243340FD48DF}"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p>
            <a:pPr lvl="0" algn="r">
              <a:buNone/>
            </a:pPr>
            <a:fld id="{9A0DB2DC-4C9A-4742-B13C-FB6460FD3503}" type="slidenum">
              <a:rPr lang="zh-CN" altLang="en-US" sz="1200" dirty="0">
                <a:ea typeface="等线" panose="02010600030101010101" pitchFamily="2" charset="-122"/>
              </a:rPr>
            </a:fld>
            <a:endParaRPr lang="zh-CN" altLang="en-US" sz="1200" dirty="0">
              <a:ea typeface="等线"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490465"/>
            <a:ext cx="10363200" cy="803520"/>
          </a:xfrm>
          <a:prstGeom prst="rect">
            <a:avLst/>
          </a:prstGeom>
        </p:spPr>
        <p:txBody>
          <a:bodyPr/>
          <a:lstStyle>
            <a:lvl1pPr algn="ctr">
              <a:defRPr>
                <a:solidFill>
                  <a:schemeClr val="tx1"/>
                </a:solidFill>
                <a:latin typeface="宋体" panose="02010600030101010101" pitchFamily="2" charset="-122"/>
                <a:ea typeface="宋体" panose="02010600030101010101" pitchFamily="2" charset="-122"/>
              </a:defRPr>
            </a:lvl1p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828800" y="3931205"/>
            <a:ext cx="8534400" cy="622920"/>
          </a:xfrm>
          <a:prstGeom prst="rect">
            <a:avLst/>
          </a:prstGeom>
        </p:spPr>
        <p:txBody>
          <a:bodyPr/>
          <a:lstStyle>
            <a:lvl1pPr marL="0" indent="0" algn="ctr">
              <a:buNone/>
              <a:defRPr sz="3200">
                <a:latin typeface="宋体" panose="02010600030101010101" pitchFamily="2" charset="-122"/>
                <a:ea typeface="宋体" panose="02010600030101010101" pitchFamily="2" charset="-122"/>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a:t>单击此处编辑母版副标题样式</a:t>
            </a:r>
            <a:endParaRPr lang="zh-CN" altLang="en-US" noProof="1"/>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标题，文本与内容">
    <p:spTree>
      <p:nvGrpSpPr>
        <p:cNvPr id="1" name=""/>
        <p:cNvGrpSpPr/>
        <p:nvPr/>
      </p:nvGrpSpPr>
      <p:grpSpPr>
        <a:xfrm>
          <a:off x="0" y="0"/>
          <a:ext cx="0" cy="0"/>
          <a:chOff x="0" y="0"/>
          <a:chExt cx="0" cy="0"/>
        </a:xfrm>
      </p:grpSpPr>
    </p:spTree>
  </p:cSld>
  <p:clrMapOvr>
    <a:masterClrMapping/>
  </p:clrMapOvr>
  <p:transition/>
  <p:hf sldNum="0" hdr="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标题，文本与两项内容">
    <p:spTree>
      <p:nvGrpSpPr>
        <p:cNvPr id="1" name=""/>
        <p:cNvGrpSpPr/>
        <p:nvPr/>
      </p:nvGrpSpPr>
      <p:grpSpPr>
        <a:xfrm>
          <a:off x="0" y="0"/>
          <a:ext cx="0" cy="0"/>
          <a:chOff x="0" y="0"/>
          <a:chExt cx="0" cy="0"/>
        </a:xfrm>
      </p:grpSpPr>
    </p:spTree>
  </p:cSld>
  <p:clrMapOvr>
    <a:masterClrMapping/>
  </p:clrMapOvr>
  <p:transition/>
  <p:hf sldNum="0" hdr="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自定义版式">
    <p:bg>
      <p:bgPr>
        <a:solidFill>
          <a:srgbClr val="000000"/>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20700" y="2493963"/>
            <a:ext cx="10602384" cy="1295400"/>
          </a:xfrm>
          <a:prstGeom prst="rect">
            <a:avLst/>
          </a:prstGeom>
        </p:spPr>
        <p:txBody>
          <a:bodyPr/>
          <a:lstStyle/>
          <a:p>
            <a:r>
              <a:rPr lang="zh-CN" altLang="en-US" noProof="1"/>
              <a:t>单击此处编辑母版标题样式</a:t>
            </a:r>
            <a:endParaRPr lang="zh-CN" altLang="en-US" noProof="1"/>
          </a:p>
        </p:txBody>
      </p:sp>
      <p:sp>
        <p:nvSpPr>
          <p:cNvPr id="5" name="日期占位符 2"/>
          <p:cNvSpPr>
            <a:spLocks noGrp="1"/>
          </p:cNvSpPr>
          <p:nvPr>
            <p:ph type="dt" sz="half" idx="2"/>
          </p:nvPr>
        </p:nvSpPr>
        <p:spPr>
          <a:xfrm>
            <a:off x="1117600" y="6356350"/>
            <a:ext cx="3657600" cy="365125"/>
          </a:xfrm>
          <a:prstGeom prst="rect">
            <a:avLst/>
          </a:prstGeom>
        </p:spPr>
        <p:txBody>
          <a:bodyPr/>
          <a:lstStyle/>
          <a:p>
            <a:pPr lvl="0" eaLnBrk="1" hangingPunct="1">
              <a:buFont typeface="Arial" panose="020B0604020202020204" pitchFamily="34" charset="0"/>
              <a:buNone/>
            </a:pPr>
            <a:fld id="{BB962C8B-B14F-4D97-AF65-F5344CB8AC3E}" type="datetimeFigureOut">
              <a:rPr lang="en-US" altLang="en-US" dirty="0"/>
            </a:fld>
            <a:endParaRPr lang="en-US" altLang="en-US" dirty="0"/>
          </a:p>
        </p:txBody>
      </p:sp>
      <p:sp>
        <p:nvSpPr>
          <p:cNvPr id="6" name="页脚占位符 3"/>
          <p:cNvSpPr>
            <a:spLocks noGrp="1"/>
          </p:cNvSpPr>
          <p:nvPr>
            <p:ph type="ftr" sz="quarter" idx="3"/>
          </p:nvPr>
        </p:nvSpPr>
        <p:spPr>
          <a:xfrm>
            <a:off x="5384800" y="6356350"/>
            <a:ext cx="5486400" cy="365125"/>
          </a:xfrm>
          <a:prstGeom prst="rect">
            <a:avLst/>
          </a:prstGeom>
        </p:spPr>
        <p:txBody>
          <a:bodyPr/>
          <a:lstStyle/>
          <a:p>
            <a:pPr lvl="0" eaLnBrk="1" hangingPunct="1">
              <a:buFont typeface="Arial" panose="020B0604020202020204" pitchFamily="34" charset="0"/>
              <a:buNone/>
            </a:pPr>
            <a:endParaRPr lang="en-US" altLang="en-US" dirty="0"/>
          </a:p>
        </p:txBody>
      </p:sp>
      <p:sp>
        <p:nvSpPr>
          <p:cNvPr id="7" name="灯片编号占位符 4"/>
          <p:cNvSpPr>
            <a:spLocks noGrp="1"/>
          </p:cNvSpPr>
          <p:nvPr>
            <p:ph type="sldNum" sz="quarter" idx="4"/>
          </p:nvPr>
        </p:nvSpPr>
        <p:spPr>
          <a:xfrm>
            <a:off x="11480800" y="6356350"/>
            <a:ext cx="3657600" cy="365125"/>
          </a:xfrm>
          <a:prstGeom prst="rect">
            <a:avLst/>
          </a:prstGeom>
        </p:spPr>
        <p:txBody>
          <a:bodyPr vert="horz" wrap="square" lIns="91440" tIns="45720" rIns="91440" bIns="45720" numCol="1" anchor="t" anchorCtr="0" compatLnSpc="1"/>
          <a:lstStyle/>
          <a:p>
            <a:pPr lvl="0" eaLnBrk="1" hangingPunct="1">
              <a:buFont typeface="Arial" panose="020B0604020202020204" pitchFamily="34" charset="0"/>
              <a:buNone/>
            </a:pPr>
            <a:fld id="{9A0DB2DC-4C9A-4742-B13C-FB6460FD3503}" type="slidenum">
              <a:rPr lang="en-US" altLang="en-US" dirty="0"/>
            </a:fld>
            <a:endParaRPr lang="en-US"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4" Type="http://schemas.openxmlformats.org/officeDocument/2006/relationships/theme" Target="../theme/theme3.xml"/><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026" name="Rectangle 3"/>
          <p:cNvSpPr>
            <a:spLocks noChangeArrowheads="1"/>
          </p:cNvSpPr>
          <p:nvPr/>
        </p:nvSpPr>
        <p:spPr bwMode="auto">
          <a:xfrm>
            <a:off x="0" y="0"/>
            <a:ext cx="12192000" cy="1690688"/>
          </a:xfrm>
          <a:prstGeom prst="rect">
            <a:avLst/>
          </a:prstGeom>
          <a:solidFill>
            <a:srgbClr val="7889FB"/>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pic>
        <p:nvPicPr>
          <p:cNvPr id="1027" name="Picture 2"/>
          <p:cNvPicPr>
            <a:picLocks noChangeAspect="1"/>
          </p:cNvPicPr>
          <p:nvPr/>
        </p:nvPicPr>
        <p:blipFill>
          <a:blip r:embed="rId7"/>
          <a:stretch>
            <a:fillRect/>
          </a:stretch>
        </p:blipFill>
        <p:spPr>
          <a:xfrm>
            <a:off x="0" y="1644650"/>
            <a:ext cx="12193588" cy="3567113"/>
          </a:xfrm>
          <a:prstGeom prst="rect">
            <a:avLst/>
          </a:prstGeom>
          <a:noFill/>
          <a:ln w="9525">
            <a:noFill/>
          </a:ln>
        </p:spPr>
      </p:pic>
      <p:sp>
        <p:nvSpPr>
          <p:cNvPr id="1028" name="Rectangle 4"/>
          <p:cNvSpPr>
            <a:spLocks noChangeArrowheads="1"/>
          </p:cNvSpPr>
          <p:nvPr/>
        </p:nvSpPr>
        <p:spPr bwMode="auto">
          <a:xfrm>
            <a:off x="0" y="5167313"/>
            <a:ext cx="12192000" cy="1690688"/>
          </a:xfrm>
          <a:prstGeom prst="rect">
            <a:avLst/>
          </a:prstGeom>
          <a:solidFill>
            <a:srgbClr val="7889D7"/>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p:hf sldNum="0" hdr="0" ftr="0" dt="0"/>
  <p:txStyles>
    <p:title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3600" b="1">
          <a:solidFill>
            <a:schemeClr val="tx1"/>
          </a:solidFill>
          <a:latin typeface="宋体" panose="02010600030101010101" pitchFamily="2" charset="-122"/>
          <a:ea typeface="宋体" panose="02010600030101010101" pitchFamily="2"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3600" b="1">
          <a:solidFill>
            <a:schemeClr val="tx1"/>
          </a:solidFill>
          <a:latin typeface="宋体" panose="02010600030101010101" pitchFamily="2" charset="-122"/>
          <a:ea typeface="宋体" panose="02010600030101010101" pitchFamily="2"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3600" b="1">
          <a:solidFill>
            <a:schemeClr val="tx1"/>
          </a:solidFill>
          <a:latin typeface="宋体" panose="02010600030101010101" pitchFamily="2" charset="-122"/>
          <a:ea typeface="宋体" panose="02010600030101010101" pitchFamily="2"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3600" b="1">
          <a:solidFill>
            <a:schemeClr val="tx1"/>
          </a:solidFill>
          <a:latin typeface="宋体" panose="02010600030101010101" pitchFamily="2" charset="-122"/>
          <a:ea typeface="宋体" panose="02010600030101010101" pitchFamily="2"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3600" b="1">
          <a:solidFill>
            <a:schemeClr val="tx1"/>
          </a:solidFill>
          <a:latin typeface="宋体" panose="02010600030101010101" pitchFamily="2" charset="-122"/>
          <a:ea typeface="宋体" panose="02010600030101010101" pitchFamily="2"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p:titleStyle>
    <p:bodyStyle>
      <a:lvl1pPr marL="228600" indent="-228600" algn="l" defTabSz="449580" rtl="0" eaLnBrk="0" fontAlgn="base" hangingPunct="0">
        <a:lnSpc>
          <a:spcPct val="102000"/>
        </a:lnSpc>
        <a:spcBef>
          <a:spcPts val="625"/>
        </a:spcBef>
        <a:spcAft>
          <a:spcPct val="0"/>
        </a:spcAft>
        <a:buClr>
          <a:srgbClr val="486AC1"/>
        </a:buClr>
        <a:buSzPct val="100000"/>
        <a:buFont typeface="Wingdings" panose="05000000000000000000" pitchFamily="2" charset="2"/>
        <a:buChar char=""/>
        <a:defRPr sz="2000">
          <a:solidFill>
            <a:srgbClr val="000000"/>
          </a:solidFill>
          <a:latin typeface="+mn-lt"/>
          <a:ea typeface="Arial" panose="020B0604020202020204" pitchFamily="34" charset="0"/>
          <a:cs typeface="+mn-cs"/>
        </a:defRPr>
      </a:lvl1pPr>
      <a:lvl2pPr marL="679450" indent="-214630" algn="l" defTabSz="449580" rtl="0" eaLnBrk="0" fontAlgn="base" hangingPunct="0">
        <a:lnSpc>
          <a:spcPct val="102000"/>
        </a:lnSpc>
        <a:spcBef>
          <a:spcPts val="340"/>
        </a:spcBef>
        <a:spcAft>
          <a:spcPts val="340"/>
        </a:spcAft>
        <a:buClr>
          <a:srgbClr val="486AC1"/>
        </a:buClr>
        <a:buSzPct val="100000"/>
        <a:buFont typeface="Arial" panose="020B0604020202020204" pitchFamily="34" charset="0"/>
        <a:buChar char="–"/>
        <a:defRPr sz="2800">
          <a:solidFill>
            <a:srgbClr val="000000"/>
          </a:solidFill>
          <a:latin typeface="+mn-lt"/>
          <a:cs typeface="+mn-cs"/>
        </a:defRPr>
      </a:lvl2pPr>
      <a:lvl3pPr marL="1087755" indent="-173355" algn="l" defTabSz="449580" rtl="0" eaLnBrk="0" fontAlgn="base" hangingPunct="0">
        <a:lnSpc>
          <a:spcPct val="102000"/>
        </a:lnSpc>
        <a:spcBef>
          <a:spcPts val="375"/>
        </a:spcBef>
        <a:spcAft>
          <a:spcPct val="0"/>
        </a:spcAft>
        <a:buClr>
          <a:srgbClr val="486AC1"/>
        </a:buClr>
        <a:buSzPct val="100000"/>
        <a:buFont typeface="Arial" panose="020B0604020202020204" pitchFamily="34" charset="0"/>
        <a:buChar char="–"/>
        <a:defRPr sz="2000">
          <a:solidFill>
            <a:srgbClr val="000000"/>
          </a:solidFill>
          <a:latin typeface="+mn-lt"/>
          <a:cs typeface="+mn-cs"/>
        </a:defRPr>
      </a:lvl3pPr>
      <a:lvl4pPr marL="1539875" indent="-168275" algn="l" defTabSz="449580" rtl="0" eaLnBrk="0" fontAlgn="base" hangingPunct="0">
        <a:lnSpc>
          <a:spcPct val="102000"/>
        </a:lnSpc>
        <a:spcBef>
          <a:spcPts val="375"/>
        </a:spcBef>
        <a:spcAft>
          <a:spcPct val="0"/>
        </a:spcAft>
        <a:buClr>
          <a:srgbClr val="486AC1"/>
        </a:buClr>
        <a:buSzPct val="100000"/>
        <a:buFont typeface="Tahoma" panose="020B0604030504040204" pitchFamily="34" charset="0"/>
        <a:buChar char="–"/>
        <a:defRPr sz="2000">
          <a:solidFill>
            <a:srgbClr val="000000"/>
          </a:solidFill>
          <a:latin typeface="+mn-lt"/>
          <a:cs typeface="+mn-cs"/>
        </a:defRPr>
      </a:lvl4pPr>
      <a:lvl5pPr marL="2002155" indent="-173355" algn="l" defTabSz="449580" rtl="0" eaLnBrk="0" fontAlgn="base" hangingPunct="0">
        <a:lnSpc>
          <a:spcPct val="102000"/>
        </a:lnSpc>
        <a:spcBef>
          <a:spcPts val="375"/>
        </a:spcBef>
        <a:spcAft>
          <a:spcPct val="0"/>
        </a:spcAft>
        <a:buClr>
          <a:srgbClr val="486AC1"/>
        </a:buClr>
        <a:buSzPct val="100000"/>
        <a:buFont typeface="Arial" panose="020B0604020202020204" pitchFamily="34" charset="0"/>
        <a:buChar char="–"/>
        <a:defRPr sz="2000">
          <a:solidFill>
            <a:srgbClr val="000000"/>
          </a:solidFill>
          <a:latin typeface="+mn-lt"/>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Arial" panose="020B0604020202020204" pitchFamily="34" charset="0"/>
        <a:buChar char="–"/>
        <a:defRPr sz="20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Arial" panose="020B0604020202020204" pitchFamily="34" charset="0"/>
        <a:buChar char="–"/>
        <a:defRPr sz="20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Arial" panose="020B0604020202020204" pitchFamily="34" charset="0"/>
        <a:buChar char="–"/>
        <a:defRPr sz="20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Arial" panose="020B0604020202020204" pitchFamily="34" charset="0"/>
        <a:buChar char="–"/>
        <a:defRPr sz="2000">
          <a:solidFill>
            <a:srgbClr val="000000"/>
          </a:solidFill>
          <a:latin typeface="+mn-lt"/>
          <a:cs typeface="+mn-cs"/>
        </a:defRPr>
      </a:lvl9pPr>
    </p:bodyStyle>
    <p:otherStyle>
      <a:defPPr>
        <a:defRPr lang="zh-CN"/>
      </a:defPPr>
      <a:lvl1pPr marL="0" algn="l" defTabSz="914400" rtl="0" eaLnBrk="1" latinLnBrk="0" hangingPunct="1">
        <a:defRPr sz="1800" kern="1200">
          <a:solidFill>
            <a:schemeClr val="tx1"/>
          </a:solidFill>
          <a:latin typeface="+mn-lt"/>
          <a:ea typeface="Arial" panose="020B0604020202020204" pitchFamily="34" charset="0"/>
          <a:cs typeface="+mn-cs"/>
        </a:defRPr>
      </a:lvl1pPr>
      <a:lvl2pPr marL="457200" algn="l" defTabSz="914400" rtl="0" eaLnBrk="1" latinLnBrk="0" hangingPunct="1">
        <a:defRPr sz="1800" kern="1200">
          <a:solidFill>
            <a:schemeClr val="tx1"/>
          </a:solidFill>
          <a:latin typeface="+mn-lt"/>
          <a:ea typeface="Arial" panose="020B0604020202020204" pitchFamily="34" charset="0"/>
          <a:cs typeface="+mn-cs"/>
        </a:defRPr>
      </a:lvl2pPr>
      <a:lvl3pPr marL="914400" algn="l" defTabSz="914400" rtl="0" eaLnBrk="1" latinLnBrk="0" hangingPunct="1">
        <a:defRPr sz="1800" kern="1200">
          <a:solidFill>
            <a:schemeClr val="tx1"/>
          </a:solidFill>
          <a:latin typeface="+mn-lt"/>
          <a:ea typeface="Arial" panose="020B0604020202020204" pitchFamily="34" charset="0"/>
          <a:cs typeface="+mn-cs"/>
        </a:defRPr>
      </a:lvl3pPr>
      <a:lvl4pPr marL="1371600" algn="l" defTabSz="914400" rtl="0" eaLnBrk="1" latinLnBrk="0" hangingPunct="1">
        <a:defRPr sz="1800" kern="1200">
          <a:solidFill>
            <a:schemeClr val="tx1"/>
          </a:solidFill>
          <a:latin typeface="+mn-lt"/>
          <a:ea typeface="Arial" panose="020B0604020202020204" pitchFamily="34" charset="0"/>
          <a:cs typeface="+mn-cs"/>
        </a:defRPr>
      </a:lvl4pPr>
      <a:lvl5pPr marL="1828800" algn="l" defTabSz="914400" rtl="0" eaLnBrk="1" latinLnBrk="0" hangingPunct="1">
        <a:defRPr sz="1800" kern="1200">
          <a:solidFill>
            <a:schemeClr val="tx1"/>
          </a:solidFill>
          <a:latin typeface="+mn-lt"/>
          <a:ea typeface="Arial" panose="020B0604020202020204" pitchFamily="34" charset="0"/>
          <a:cs typeface="+mn-cs"/>
        </a:defRPr>
      </a:lvl5pPr>
      <a:lvl6pPr marL="2286000" algn="l" defTabSz="914400" rtl="0" eaLnBrk="1" latinLnBrk="0" hangingPunct="1">
        <a:defRPr sz="1800" kern="1200">
          <a:solidFill>
            <a:schemeClr val="tx1"/>
          </a:solidFill>
          <a:latin typeface="+mn-lt"/>
          <a:ea typeface="Arial" panose="020B0604020202020204" pitchFamily="34" charset="0"/>
          <a:cs typeface="+mn-cs"/>
        </a:defRPr>
      </a:lvl6pPr>
      <a:lvl7pPr marL="2743200" algn="l" defTabSz="914400" rtl="0" eaLnBrk="1" latinLnBrk="0" hangingPunct="1">
        <a:defRPr sz="1800" kern="1200">
          <a:solidFill>
            <a:schemeClr val="tx1"/>
          </a:solidFill>
          <a:latin typeface="+mn-lt"/>
          <a:ea typeface="Arial" panose="020B0604020202020204" pitchFamily="34" charset="0"/>
          <a:cs typeface="+mn-cs"/>
        </a:defRPr>
      </a:lvl7pPr>
      <a:lvl8pPr marL="3200400" algn="l" defTabSz="914400" rtl="0" eaLnBrk="1" latinLnBrk="0" hangingPunct="1">
        <a:defRPr sz="1800" kern="1200">
          <a:solidFill>
            <a:schemeClr val="tx1"/>
          </a:solidFill>
          <a:latin typeface="+mn-lt"/>
          <a:ea typeface="Arial" panose="020B0604020202020204" pitchFamily="34" charset="0"/>
          <a:cs typeface="+mn-cs"/>
        </a:defRPr>
      </a:lvl8pPr>
      <a:lvl9pPr marL="3657600" algn="l" defTabSz="914400" rtl="0" eaLnBrk="1" latinLnBrk="0" hangingPunct="1">
        <a:defRPr sz="1800" kern="1200">
          <a:solidFill>
            <a:schemeClr val="tx1"/>
          </a:solidFill>
          <a:latin typeface="+mn-lt"/>
          <a:ea typeface="Arial" panose="020B0604020202020204" pitchFamily="34" charset="0"/>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2050" name="Picture 2"/>
          <p:cNvPicPr>
            <a:picLocks noChangeAspect="1"/>
          </p:cNvPicPr>
          <p:nvPr/>
        </p:nvPicPr>
        <p:blipFill>
          <a:blip r:embed="rId2"/>
          <a:stretch>
            <a:fillRect/>
          </a:stretch>
        </p:blipFill>
        <p:spPr>
          <a:xfrm>
            <a:off x="0" y="6480175"/>
            <a:ext cx="12193588" cy="382588"/>
          </a:xfrm>
          <a:prstGeom prst="rect">
            <a:avLst/>
          </a:prstGeom>
          <a:noFill/>
          <a:ln w="9525">
            <a:noFill/>
          </a:ln>
        </p:spPr>
      </p:pic>
      <p:pic>
        <p:nvPicPr>
          <p:cNvPr id="2051" name="Picture 3"/>
          <p:cNvPicPr>
            <a:picLocks noChangeAspect="1"/>
          </p:cNvPicPr>
          <p:nvPr/>
        </p:nvPicPr>
        <p:blipFill>
          <a:blip r:embed="rId3"/>
          <a:stretch>
            <a:fillRect/>
          </a:stretch>
        </p:blipFill>
        <p:spPr>
          <a:xfrm>
            <a:off x="0" y="0"/>
            <a:ext cx="12193588" cy="382588"/>
          </a:xfrm>
          <a:prstGeom prst="rect">
            <a:avLst/>
          </a:prstGeom>
          <a:noFill/>
          <a:ln w="9525">
            <a:noFill/>
          </a:ln>
        </p:spPr>
      </p:pic>
      <p:sp>
        <p:nvSpPr>
          <p:cNvPr id="2052" name="Rectangle 4"/>
          <p:cNvSpPr>
            <a:spLocks noGrp="1"/>
          </p:cNvSpPr>
          <p:nvPr>
            <p:ph type="title"/>
          </p:nvPr>
        </p:nvSpPr>
        <p:spPr>
          <a:xfrm>
            <a:off x="493713" y="495300"/>
            <a:ext cx="10893425" cy="495300"/>
          </a:xfrm>
          <a:prstGeom prst="rect">
            <a:avLst/>
          </a:prstGeom>
          <a:noFill/>
          <a:ln w="9525">
            <a:noFill/>
          </a:ln>
        </p:spPr>
        <p:txBody>
          <a:bodyPr lIns="90000" tIns="46800" rIns="90000" bIns="46800"/>
          <a:lstStyle/>
          <a:p>
            <a:pPr lvl="0"/>
            <a:r>
              <a:rPr lang="en-US" altLang="zh-CN" dirty="0"/>
              <a:t>Click to edit the title text format</a:t>
            </a:r>
            <a:endParaRPr lang="en-US" altLang="zh-CN" dirty="0"/>
          </a:p>
        </p:txBody>
      </p:sp>
      <p:sp>
        <p:nvSpPr>
          <p:cNvPr id="2053" name="Rectangle 5"/>
          <p:cNvSpPr>
            <a:spLocks noGrp="1"/>
          </p:cNvSpPr>
          <p:nvPr>
            <p:ph type="body"/>
          </p:nvPr>
        </p:nvSpPr>
        <p:spPr>
          <a:xfrm>
            <a:off x="931863" y="1535113"/>
            <a:ext cx="10447337" cy="4554537"/>
          </a:xfrm>
          <a:prstGeom prst="rect">
            <a:avLst/>
          </a:prstGeom>
          <a:noFill/>
          <a:ln w="9525">
            <a:noFill/>
          </a:ln>
        </p:spPr>
        <p:txBody>
          <a:bodyPr lIns="90000" tIns="46800" rIns="90000" bIns="46800"/>
          <a:lstStyle/>
          <a:p>
            <a:pPr lvl="0"/>
            <a:r>
              <a:rPr lang="en-US" altLang="zh-CN" dirty="0"/>
              <a:t>Click to edit the outline text format</a:t>
            </a:r>
            <a:endParaRPr lang="en-US" altLang="zh-CN" dirty="0"/>
          </a:p>
          <a:p>
            <a:pPr lvl="1"/>
            <a:r>
              <a:rPr lang="en-US" altLang="zh-CN" dirty="0"/>
              <a:t>Second Outline Level</a:t>
            </a:r>
            <a:endParaRPr lang="en-US" altLang="zh-CN" dirty="0"/>
          </a:p>
          <a:p>
            <a:pPr lvl="2"/>
            <a:r>
              <a:rPr lang="en-US" altLang="zh-CN" dirty="0"/>
              <a:t>Third Outline Level</a:t>
            </a:r>
            <a:endParaRPr lang="en-US" altLang="zh-CN" dirty="0"/>
          </a:p>
          <a:p>
            <a:pPr lvl="3"/>
            <a:r>
              <a:rPr lang="en-US" altLang="zh-CN" dirty="0"/>
              <a:t>Fourth Outline Level</a:t>
            </a:r>
            <a:endParaRPr lang="en-US" altLang="zh-CN" dirty="0"/>
          </a:p>
          <a:p>
            <a:pPr lvl="4"/>
            <a:r>
              <a:rPr lang="en-US" altLang="zh-CN" dirty="0"/>
              <a:t>Fifth Outline Level</a:t>
            </a:r>
            <a:endParaRPr lang="en-US" altLang="zh-CN" dirty="0"/>
          </a:p>
          <a:p>
            <a:pPr lvl="4"/>
            <a:r>
              <a:rPr lang="en-US" altLang="zh-CN" dirty="0"/>
              <a:t>Sixth Outline Level</a:t>
            </a:r>
            <a:endParaRPr lang="en-US" altLang="zh-CN" dirty="0"/>
          </a:p>
          <a:p>
            <a:pPr lvl="4"/>
            <a:r>
              <a:rPr lang="en-US" altLang="zh-CN" dirty="0"/>
              <a:t>Seventh Outline Level</a:t>
            </a:r>
            <a:endParaRPr lang="en-US" altLang="zh-CN" dirty="0"/>
          </a:p>
          <a:p>
            <a:pPr lvl="4"/>
            <a:r>
              <a:rPr lang="en-US" altLang="zh-CN" dirty="0"/>
              <a:t>Eighth Outline Level</a:t>
            </a:r>
            <a:endParaRPr lang="en-US" altLang="zh-CN" dirty="0"/>
          </a:p>
          <a:p>
            <a:pPr lvl="4"/>
            <a:r>
              <a:rPr lang="en-US" altLang="zh-CN" dirty="0"/>
              <a:t>Ninth Outline Level</a:t>
            </a:r>
            <a:endParaRPr lang="en-US" altLang="zh-CN" dirty="0"/>
          </a:p>
        </p:txBody>
      </p:sp>
    </p:spTree>
  </p:cSld>
  <p:clrMap bg1="lt1" tx1="dk1" bg2="lt2" tx2="dk2" accent1="accent1" accent2="accent2" accent3="accent3" accent4="accent4" accent5="accent5" accent6="accent6" hlink="hlink" folHlink="folHlink"/>
  <p:sldLayoutIdLst>
    <p:sldLayoutId id="2147483656" r:id="rId1"/>
  </p:sldLayoutIdLst>
  <p:hf sldNum="0" hdr="0" ftr="0" dt="0"/>
  <p:txStyles>
    <p:title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p:titleStyle>
    <p:body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p:bodyStyle>
    <p:otherStyle>
      <a:defPPr>
        <a:defRPr lang="zh-CN"/>
      </a:defPPr>
      <a:lvl1pPr marL="0" algn="l" defTabSz="914400" rtl="0" eaLnBrk="1" latinLnBrk="0" hangingPunct="1">
        <a:defRPr sz="1800" kern="1200">
          <a:solidFill>
            <a:schemeClr val="tx1"/>
          </a:solidFill>
          <a:latin typeface="+mn-lt"/>
          <a:ea typeface="Arial" panose="020B0604020202020204" pitchFamily="34" charset="0"/>
          <a:cs typeface="+mn-cs"/>
        </a:defRPr>
      </a:lvl1pPr>
      <a:lvl2pPr marL="457200" algn="l" defTabSz="914400" rtl="0" eaLnBrk="1" latinLnBrk="0" hangingPunct="1">
        <a:defRPr sz="1800" kern="1200">
          <a:solidFill>
            <a:schemeClr val="tx1"/>
          </a:solidFill>
          <a:latin typeface="+mn-lt"/>
          <a:ea typeface="Arial" panose="020B0604020202020204" pitchFamily="34" charset="0"/>
          <a:cs typeface="+mn-cs"/>
        </a:defRPr>
      </a:lvl2pPr>
      <a:lvl3pPr marL="914400" algn="l" defTabSz="914400" rtl="0" eaLnBrk="1" latinLnBrk="0" hangingPunct="1">
        <a:defRPr sz="1800" kern="1200">
          <a:solidFill>
            <a:schemeClr val="tx1"/>
          </a:solidFill>
          <a:latin typeface="+mn-lt"/>
          <a:ea typeface="Arial" panose="020B0604020202020204" pitchFamily="34" charset="0"/>
          <a:cs typeface="+mn-cs"/>
        </a:defRPr>
      </a:lvl3pPr>
      <a:lvl4pPr marL="1371600" algn="l" defTabSz="914400" rtl="0" eaLnBrk="1" latinLnBrk="0" hangingPunct="1">
        <a:defRPr sz="1800" kern="1200">
          <a:solidFill>
            <a:schemeClr val="tx1"/>
          </a:solidFill>
          <a:latin typeface="+mn-lt"/>
          <a:ea typeface="Arial" panose="020B0604020202020204" pitchFamily="34" charset="0"/>
          <a:cs typeface="+mn-cs"/>
        </a:defRPr>
      </a:lvl4pPr>
      <a:lvl5pPr marL="1828800" algn="l" defTabSz="914400" rtl="0" eaLnBrk="1" latinLnBrk="0" hangingPunct="1">
        <a:defRPr sz="1800" kern="1200">
          <a:solidFill>
            <a:schemeClr val="tx1"/>
          </a:solidFill>
          <a:latin typeface="+mn-lt"/>
          <a:ea typeface="Arial" panose="020B0604020202020204" pitchFamily="34" charset="0"/>
          <a:cs typeface="+mn-cs"/>
        </a:defRPr>
      </a:lvl5pPr>
      <a:lvl6pPr marL="2286000" algn="l" defTabSz="914400" rtl="0" eaLnBrk="1" latinLnBrk="0" hangingPunct="1">
        <a:defRPr sz="1800" kern="1200">
          <a:solidFill>
            <a:schemeClr val="tx1"/>
          </a:solidFill>
          <a:latin typeface="+mn-lt"/>
          <a:ea typeface="Arial" panose="020B0604020202020204" pitchFamily="34" charset="0"/>
          <a:cs typeface="+mn-cs"/>
        </a:defRPr>
      </a:lvl6pPr>
      <a:lvl7pPr marL="2743200" algn="l" defTabSz="914400" rtl="0" eaLnBrk="1" latinLnBrk="0" hangingPunct="1">
        <a:defRPr sz="1800" kern="1200">
          <a:solidFill>
            <a:schemeClr val="tx1"/>
          </a:solidFill>
          <a:latin typeface="+mn-lt"/>
          <a:ea typeface="Arial" panose="020B0604020202020204" pitchFamily="34" charset="0"/>
          <a:cs typeface="+mn-cs"/>
        </a:defRPr>
      </a:lvl7pPr>
      <a:lvl8pPr marL="3200400" algn="l" defTabSz="914400" rtl="0" eaLnBrk="1" latinLnBrk="0" hangingPunct="1">
        <a:defRPr sz="1800" kern="1200">
          <a:solidFill>
            <a:schemeClr val="tx1"/>
          </a:solidFill>
          <a:latin typeface="+mn-lt"/>
          <a:ea typeface="Arial" panose="020B0604020202020204" pitchFamily="34" charset="0"/>
          <a:cs typeface="+mn-cs"/>
        </a:defRPr>
      </a:lvl8pPr>
      <a:lvl9pPr marL="3657600" algn="l" defTabSz="914400" rtl="0" eaLnBrk="1" latinLnBrk="0" hangingPunct="1">
        <a:defRPr sz="1800" kern="1200">
          <a:solidFill>
            <a:schemeClr val="tx1"/>
          </a:solidFill>
          <a:latin typeface="+mn-lt"/>
          <a:ea typeface="Arial" panose="020B0604020202020204" pitchFamily="34" charset="0"/>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2050" name="Picture 2"/>
          <p:cNvPicPr>
            <a:picLocks noChangeAspect="1"/>
          </p:cNvPicPr>
          <p:nvPr/>
        </p:nvPicPr>
        <p:blipFill>
          <a:blip r:embed="rId2"/>
          <a:stretch>
            <a:fillRect/>
          </a:stretch>
        </p:blipFill>
        <p:spPr>
          <a:xfrm>
            <a:off x="0" y="6480175"/>
            <a:ext cx="12193588" cy="382588"/>
          </a:xfrm>
          <a:prstGeom prst="rect">
            <a:avLst/>
          </a:prstGeom>
          <a:noFill/>
          <a:ln w="9525">
            <a:noFill/>
          </a:ln>
        </p:spPr>
      </p:pic>
      <p:pic>
        <p:nvPicPr>
          <p:cNvPr id="2051" name="Picture 3"/>
          <p:cNvPicPr>
            <a:picLocks noChangeAspect="1"/>
          </p:cNvPicPr>
          <p:nvPr/>
        </p:nvPicPr>
        <p:blipFill>
          <a:blip r:embed="rId3"/>
          <a:stretch>
            <a:fillRect/>
          </a:stretch>
        </p:blipFill>
        <p:spPr>
          <a:xfrm>
            <a:off x="0" y="0"/>
            <a:ext cx="12193588" cy="382588"/>
          </a:xfrm>
          <a:prstGeom prst="rect">
            <a:avLst/>
          </a:prstGeom>
          <a:noFill/>
          <a:ln w="9525">
            <a:noFill/>
          </a:ln>
        </p:spPr>
      </p:pic>
      <p:sp>
        <p:nvSpPr>
          <p:cNvPr id="2052" name="Rectangle 4"/>
          <p:cNvSpPr>
            <a:spLocks noGrp="1"/>
          </p:cNvSpPr>
          <p:nvPr>
            <p:ph type="title"/>
          </p:nvPr>
        </p:nvSpPr>
        <p:spPr>
          <a:xfrm>
            <a:off x="493713" y="495300"/>
            <a:ext cx="10893425" cy="495300"/>
          </a:xfrm>
          <a:prstGeom prst="rect">
            <a:avLst/>
          </a:prstGeom>
          <a:noFill/>
          <a:ln w="9525">
            <a:noFill/>
          </a:ln>
        </p:spPr>
        <p:txBody>
          <a:bodyPr lIns="90000" tIns="46800" rIns="90000" bIns="46800"/>
          <a:lstStyle/>
          <a:p>
            <a:pPr lvl="0"/>
            <a:r>
              <a:rPr lang="en-US" altLang="zh-CN" dirty="0"/>
              <a:t>Click to edit the title text format</a:t>
            </a:r>
            <a:endParaRPr lang="en-US" altLang="zh-CN" dirty="0"/>
          </a:p>
        </p:txBody>
      </p:sp>
      <p:sp>
        <p:nvSpPr>
          <p:cNvPr id="2053" name="Rectangle 5"/>
          <p:cNvSpPr>
            <a:spLocks noGrp="1"/>
          </p:cNvSpPr>
          <p:nvPr>
            <p:ph type="body"/>
          </p:nvPr>
        </p:nvSpPr>
        <p:spPr>
          <a:xfrm>
            <a:off x="931863" y="1535113"/>
            <a:ext cx="10447337" cy="4554537"/>
          </a:xfrm>
          <a:prstGeom prst="rect">
            <a:avLst/>
          </a:prstGeom>
          <a:noFill/>
          <a:ln w="9525">
            <a:noFill/>
          </a:ln>
        </p:spPr>
        <p:txBody>
          <a:bodyPr lIns="90000" tIns="46800" rIns="90000" bIns="46800"/>
          <a:lstStyle/>
          <a:p>
            <a:pPr lvl="0"/>
            <a:r>
              <a:rPr lang="en-US" altLang="zh-CN" dirty="0"/>
              <a:t>Click to edit the outline text format</a:t>
            </a:r>
            <a:endParaRPr lang="en-US" altLang="zh-CN" dirty="0"/>
          </a:p>
          <a:p>
            <a:pPr lvl="1"/>
            <a:r>
              <a:rPr lang="en-US" altLang="zh-CN" dirty="0"/>
              <a:t>Second Outline Level</a:t>
            </a:r>
            <a:endParaRPr lang="en-US" altLang="zh-CN" dirty="0"/>
          </a:p>
          <a:p>
            <a:pPr lvl="2"/>
            <a:r>
              <a:rPr lang="en-US" altLang="zh-CN" dirty="0"/>
              <a:t>Third Outline Level</a:t>
            </a:r>
            <a:endParaRPr lang="en-US" altLang="zh-CN" dirty="0"/>
          </a:p>
          <a:p>
            <a:pPr lvl="3"/>
            <a:r>
              <a:rPr lang="en-US" altLang="zh-CN" dirty="0"/>
              <a:t>Fourth Outline Level</a:t>
            </a:r>
            <a:endParaRPr lang="en-US" altLang="zh-CN" dirty="0"/>
          </a:p>
          <a:p>
            <a:pPr lvl="4"/>
            <a:r>
              <a:rPr lang="en-US" altLang="zh-CN" dirty="0"/>
              <a:t>Fifth Outline Level</a:t>
            </a:r>
            <a:endParaRPr lang="en-US" altLang="zh-CN" dirty="0"/>
          </a:p>
          <a:p>
            <a:pPr lvl="4"/>
            <a:r>
              <a:rPr lang="en-US" altLang="zh-CN" dirty="0"/>
              <a:t>Sixth Outline Level</a:t>
            </a:r>
            <a:endParaRPr lang="en-US" altLang="zh-CN" dirty="0"/>
          </a:p>
          <a:p>
            <a:pPr lvl="4"/>
            <a:r>
              <a:rPr lang="en-US" altLang="zh-CN" dirty="0"/>
              <a:t>Seventh Outline Level</a:t>
            </a:r>
            <a:endParaRPr lang="en-US" altLang="zh-CN" dirty="0"/>
          </a:p>
          <a:p>
            <a:pPr lvl="4"/>
            <a:r>
              <a:rPr lang="en-US" altLang="zh-CN" dirty="0"/>
              <a:t>Eighth Outline Level</a:t>
            </a:r>
            <a:endParaRPr lang="en-US" altLang="zh-CN" dirty="0"/>
          </a:p>
          <a:p>
            <a:pPr lvl="4"/>
            <a:r>
              <a:rPr lang="en-US" altLang="zh-CN" dirty="0"/>
              <a:t>Ninth Outline Level</a:t>
            </a:r>
            <a:endParaRPr lang="en-US" altLang="zh-CN" dirty="0"/>
          </a:p>
        </p:txBody>
      </p:sp>
    </p:spTree>
  </p:cSld>
  <p:clrMap bg1="lt1" tx1="dk1" bg2="lt2" tx2="dk2" accent1="accent1" accent2="accent2" accent3="accent3" accent4="accent4" accent5="accent5" accent6="accent6" hlink="hlink" folHlink="folHlink"/>
  <p:sldLayoutIdLst>
    <p:sldLayoutId id="2147483658" r:id="rId1"/>
  </p:sldLayoutIdLst>
  <p:hf sldNum="0" hdr="0" ftr="0" dt="0"/>
  <p:txStyles>
    <p:title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p:titleStyle>
    <p:body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p:bodyStyle>
    <p:otherStyle>
      <a:defPPr>
        <a:defRPr lang="zh-CN"/>
      </a:defPPr>
      <a:lvl1pPr marL="0" algn="l" defTabSz="914400" rtl="0" eaLnBrk="1" latinLnBrk="0" hangingPunct="1">
        <a:defRPr sz="1800" kern="1200">
          <a:solidFill>
            <a:schemeClr val="tx1"/>
          </a:solidFill>
          <a:latin typeface="+mn-lt"/>
          <a:ea typeface="Arial" panose="020B0604020202020204" pitchFamily="34" charset="0"/>
          <a:cs typeface="+mn-cs"/>
        </a:defRPr>
      </a:lvl1pPr>
      <a:lvl2pPr marL="457200" algn="l" defTabSz="914400" rtl="0" eaLnBrk="1" latinLnBrk="0" hangingPunct="1">
        <a:defRPr sz="1800" kern="1200">
          <a:solidFill>
            <a:schemeClr val="tx1"/>
          </a:solidFill>
          <a:latin typeface="+mn-lt"/>
          <a:ea typeface="Arial" panose="020B0604020202020204" pitchFamily="34" charset="0"/>
          <a:cs typeface="+mn-cs"/>
        </a:defRPr>
      </a:lvl2pPr>
      <a:lvl3pPr marL="914400" algn="l" defTabSz="914400" rtl="0" eaLnBrk="1" latinLnBrk="0" hangingPunct="1">
        <a:defRPr sz="1800" kern="1200">
          <a:solidFill>
            <a:schemeClr val="tx1"/>
          </a:solidFill>
          <a:latin typeface="+mn-lt"/>
          <a:ea typeface="Arial" panose="020B0604020202020204" pitchFamily="34" charset="0"/>
          <a:cs typeface="+mn-cs"/>
        </a:defRPr>
      </a:lvl3pPr>
      <a:lvl4pPr marL="1371600" algn="l" defTabSz="914400" rtl="0" eaLnBrk="1" latinLnBrk="0" hangingPunct="1">
        <a:defRPr sz="1800" kern="1200">
          <a:solidFill>
            <a:schemeClr val="tx1"/>
          </a:solidFill>
          <a:latin typeface="+mn-lt"/>
          <a:ea typeface="Arial" panose="020B0604020202020204" pitchFamily="34" charset="0"/>
          <a:cs typeface="+mn-cs"/>
        </a:defRPr>
      </a:lvl4pPr>
      <a:lvl5pPr marL="1828800" algn="l" defTabSz="914400" rtl="0" eaLnBrk="1" latinLnBrk="0" hangingPunct="1">
        <a:defRPr sz="1800" kern="1200">
          <a:solidFill>
            <a:schemeClr val="tx1"/>
          </a:solidFill>
          <a:latin typeface="+mn-lt"/>
          <a:ea typeface="Arial" panose="020B0604020202020204" pitchFamily="34" charset="0"/>
          <a:cs typeface="+mn-cs"/>
        </a:defRPr>
      </a:lvl5pPr>
      <a:lvl6pPr marL="2286000" algn="l" defTabSz="914400" rtl="0" eaLnBrk="1" latinLnBrk="0" hangingPunct="1">
        <a:defRPr sz="1800" kern="1200">
          <a:solidFill>
            <a:schemeClr val="tx1"/>
          </a:solidFill>
          <a:latin typeface="+mn-lt"/>
          <a:ea typeface="Arial" panose="020B0604020202020204" pitchFamily="34" charset="0"/>
          <a:cs typeface="+mn-cs"/>
        </a:defRPr>
      </a:lvl6pPr>
      <a:lvl7pPr marL="2743200" algn="l" defTabSz="914400" rtl="0" eaLnBrk="1" latinLnBrk="0" hangingPunct="1">
        <a:defRPr sz="1800" kern="1200">
          <a:solidFill>
            <a:schemeClr val="tx1"/>
          </a:solidFill>
          <a:latin typeface="+mn-lt"/>
          <a:ea typeface="Arial" panose="020B0604020202020204" pitchFamily="34" charset="0"/>
          <a:cs typeface="+mn-cs"/>
        </a:defRPr>
      </a:lvl7pPr>
      <a:lvl8pPr marL="3200400" algn="l" defTabSz="914400" rtl="0" eaLnBrk="1" latinLnBrk="0" hangingPunct="1">
        <a:defRPr sz="1800" kern="1200">
          <a:solidFill>
            <a:schemeClr val="tx1"/>
          </a:solidFill>
          <a:latin typeface="+mn-lt"/>
          <a:ea typeface="Arial" panose="020B0604020202020204" pitchFamily="34" charset="0"/>
          <a:cs typeface="+mn-cs"/>
        </a:defRPr>
      </a:lvl8pPr>
      <a:lvl9pPr marL="3657600" algn="l" defTabSz="914400" rtl="0" eaLnBrk="1" latinLnBrk="0" hangingPunct="1">
        <a:defRPr sz="1800" kern="1200">
          <a:solidFill>
            <a:schemeClr val="tx1"/>
          </a:solidFill>
          <a:latin typeface="+mn-lt"/>
          <a:ea typeface="Arial" panose="020B0604020202020204" pitchFamily="34" charset="0"/>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D:\360Downloads\&#28040;&#24687;&#35760;&#24405;\2282697584\Image\C2C\ULY)I%7bYHC%7d_IA6TZ8BRFT%604.png" TargetMode="External"/><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3.GIF"/><Relationship Id="rId1" Type="http://schemas.openxmlformats.org/officeDocument/2006/relationships/image" Target="../media/image12.GIF"/></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5.png"/><Relationship Id="rId1" Type="http://schemas.openxmlformats.org/officeDocument/2006/relationships/image" Target="../media/image14.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file:///D:\&#36719;&#20214;\&#33150;&#35759;qq\2840072522\Documents\tencent%20files\1557496604\Documents\tencent%20files\&#26446;&#26161;&#26519;\AppData\Roaming\Tencent\Users\2282697584\QQ\WinTemp\RichOle\9YOXE8TPA45Z5U0_ZHY$%7dBY.png" TargetMode="External"/><Relationship Id="rId3" Type="http://schemas.openxmlformats.org/officeDocument/2006/relationships/image" Target="../media/image17.png"/><Relationship Id="rId2" Type="http://schemas.openxmlformats.org/officeDocument/2006/relationships/image" Target="file:///D:\&#36719;&#20214;\&#33150;&#35759;qq\2840072522\Documents\tencent%20files\1557496604\Documents\tencent%20files\&#26446;&#26161;&#26519;\AppData\Roaming\Tencent\Users\2282697584\QQ\WinTemp\RichOle\8_BURIF8_D~5MJ@EP4N%7d1Z9.png" TargetMode="External"/><Relationship Id="rId1" Type="http://schemas.openxmlformats.org/officeDocument/2006/relationships/image" Target="../media/image1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emf"/></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emf"/></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2.png"/><Relationship Id="rId1" Type="http://schemas.openxmlformats.org/officeDocument/2006/relationships/image" Target="../media/image21.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3.emf"/></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4.emf"/></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D:\&#36719;&#20214;\&#33150;&#35759;qq\2840072522\Documents\tencent%20files\1557496604\Documents\tencent%20files\&#26446;&#26161;&#26519;\AppData\Roaming\Tencent\Users\2282697584\QQ\WinTemp\RichOle\GNZK%254%25)R6$75W9IX62PP7V.png" TargetMode="External"/><Relationship Id="rId1" Type="http://schemas.openxmlformats.org/officeDocument/2006/relationships/image" Target="../media/image25.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D:\&#36719;&#20214;\&#33150;&#35759;qq\2840072522\Documents\tencent%20files\1557496604\Documents\tencent%20files\&#26446;&#26161;&#26519;\AppData\Roaming\Tencent\Users\2282697584\QQ\WinTemp\RichOle\%5dOZ5KO~%5dFU8%7d~S%25BMUN%7b%5bEL.png" TargetMode="External"/><Relationship Id="rId1" Type="http://schemas.openxmlformats.org/officeDocument/2006/relationships/image" Target="../media/image26.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8.png"/><Relationship Id="rId1" Type="http://schemas.openxmlformats.org/officeDocument/2006/relationships/image" Target="../media/image27.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9.pn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file:///D:\&#36719;&#20214;\&#33150;&#35759;qq\2840072522\Documents\tencent%20files\1557496604\Documents\tencent%20files\&#26446;&#26161;&#26519;\AppData\Roaming\Tencent\Users\2282697584\QQ\WinTemp\RichOle\SZ78%7b@$U1E2YQV6FC4WT$)8.png" TargetMode="External"/><Relationship Id="rId1" Type="http://schemas.openxmlformats.org/officeDocument/2006/relationships/image" Target="../media/image5.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0.png"/></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1.png"/></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D:\&#36719;&#20214;\&#33150;&#35759;qq\2840072522\Documents\tencent%20files\1557496604\Documents\tencent%20files\&#26446;&#26161;&#26519;\AppData\Roaming\Tencent\Users\2282697584\QQ\WinTemp\RichOle\QX%7dGX6J07K%5bFY6LZTV_7F)M.png" TargetMode="External"/><Relationship Id="rId1" Type="http://schemas.openxmlformats.org/officeDocument/2006/relationships/image" Target="../media/image32.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3.png"/></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D:\&#36719;&#20214;\&#33150;&#35759;qq\2840072522\Documents\tencent%20files\1557496604\Documents\tencent%20files\&#26446;&#26161;&#26519;\AppData\Roaming\Tencent\Users\2282697584\QQ\WinTemp\RichOle\EK9U2CC5SZN6(UJF2F1GF%259.png" TargetMode="External"/><Relationship Id="rId1" Type="http://schemas.openxmlformats.org/officeDocument/2006/relationships/image" Target="../media/image35.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file:///D:\&#36719;&#20214;\&#33150;&#35759;qq\2840072522\Documents\tencent%20files\1557496604\Documents\tencent%20files\&#26446;&#26161;&#26519;\AppData\Roaming\Tencent\Users\2282697584\QQ\WinTemp\RichOle\RH3WA8~(Q8F%5dJ30)UQKAMO1.png" TargetMode="Externa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47800" y="2873375"/>
            <a:ext cx="8458200" cy="1012825"/>
          </a:xfrm>
          <a:prstGeom prst="rect">
            <a:avLst/>
          </a:prstGeom>
          <a:noFill/>
          <a:ln w="9525">
            <a:noFill/>
          </a:ln>
          <a:effectLst>
            <a:outerShdw dist="53882" dir="2699999" algn="ctr" rotWithShape="0">
              <a:schemeClr val="bg1">
                <a:alpha val="50000"/>
              </a:schemeClr>
            </a:outerShdw>
          </a:effectLst>
        </p:spPr>
        <p:txBody>
          <a:bodyPr anchor="ctr"/>
          <a:lstStyle>
            <a:lvl1pPr marL="0" lvl="0" indent="0" algn="ctr" defTabSz="914400" rtl="0" eaLnBrk="1" fontAlgn="base" latinLnBrk="0" hangingPunct="1">
              <a:lnSpc>
                <a:spcPct val="100000"/>
              </a:lnSpc>
              <a:spcBef>
                <a:spcPct val="0"/>
              </a:spcBef>
              <a:spcAft>
                <a:spcPct val="0"/>
              </a:spcAft>
              <a:buClrTx/>
              <a:buSzTx/>
              <a:buFontTx/>
              <a:buNone/>
              <a:defRPr sz="3600" b="1" u="none" kern="1200" baseline="0">
                <a:solidFill>
                  <a:schemeClr val="tx1"/>
                </a:solidFill>
                <a:latin typeface="Verdana" panose="020B060403050404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4600" b="1" i="0" u="none" strike="noStrike" kern="1200" cap="none" spc="0" normalizeH="0" baseline="0" noProof="1">
                <a:ln>
                  <a:noFill/>
                </a:ln>
                <a:solidFill>
                  <a:schemeClr val="tx2"/>
                </a:solidFill>
                <a:effectLst/>
                <a:uLnTx/>
                <a:uFillTx/>
                <a:latin typeface="Times New Roman" panose="02020603050405020304" pitchFamily="18" charset="0"/>
                <a:ea typeface="宋体" panose="02010600030101010101" pitchFamily="2" charset="-122"/>
                <a:cs typeface="+mn-cs"/>
                <a:sym typeface="+mn-ea"/>
              </a:rPr>
              <a:t>《Java</a:t>
            </a:r>
            <a:r>
              <a:rPr kumimoji="0" lang="zh-CN" altLang="en-US" sz="4600" b="1" i="0" u="none" strike="noStrike" kern="1200" cap="none" spc="0" normalizeH="0" baseline="0" noProof="1">
                <a:ln>
                  <a:noFill/>
                </a:ln>
                <a:solidFill>
                  <a:schemeClr val="tx2"/>
                </a:solidFill>
                <a:effectLst/>
                <a:uLnTx/>
                <a:uFillTx/>
                <a:latin typeface="Times New Roman" panose="02020603050405020304" pitchFamily="18" charset="0"/>
                <a:ea typeface="宋体" panose="02010600030101010101" pitchFamily="2" charset="-122"/>
                <a:cs typeface="+mn-cs"/>
                <a:sym typeface="+mn-ea"/>
              </a:rPr>
              <a:t>程序设计案例教程</a:t>
            </a:r>
            <a:r>
              <a:rPr kumimoji="0" lang="en-US" altLang="zh-CN" sz="4600" b="1" i="0" u="none" strike="noStrike" kern="1200" cap="none" spc="0" normalizeH="0" baseline="0" noProof="1">
                <a:ln>
                  <a:noFill/>
                </a:ln>
                <a:solidFill>
                  <a:schemeClr val="tx2"/>
                </a:solidFill>
                <a:effectLst/>
                <a:uLnTx/>
                <a:uFillTx/>
                <a:latin typeface="Times New Roman" panose="02020603050405020304" pitchFamily="18" charset="0"/>
                <a:ea typeface="宋体" panose="02010600030101010101" pitchFamily="2" charset="-122"/>
                <a:cs typeface="+mn-cs"/>
                <a:sym typeface="+mn-ea"/>
              </a:rPr>
              <a:t>》</a:t>
            </a:r>
            <a:endParaRPr kumimoji="0" lang="zh-CN" altLang="en-US" sz="4600" b="1" i="0" u="none" strike="noStrike" kern="1200" cap="none" spc="0" normalizeH="0" baseline="0" noProof="1">
              <a:ln>
                <a:noFill/>
              </a:ln>
              <a:solidFill>
                <a:schemeClr val="tx2"/>
              </a:solidFill>
              <a:effectLst>
                <a:outerShdw blurRad="38100" dist="38100" dir="2700000">
                  <a:srgbClr val="FFFFFF"/>
                </a:outerShdw>
              </a:effectLst>
              <a:uLnTx/>
              <a:uFillTx/>
              <a:latin typeface="Times New Roman" panose="02020603050405020304" pitchFamily="18" charset="0"/>
              <a:ea typeface="宋体" panose="02010600030101010101" pitchFamily="2" charset="-122"/>
              <a:cs typeface="+mn-cs"/>
              <a:sym typeface="+mn-ea"/>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标题 3"/>
          <p:cNvSpPr>
            <a:spLocks noGrp="1" noChangeArrowheads="1"/>
          </p:cNvSpPr>
          <p:nvPr>
            <p:ph type="ctrTitle"/>
          </p:nvPr>
        </p:nvSpPr>
        <p:spPr>
          <a:xfrm>
            <a:off x="2209800" y="2490788"/>
            <a:ext cx="7772400" cy="803275"/>
          </a:xfrm>
        </p:spPr>
        <p:txBody>
          <a:bodyPr>
            <a:normAutofit/>
          </a:bodyPr>
          <a:lstStyle/>
          <a:p>
            <a:pPr marL="0" marR="0" lvl="0" indent="0" algn="ctr" defTabSz="449580" rtl="0" eaLnBrk="0" fontAlgn="base" latinLnBrk="0" hangingPunct="0">
              <a:lnSpc>
                <a:spcPct val="92000"/>
              </a:lnSpc>
              <a:spcBef>
                <a:spcPct val="0"/>
              </a:spcBef>
              <a:spcAft>
                <a:spcPct val="0"/>
              </a:spcAft>
              <a:buClr>
                <a:srgbClr val="7889FB"/>
              </a:buClr>
              <a:buSzPct val="100000"/>
              <a:buFont typeface="Tahoma" panose="020B0604030504040204" pitchFamily="34" charset="0"/>
              <a:buNone/>
              <a:defRPr/>
            </a:pPr>
            <a:r>
              <a:rPr lang="zh-CN" altLang="zh-CN" sz="4400" kern="100" dirty="0">
                <a:effectLst/>
                <a:latin typeface="Times New Roman" panose="02020603050405020304" pitchFamily="18" charset="0"/>
                <a:ea typeface="宋体" panose="02010600030101010101" pitchFamily="2" charset="-122"/>
                <a:cs typeface="Times New Roman" panose="02020603050405020304" pitchFamily="18" charset="0"/>
              </a:rPr>
              <a:t>模块</a:t>
            </a:r>
            <a:r>
              <a:rPr lang="en-US" altLang="zh-CN" sz="4400" kern="100" dirty="0">
                <a:effectLst/>
                <a:latin typeface="Times New Roman" panose="02020603050405020304" pitchFamily="18" charset="0"/>
                <a:ea typeface="宋体" panose="02010600030101010101" pitchFamily="2" charset="-122"/>
              </a:rPr>
              <a:t>5  Java</a:t>
            </a:r>
            <a:r>
              <a:rPr lang="zh-CN" altLang="zh-CN" sz="4400" kern="100" dirty="0">
                <a:effectLst/>
                <a:latin typeface="Times New Roman" panose="02020603050405020304" pitchFamily="18" charset="0"/>
                <a:ea typeface="宋体" panose="02010600030101010101" pitchFamily="2" charset="-122"/>
                <a:cs typeface="Times New Roman" panose="02020603050405020304" pitchFamily="18" charset="0"/>
              </a:rPr>
              <a:t>图形用户界面开发</a:t>
            </a:r>
            <a:endParaRPr kumimoji="0" lang="zh-CN" altLang="en-US" sz="4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j-cs"/>
            </a:endParaRPr>
          </a:p>
        </p:txBody>
      </p:sp>
      <p:sp>
        <p:nvSpPr>
          <p:cNvPr id="3" name="副标题 2"/>
          <p:cNvSpPr>
            <a:spLocks noGrp="1"/>
          </p:cNvSpPr>
          <p:nvPr>
            <p:ph type="subTitle" idx="1"/>
          </p:nvPr>
        </p:nvSpPr>
        <p:spPr/>
        <p:txBody>
          <a:bodyPr/>
          <a:lstStyle/>
          <a:p>
            <a:pPr algn="ctr">
              <a:lnSpc>
                <a:spcPct val="150000"/>
              </a:lnSpc>
              <a:spcBef>
                <a:spcPts val="1200"/>
              </a:spcBef>
            </a:pPr>
            <a:r>
              <a:rPr lang="zh-CN" altLang="zh-CN" sz="3200" kern="100" dirty="0">
                <a:effectLst/>
                <a:latin typeface="Times New Roman" panose="02020603050405020304" pitchFamily="18" charset="0"/>
                <a:ea typeface="黑体" panose="02010609060101010101" pitchFamily="49" charset="-122"/>
              </a:rPr>
              <a:t>任务</a:t>
            </a:r>
            <a:r>
              <a:rPr lang="en-US" altLang="zh-CN" sz="3200" kern="100" dirty="0">
                <a:effectLst/>
                <a:latin typeface="Times New Roman" panose="02020603050405020304" pitchFamily="18" charset="0"/>
                <a:ea typeface="黑体" panose="02010609060101010101" pitchFamily="49" charset="-122"/>
              </a:rPr>
              <a:t>2 </a:t>
            </a:r>
            <a:r>
              <a:rPr lang="zh-CN" altLang="zh-CN" sz="3200" kern="100" dirty="0">
                <a:effectLst/>
                <a:latin typeface="Times New Roman" panose="02020603050405020304" pitchFamily="18" charset="0"/>
                <a:ea typeface="黑体" panose="02010609060101010101" pitchFamily="49" charset="-122"/>
              </a:rPr>
              <a:t>用户注册界面设计</a:t>
            </a:r>
            <a:endParaRPr lang="zh-CN" altLang="zh-CN" sz="2000" kern="100" dirty="0">
              <a:effectLst/>
              <a:latin typeface="Times New Roman" panose="02020603050405020304" pitchFamily="18" charset="0"/>
              <a:ea typeface="宋体" panose="02010600030101010101" pitchFamily="2" charset="-122"/>
            </a:endParaRP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sz="1800" kern="100" dirty="0">
                <a:effectLst/>
                <a:latin typeface="Times New Roman" panose="02020603050405020304" pitchFamily="18" charset="0"/>
                <a:ea typeface="黑体" panose="02010609060101010101" pitchFamily="49" charset="-122"/>
              </a:rPr>
              <a:t>任务导入</a:t>
            </a:r>
            <a:br>
              <a:rPr lang="zh-CN" altLang="zh-CN" sz="1800" kern="100" dirty="0">
                <a:effectLst/>
                <a:latin typeface="Times New Roman" panose="02020603050405020304" pitchFamily="18" charset="0"/>
                <a:ea typeface="宋体" panose="02010600030101010101" pitchFamily="2" charset="-122"/>
              </a:rPr>
            </a:br>
            <a:endParaRPr lang="zh-CN" altLang="en-US" dirty="0"/>
          </a:p>
        </p:txBody>
      </p:sp>
      <p:sp>
        <p:nvSpPr>
          <p:cNvPr id="4" name="文本框 3"/>
          <p:cNvSpPr txBox="1"/>
          <p:nvPr/>
        </p:nvSpPr>
        <p:spPr>
          <a:xfrm>
            <a:off x="493712" y="990600"/>
            <a:ext cx="9107395" cy="1200329"/>
          </a:xfrm>
          <a:prstGeom prst="rect">
            <a:avLst/>
          </a:prstGeom>
          <a:noFill/>
        </p:spPr>
        <p:txBody>
          <a:bodyPr wrap="square">
            <a:spAutoFit/>
          </a:bodyPr>
          <a:lstStyle/>
          <a:p>
            <a:r>
              <a:rPr lang="zh-CN" altLang="zh-CN" sz="1800" kern="100" dirty="0">
                <a:effectLst/>
                <a:ea typeface="宋体" panose="02010600030101010101" pitchFamily="2" charset="-122"/>
                <a:cs typeface="Times New Roman" panose="02020603050405020304" pitchFamily="18" charset="0"/>
              </a:rPr>
              <a:t>创建一个简单的用户注册界面，运行程序时，将各项填充完整，若各项都正确填充，单击“注册”按钮，则弹出“注册成功”对话框，若没有输入用户名，则弹出“用户名不能为空”对话框，若两次输入的密码不同，则弹出“两次输入的密码不同，请重新输入”对话框。单击“清除”按钮，刚才填写的内容将被清空。运行结果如图</a:t>
            </a:r>
            <a:r>
              <a:rPr lang="en-US" altLang="zh-CN" sz="1800" kern="100" dirty="0">
                <a:effectLst/>
                <a:ea typeface="宋体" panose="02010600030101010101" pitchFamily="2" charset="-122"/>
                <a:cs typeface="Times New Roman" panose="02020603050405020304" pitchFamily="18" charset="0"/>
              </a:rPr>
              <a:t>5-4</a:t>
            </a:r>
            <a:r>
              <a:rPr lang="zh-CN" altLang="zh-CN" sz="1800" kern="100" dirty="0">
                <a:effectLst/>
                <a:ea typeface="宋体" panose="02010600030101010101" pitchFamily="2" charset="-122"/>
                <a:cs typeface="Times New Roman" panose="02020603050405020304" pitchFamily="18" charset="0"/>
              </a:rPr>
              <a:t>所示：</a:t>
            </a:r>
            <a:endParaRPr lang="zh-CN" altLang="en-US" dirty="0"/>
          </a:p>
        </p:txBody>
      </p:sp>
      <p:pic>
        <p:nvPicPr>
          <p:cNvPr id="5" name="图片 4" descr="17DD0E06B27A10495BE9E3F14944BA9C"/>
          <p:cNvPicPr/>
          <p:nvPr/>
        </p:nvPicPr>
        <p:blipFill>
          <a:blip r:embed="rId1"/>
          <a:stretch>
            <a:fillRect/>
          </a:stretch>
        </p:blipFill>
        <p:spPr>
          <a:xfrm>
            <a:off x="152556" y="2286030"/>
            <a:ext cx="3886098" cy="3886098"/>
          </a:xfrm>
          <a:prstGeom prst="rect">
            <a:avLst/>
          </a:prstGeom>
          <a:noFill/>
          <a:ln>
            <a:noFill/>
          </a:ln>
        </p:spPr>
      </p:pic>
      <p:pic>
        <p:nvPicPr>
          <p:cNvPr id="6" name="图片 5" descr="2340684335FBA3348E62007B1785CA65"/>
          <p:cNvPicPr/>
          <p:nvPr/>
        </p:nvPicPr>
        <p:blipFill>
          <a:blip r:embed="rId2"/>
          <a:stretch>
            <a:fillRect/>
          </a:stretch>
        </p:blipFill>
        <p:spPr>
          <a:xfrm>
            <a:off x="4419644" y="2286030"/>
            <a:ext cx="3886098" cy="3886098"/>
          </a:xfrm>
          <a:prstGeom prst="rect">
            <a:avLst/>
          </a:prstGeom>
          <a:noFill/>
          <a:ln>
            <a:noFill/>
          </a:ln>
        </p:spPr>
      </p:pic>
      <p:pic>
        <p:nvPicPr>
          <p:cNvPr id="7" name="图片 6" descr="78A184CEF0D2A818D4E336318579F693"/>
          <p:cNvPicPr/>
          <p:nvPr/>
        </p:nvPicPr>
        <p:blipFill>
          <a:blip r:embed="rId3"/>
          <a:stretch>
            <a:fillRect/>
          </a:stretch>
        </p:blipFill>
        <p:spPr>
          <a:xfrm>
            <a:off x="8534336" y="2286030"/>
            <a:ext cx="3657664" cy="3886098"/>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ct val="150000"/>
              </a:lnSpc>
              <a:spcBef>
                <a:spcPts val="1200"/>
              </a:spcBef>
            </a:pPr>
            <a:r>
              <a:rPr lang="en-US" altLang="zh-CN" sz="2800" kern="100" dirty="0">
                <a:effectLst/>
                <a:latin typeface="黑体" panose="02010609060101010101" pitchFamily="49" charset="-122"/>
                <a:ea typeface="宋体" panose="02010600030101010101" pitchFamily="2" charset="-122"/>
              </a:rPr>
              <a:t>5.2 Swing</a:t>
            </a:r>
            <a:r>
              <a:rPr lang="zh-CN" altLang="zh-CN" sz="2800" kern="100" dirty="0">
                <a:effectLst/>
                <a:latin typeface="Times New Roman" panose="02020603050405020304" pitchFamily="18" charset="0"/>
                <a:ea typeface="黑体" panose="02010609060101010101" pitchFamily="49" charset="-122"/>
              </a:rPr>
              <a:t>程序设计</a:t>
            </a:r>
            <a:br>
              <a:rPr lang="zh-CN" altLang="zh-CN" sz="1800" kern="100" dirty="0">
                <a:effectLst/>
                <a:latin typeface="Times New Roman" panose="02020603050405020304" pitchFamily="18" charset="0"/>
                <a:ea typeface="宋体" panose="02010600030101010101" pitchFamily="2" charset="-122"/>
              </a:rPr>
            </a:br>
            <a:endParaRPr lang="zh-CN" altLang="en-US" dirty="0"/>
          </a:p>
        </p:txBody>
      </p:sp>
      <p:sp>
        <p:nvSpPr>
          <p:cNvPr id="4" name="文本框 3"/>
          <p:cNvSpPr txBox="1"/>
          <p:nvPr/>
        </p:nvSpPr>
        <p:spPr>
          <a:xfrm>
            <a:off x="493712" y="1027566"/>
            <a:ext cx="11545731" cy="2532745"/>
          </a:xfrm>
          <a:prstGeom prst="rect">
            <a:avLst/>
          </a:prstGeom>
          <a:noFill/>
        </p:spPr>
        <p:txBody>
          <a:bodyPr wrap="square">
            <a:spAutoFit/>
          </a:bodyPr>
          <a:lstStyle/>
          <a:p>
            <a:pPr algn="just">
              <a:lnSpc>
                <a:spcPct val="150000"/>
              </a:lnSpc>
            </a:pPr>
            <a:r>
              <a:rPr lang="en-US" altLang="zh-CN" sz="2400" kern="100" dirty="0">
                <a:effectLst/>
                <a:latin typeface="黑体" panose="02010609060101010101" pitchFamily="49" charset="-122"/>
                <a:ea typeface="宋体" panose="02010600030101010101" pitchFamily="2" charset="-122"/>
              </a:rPr>
              <a:t>5.2.1 Swing</a:t>
            </a:r>
            <a:r>
              <a:rPr lang="zh-CN" altLang="zh-CN" sz="2400" kern="100" dirty="0">
                <a:effectLst/>
                <a:latin typeface="Times New Roman" panose="02020603050405020304" pitchFamily="18" charset="0"/>
                <a:ea typeface="黑体" panose="02010609060101010101" pitchFamily="49" charset="-122"/>
              </a:rPr>
              <a:t>常用组件</a:t>
            </a:r>
            <a:endParaRPr lang="zh-CN" altLang="zh-CN" sz="1800" kern="100" dirty="0">
              <a:effectLst/>
              <a:latin typeface="Times New Roman" panose="02020603050405020304" pitchFamily="18" charset="0"/>
              <a:ea typeface="宋体" panose="02010600030101010101" pitchFamily="2" charset="-122"/>
            </a:endParaRPr>
          </a:p>
          <a:p>
            <a:pPr indent="262255" algn="just"/>
            <a:r>
              <a:rPr lang="en-US" altLang="zh-CN" sz="1800" b="1" kern="100" dirty="0">
                <a:effectLst/>
                <a:latin typeface="Times New Roman" panose="02020603050405020304" pitchFamily="18" charset="0"/>
                <a:ea typeface="宋体" panose="02010600030101010101" pitchFamily="2" charset="-122"/>
              </a:rPr>
              <a:t>1</a:t>
            </a:r>
            <a:r>
              <a:rPr lang="zh-CN" altLang="zh-CN" sz="1800" b="1" kern="100" dirty="0">
                <a:effectLst/>
                <a:latin typeface="Times New Roman" panose="02020603050405020304" pitchFamily="18" charset="0"/>
                <a:ea typeface="宋体" panose="02010600030101010101" pitchFamily="2" charset="-122"/>
              </a:rPr>
              <a:t>．标签</a:t>
            </a:r>
            <a:r>
              <a:rPr lang="en-US" altLang="zh-CN" sz="1800" b="1" kern="100" dirty="0" err="1">
                <a:effectLst/>
                <a:latin typeface="Times New Roman" panose="02020603050405020304" pitchFamily="18" charset="0"/>
                <a:ea typeface="宋体" panose="02010600030101010101" pitchFamily="2" charset="-122"/>
              </a:rPr>
              <a:t>JLabel</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zh-CN" altLang="zh-CN" sz="1800" kern="100" dirty="0">
                <a:effectLst/>
                <a:latin typeface="Times New Roman" panose="02020603050405020304" pitchFamily="18" charset="0"/>
                <a:ea typeface="宋体" panose="02010600030101010101" pitchFamily="2" charset="-122"/>
              </a:rPr>
              <a:t>标签（</a:t>
            </a:r>
            <a:r>
              <a:rPr lang="en-US" altLang="zh-CN" sz="1800" kern="100" dirty="0" err="1">
                <a:effectLst/>
                <a:latin typeface="Times New Roman" panose="02020603050405020304" pitchFamily="18" charset="0"/>
                <a:ea typeface="宋体" panose="02010600030101010101" pitchFamily="2" charset="-122"/>
              </a:rPr>
              <a:t>JLabel</a:t>
            </a:r>
            <a:r>
              <a:rPr lang="zh-CN" altLang="zh-CN" sz="1800" kern="100" dirty="0">
                <a:effectLst/>
                <a:latin typeface="Times New Roman" panose="02020603050405020304" pitchFamily="18" charset="0"/>
                <a:ea typeface="宋体" panose="02010600030101010101" pitchFamily="2" charset="-122"/>
              </a:rPr>
              <a:t>）是显示文本或图像的一个静态区域。标签不能接收键盘的信息输入，只能查看其内容而不能修改。一般而言：我们最常在</a:t>
            </a:r>
            <a:r>
              <a:rPr lang="en-US" altLang="zh-CN" sz="1800" kern="100" dirty="0" err="1">
                <a:effectLst/>
                <a:latin typeface="Times New Roman" panose="02020603050405020304" pitchFamily="18" charset="0"/>
                <a:ea typeface="宋体" panose="02010600030101010101" pitchFamily="2" charset="-122"/>
              </a:rPr>
              <a:t>JLabel</a:t>
            </a:r>
            <a:r>
              <a:rPr lang="zh-CN" altLang="zh-CN" sz="1800" kern="100" dirty="0">
                <a:effectLst/>
                <a:latin typeface="Times New Roman" panose="02020603050405020304" pitchFamily="18" charset="0"/>
                <a:ea typeface="宋体" panose="02010600030101010101" pitchFamily="2" charset="-122"/>
              </a:rPr>
              <a:t>上放置文字或图形，因此我们也常常需要调整</a:t>
            </a:r>
            <a:r>
              <a:rPr lang="en-US" altLang="zh-CN" sz="1800" kern="100" dirty="0" err="1">
                <a:effectLst/>
                <a:latin typeface="Times New Roman" panose="02020603050405020304" pitchFamily="18" charset="0"/>
                <a:ea typeface="宋体" panose="02010600030101010101" pitchFamily="2" charset="-122"/>
              </a:rPr>
              <a:t>JLabel</a:t>
            </a:r>
            <a:r>
              <a:rPr lang="zh-CN" altLang="zh-CN" sz="1800" kern="100" dirty="0">
                <a:effectLst/>
                <a:latin typeface="Times New Roman" panose="02020603050405020304" pitchFamily="18" charset="0"/>
                <a:ea typeface="宋体" panose="02010600030101010101" pitchFamily="2" charset="-122"/>
              </a:rPr>
              <a:t>上文字或图形。</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err="1">
                <a:effectLst/>
                <a:latin typeface="Times New Roman" panose="02020603050405020304" pitchFamily="18" charset="0"/>
                <a:ea typeface="宋体" panose="02010600030101010101" pitchFamily="2" charset="-122"/>
              </a:rPr>
              <a:t>JLabel</a:t>
            </a:r>
            <a:r>
              <a:rPr lang="zh-CN" altLang="zh-CN" sz="1800" kern="100" dirty="0">
                <a:effectLst/>
                <a:latin typeface="Times New Roman" panose="02020603050405020304" pitchFamily="18" charset="0"/>
                <a:ea typeface="宋体" panose="02010600030101010101" pitchFamily="2" charset="-122"/>
              </a:rPr>
              <a:t>共有</a:t>
            </a:r>
            <a:r>
              <a:rPr lang="en-US" altLang="zh-CN" sz="1800" kern="100" dirty="0">
                <a:effectLst/>
                <a:latin typeface="Times New Roman" panose="02020603050405020304" pitchFamily="18" charset="0"/>
                <a:ea typeface="宋体" panose="02010600030101010101" pitchFamily="2" charset="-122"/>
              </a:rPr>
              <a:t>6</a:t>
            </a:r>
            <a:r>
              <a:rPr lang="zh-CN" altLang="zh-CN" sz="1800" kern="100" dirty="0">
                <a:effectLst/>
                <a:latin typeface="Times New Roman" panose="02020603050405020304" pitchFamily="18" charset="0"/>
                <a:ea typeface="宋体" panose="02010600030101010101" pitchFamily="2" charset="-122"/>
              </a:rPr>
              <a:t>种构造函数，如下表</a:t>
            </a:r>
            <a:r>
              <a:rPr lang="en-US" altLang="zh-CN" sz="1800" kern="100" dirty="0">
                <a:effectLst/>
                <a:latin typeface="Times New Roman" panose="02020603050405020304" pitchFamily="18" charset="0"/>
                <a:ea typeface="宋体" panose="02010600030101010101" pitchFamily="2" charset="-122"/>
              </a:rPr>
              <a:t>5</a:t>
            </a:r>
            <a:r>
              <a:rPr lang="en-US" altLang="zh-CN" sz="1800" kern="100" dirty="0">
                <a:effectLst/>
                <a:latin typeface="宋体" panose="02010600030101010101" pitchFamily="2" charset="-122"/>
                <a:ea typeface="宋体" panose="02010600030101010101" pitchFamily="2" charset="-122"/>
              </a:rPr>
              <a:t>-4</a:t>
            </a:r>
            <a:r>
              <a:rPr lang="zh-CN" altLang="zh-CN" sz="1800" kern="100" dirty="0">
                <a:effectLst/>
                <a:latin typeface="Times New Roman" panose="02020603050405020304" pitchFamily="18" charset="0"/>
                <a:ea typeface="宋体" panose="02010600030101010101" pitchFamily="2" charset="-122"/>
              </a:rPr>
              <a:t>所示：</a:t>
            </a:r>
            <a:endParaRPr lang="zh-CN" altLang="zh-CN" sz="1800" kern="100" dirty="0">
              <a:effectLst/>
              <a:latin typeface="Times New Roman" panose="02020603050405020304" pitchFamily="18" charset="0"/>
              <a:ea typeface="宋体" panose="02010600030101010101" pitchFamily="2" charset="-122"/>
            </a:endParaRPr>
          </a:p>
          <a:p>
            <a:pPr indent="266700" algn="ctr">
              <a:lnSpc>
                <a:spcPct val="150000"/>
              </a:lnSpc>
            </a:pPr>
            <a:r>
              <a:rPr lang="zh-CN" altLang="zh-CN" sz="1800" kern="100" dirty="0">
                <a:effectLst/>
                <a:latin typeface="Times New Roman" panose="02020603050405020304" pitchFamily="18" charset="0"/>
                <a:ea typeface="宋体" panose="02010600030101010101" pitchFamily="2" charset="-122"/>
              </a:rPr>
              <a:t>表</a:t>
            </a:r>
            <a:r>
              <a:rPr lang="en-US" altLang="zh-CN" sz="1800" kern="100" dirty="0">
                <a:effectLst/>
                <a:latin typeface="Times New Roman" panose="02020603050405020304" pitchFamily="18" charset="0"/>
                <a:ea typeface="宋体" panose="02010600030101010101" pitchFamily="2" charset="-122"/>
              </a:rPr>
              <a:t>5-4JLabel</a:t>
            </a:r>
            <a:r>
              <a:rPr lang="zh-CN" altLang="zh-CN" sz="1800" kern="100" dirty="0">
                <a:effectLst/>
                <a:latin typeface="Times New Roman" panose="02020603050405020304" pitchFamily="18" charset="0"/>
                <a:ea typeface="宋体" panose="02010600030101010101" pitchFamily="2" charset="-122"/>
              </a:rPr>
              <a:t>构造函数</a:t>
            </a:r>
            <a:endParaRPr lang="zh-CN" altLang="zh-CN" sz="1800" kern="100" dirty="0">
              <a:effectLst/>
              <a:latin typeface="Times New Roman" panose="02020603050405020304" pitchFamily="18" charset="0"/>
              <a:ea typeface="宋体" panose="02010600030101010101" pitchFamily="2" charset="-122"/>
            </a:endParaRPr>
          </a:p>
        </p:txBody>
      </p:sp>
      <p:graphicFrame>
        <p:nvGraphicFramePr>
          <p:cNvPr id="7" name="表格 6"/>
          <p:cNvGraphicFramePr>
            <a:graphicFrameLocks noGrp="1"/>
          </p:cNvGraphicFramePr>
          <p:nvPr/>
        </p:nvGraphicFramePr>
        <p:xfrm>
          <a:off x="783501" y="3809990"/>
          <a:ext cx="10624998" cy="2438338"/>
        </p:xfrm>
        <a:graphic>
          <a:graphicData uri="http://schemas.openxmlformats.org/drawingml/2006/table">
            <a:tbl>
              <a:tblPr firstRow="1" firstCol="1" bandRow="1">
                <a:tableStyleId>{5C22544A-7EE6-4342-B048-85BDC9FD1C3A}</a:tableStyleId>
              </a:tblPr>
              <a:tblGrid>
                <a:gridCol w="5429695"/>
                <a:gridCol w="5195303"/>
              </a:tblGrid>
              <a:tr h="341606">
                <a:tc>
                  <a:txBody>
                    <a:bodyPr/>
                    <a:lstStyle/>
                    <a:p>
                      <a:pPr indent="266700" algn="just">
                        <a:lnSpc>
                          <a:spcPct val="150000"/>
                        </a:lnSpc>
                      </a:pPr>
                      <a:r>
                        <a:rPr lang="en-US" sz="1050" kern="100">
                          <a:effectLst/>
                        </a:rPr>
                        <a:t>JLabel()</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建立一个空白的</a:t>
                      </a:r>
                      <a:r>
                        <a:rPr lang="en-US" sz="1050" kern="100">
                          <a:effectLst/>
                        </a:rPr>
                        <a:t>JLabel</a:t>
                      </a:r>
                      <a:r>
                        <a:rPr lang="zh-CN" sz="1050" kern="100">
                          <a:effectLst/>
                        </a:rPr>
                        <a:t>组件。</a:t>
                      </a:r>
                      <a:endParaRPr lang="zh-CN" sz="1050" kern="100">
                        <a:effectLst/>
                        <a:latin typeface="Times New Roman" panose="02020603050405020304" pitchFamily="18" charset="0"/>
                        <a:ea typeface="宋体" panose="02010600030101010101" pitchFamily="2" charset="-122"/>
                      </a:endParaRPr>
                    </a:p>
                  </a:txBody>
                  <a:tcPr marL="68580" marR="68580" marT="0" marB="0"/>
                </a:tc>
              </a:tr>
              <a:tr h="341606">
                <a:tc>
                  <a:txBody>
                    <a:bodyPr/>
                    <a:lstStyle/>
                    <a:p>
                      <a:pPr indent="266700" algn="just">
                        <a:lnSpc>
                          <a:spcPct val="150000"/>
                        </a:lnSpc>
                      </a:pPr>
                      <a:r>
                        <a:rPr lang="en-US" sz="1050" kern="100">
                          <a:effectLst/>
                        </a:rPr>
                        <a:t>JLabel(Icon image)</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建立一个含有</a:t>
                      </a:r>
                      <a:r>
                        <a:rPr lang="en-US" sz="1050" kern="100">
                          <a:effectLst/>
                        </a:rPr>
                        <a:t>Icon</a:t>
                      </a:r>
                      <a:r>
                        <a:rPr lang="zh-CN" sz="1050" kern="100">
                          <a:effectLst/>
                        </a:rPr>
                        <a:t>的</a:t>
                      </a:r>
                      <a:r>
                        <a:rPr lang="en-US" sz="1050" kern="100">
                          <a:effectLst/>
                        </a:rPr>
                        <a:t>JLabel</a:t>
                      </a:r>
                      <a:r>
                        <a:rPr lang="zh-CN" sz="1050" kern="100">
                          <a:effectLst/>
                        </a:rPr>
                        <a:t>组件，</a:t>
                      </a:r>
                      <a:r>
                        <a:rPr lang="en-US" sz="1050" kern="100">
                          <a:effectLst/>
                        </a:rPr>
                        <a:t>Icon</a:t>
                      </a:r>
                      <a:r>
                        <a:rPr lang="zh-CN" sz="1050" kern="100">
                          <a:effectLst/>
                        </a:rPr>
                        <a:t>的默认排列方式是</a:t>
                      </a:r>
                      <a:r>
                        <a:rPr lang="en-US" sz="1050" kern="100">
                          <a:effectLst/>
                        </a:rPr>
                        <a:t>CENTER.</a:t>
                      </a:r>
                      <a:endParaRPr lang="zh-CN" sz="1050" kern="100">
                        <a:effectLst/>
                        <a:latin typeface="Times New Roman" panose="02020603050405020304" pitchFamily="18" charset="0"/>
                        <a:ea typeface="宋体" panose="02010600030101010101" pitchFamily="2" charset="-122"/>
                      </a:endParaRPr>
                    </a:p>
                  </a:txBody>
                  <a:tcPr marL="68580" marR="68580" marT="0" marB="0"/>
                </a:tc>
              </a:tr>
              <a:tr h="341606">
                <a:tc>
                  <a:txBody>
                    <a:bodyPr/>
                    <a:lstStyle/>
                    <a:p>
                      <a:pPr indent="266700" algn="just">
                        <a:lnSpc>
                          <a:spcPct val="150000"/>
                        </a:lnSpc>
                      </a:pPr>
                      <a:r>
                        <a:rPr lang="en-US" sz="1050" kern="100">
                          <a:effectLst/>
                        </a:rPr>
                        <a:t>JLabel(Icon image,int horizontalAlignment)</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建立一个含有</a:t>
                      </a:r>
                      <a:r>
                        <a:rPr lang="en-US" sz="1050" kern="100">
                          <a:effectLst/>
                        </a:rPr>
                        <a:t>Icon</a:t>
                      </a:r>
                      <a:r>
                        <a:rPr lang="zh-CN" sz="1050" kern="100">
                          <a:effectLst/>
                        </a:rPr>
                        <a:t>的</a:t>
                      </a:r>
                      <a:r>
                        <a:rPr lang="en-US" sz="1050" kern="100">
                          <a:effectLst/>
                        </a:rPr>
                        <a:t>JLabel</a:t>
                      </a:r>
                      <a:r>
                        <a:rPr lang="zh-CN" sz="1050" kern="100">
                          <a:effectLst/>
                        </a:rPr>
                        <a:t>组件，并指定其排列方式。</a:t>
                      </a:r>
                      <a:endParaRPr lang="zh-CN" sz="1050" kern="100">
                        <a:effectLst/>
                        <a:latin typeface="Times New Roman" panose="02020603050405020304" pitchFamily="18" charset="0"/>
                        <a:ea typeface="宋体" panose="02010600030101010101" pitchFamily="2" charset="-122"/>
                      </a:endParaRPr>
                    </a:p>
                  </a:txBody>
                  <a:tcPr marL="68580" marR="68580" marT="0" marB="0"/>
                </a:tc>
              </a:tr>
              <a:tr h="341606">
                <a:tc>
                  <a:txBody>
                    <a:bodyPr/>
                    <a:lstStyle/>
                    <a:p>
                      <a:pPr indent="266700" algn="just">
                        <a:lnSpc>
                          <a:spcPct val="150000"/>
                        </a:lnSpc>
                      </a:pPr>
                      <a:r>
                        <a:rPr lang="en-US" sz="1050" kern="100">
                          <a:effectLst/>
                        </a:rPr>
                        <a:t>JLabel(String text)</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建立一个含有文字的</a:t>
                      </a:r>
                      <a:r>
                        <a:rPr lang="en-US" sz="1050" kern="100">
                          <a:effectLst/>
                        </a:rPr>
                        <a:t>JLabel</a:t>
                      </a:r>
                      <a:r>
                        <a:rPr lang="zh-CN" sz="1050" kern="100">
                          <a:effectLst/>
                        </a:rPr>
                        <a:t>组件，文字的默认排列方式是</a:t>
                      </a:r>
                      <a:r>
                        <a:rPr lang="en-US" sz="1050" kern="100">
                          <a:effectLst/>
                        </a:rPr>
                        <a:t>LEFT.</a:t>
                      </a:r>
                      <a:endParaRPr lang="zh-CN" sz="1050" kern="100">
                        <a:effectLst/>
                        <a:latin typeface="Times New Roman" panose="02020603050405020304" pitchFamily="18" charset="0"/>
                        <a:ea typeface="宋体" panose="02010600030101010101" pitchFamily="2" charset="-122"/>
                      </a:endParaRPr>
                    </a:p>
                  </a:txBody>
                  <a:tcPr marL="68580" marR="68580" marT="0" marB="0"/>
                </a:tc>
              </a:tr>
              <a:tr h="341606">
                <a:tc>
                  <a:txBody>
                    <a:bodyPr/>
                    <a:lstStyle/>
                    <a:p>
                      <a:pPr indent="266700" algn="just">
                        <a:lnSpc>
                          <a:spcPct val="150000"/>
                        </a:lnSpc>
                      </a:pPr>
                      <a:r>
                        <a:rPr lang="en-US" sz="1050" kern="100">
                          <a:effectLst/>
                        </a:rPr>
                        <a:t>JLabel(String text,int horizontalAlignment)</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建立一个含有文字的</a:t>
                      </a:r>
                      <a:r>
                        <a:rPr lang="en-US" sz="1050" kern="100">
                          <a:effectLst/>
                        </a:rPr>
                        <a:t>JLabel</a:t>
                      </a:r>
                      <a:r>
                        <a:rPr lang="zh-CN" sz="1050" kern="100">
                          <a:effectLst/>
                        </a:rPr>
                        <a:t>组件，并指定其排列方式。</a:t>
                      </a:r>
                      <a:endParaRPr lang="zh-CN" sz="1050" kern="100">
                        <a:effectLst/>
                        <a:latin typeface="Times New Roman" panose="02020603050405020304" pitchFamily="18" charset="0"/>
                        <a:ea typeface="宋体" panose="02010600030101010101" pitchFamily="2" charset="-122"/>
                      </a:endParaRPr>
                    </a:p>
                  </a:txBody>
                  <a:tcPr marL="68580" marR="68580" marT="0" marB="0"/>
                </a:tc>
              </a:tr>
              <a:tr h="730308">
                <a:tc>
                  <a:txBody>
                    <a:bodyPr/>
                    <a:lstStyle/>
                    <a:p>
                      <a:pPr indent="266700" algn="just">
                        <a:lnSpc>
                          <a:spcPct val="150000"/>
                        </a:lnSpc>
                      </a:pPr>
                      <a:r>
                        <a:rPr lang="en-US" sz="1050" kern="100">
                          <a:effectLst/>
                        </a:rPr>
                        <a:t>JLabel(String text,Icon icon,int horizontalAlignment)</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dirty="0">
                          <a:effectLst/>
                        </a:rPr>
                        <a:t>建立一个含有文字与</a:t>
                      </a:r>
                      <a:r>
                        <a:rPr lang="en-US" sz="1050" kern="100" dirty="0">
                          <a:effectLst/>
                        </a:rPr>
                        <a:t>Icon</a:t>
                      </a:r>
                      <a:r>
                        <a:rPr lang="zh-CN" sz="1050" kern="100" dirty="0">
                          <a:effectLst/>
                        </a:rPr>
                        <a:t>的</a:t>
                      </a:r>
                      <a:r>
                        <a:rPr lang="en-US" sz="1050" kern="100" dirty="0" err="1">
                          <a:effectLst/>
                        </a:rPr>
                        <a:t>JLabel</a:t>
                      </a:r>
                      <a:r>
                        <a:rPr lang="zh-CN" sz="1050" kern="100" dirty="0">
                          <a:effectLst/>
                        </a:rPr>
                        <a:t>组件，并指定其排列方式，文字与</a:t>
                      </a:r>
                      <a:r>
                        <a:rPr lang="en-US" sz="1050" kern="100" dirty="0">
                          <a:effectLst/>
                        </a:rPr>
                        <a:t>Icon</a:t>
                      </a:r>
                      <a:r>
                        <a:rPr lang="zh-CN" sz="1050" kern="100" dirty="0">
                          <a:effectLst/>
                        </a:rPr>
                        <a:t>的间距，默认值是</a:t>
                      </a:r>
                      <a:r>
                        <a:rPr lang="en-US" sz="1050" kern="100" dirty="0">
                          <a:effectLst/>
                        </a:rPr>
                        <a:t>4</a:t>
                      </a:r>
                      <a:r>
                        <a:rPr lang="zh-CN" sz="1050" kern="100" dirty="0">
                          <a:effectLst/>
                        </a:rPr>
                        <a:t>个</a:t>
                      </a:r>
                      <a:r>
                        <a:rPr lang="en-US" sz="1050" kern="100" dirty="0">
                          <a:effectLst/>
                        </a:rPr>
                        <a:t>pixels.</a:t>
                      </a:r>
                      <a:endParaRPr lang="zh-CN" sz="1050" kern="100" dirty="0">
                        <a:effectLst/>
                        <a:latin typeface="Times New Roman" panose="02020603050405020304" pitchFamily="18" charset="0"/>
                        <a:ea typeface="宋体" panose="02010600030101010101" pitchFamily="2" charset="-122"/>
                      </a:endParaRPr>
                    </a:p>
                  </a:txBody>
                  <a:tcPr marL="68580" marR="68580" marT="0" marB="0"/>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1800" b="1" kern="100" dirty="0" err="1">
                <a:effectLst/>
                <a:latin typeface="宋体" panose="02010600030101010101" pitchFamily="2" charset="-122"/>
                <a:ea typeface="宋体" panose="02010600030101010101" pitchFamily="2" charset="-122"/>
              </a:rPr>
              <a:t>JLabel</a:t>
            </a:r>
            <a:r>
              <a:rPr lang="zh-CN" altLang="zh-CN" sz="1800" b="1" kern="100" dirty="0">
                <a:effectLst/>
                <a:latin typeface="Times New Roman" panose="02020603050405020304" pitchFamily="18" charset="0"/>
                <a:ea typeface="宋体" panose="02010600030101010101" pitchFamily="2" charset="-122"/>
              </a:rPr>
              <a:t>常用方法</a:t>
            </a:r>
            <a:br>
              <a:rPr lang="zh-CN" altLang="zh-CN" sz="1800" kern="100" dirty="0">
                <a:effectLst/>
                <a:latin typeface="Times New Roman" panose="02020603050405020304" pitchFamily="18" charset="0"/>
                <a:ea typeface="宋体" panose="02010600030101010101" pitchFamily="2" charset="-122"/>
              </a:rPr>
            </a:br>
            <a:endParaRPr lang="zh-CN" altLang="en-US" dirty="0"/>
          </a:p>
        </p:txBody>
      </p:sp>
      <p:graphicFrame>
        <p:nvGraphicFramePr>
          <p:cNvPr id="3" name="表格 2"/>
          <p:cNvGraphicFramePr>
            <a:graphicFrameLocks noGrp="1"/>
          </p:cNvGraphicFramePr>
          <p:nvPr/>
        </p:nvGraphicFramePr>
        <p:xfrm>
          <a:off x="609744" y="990600"/>
          <a:ext cx="8251522" cy="4281933"/>
        </p:xfrm>
        <a:graphic>
          <a:graphicData uri="http://schemas.openxmlformats.org/drawingml/2006/table">
            <a:tbl>
              <a:tblPr firstRow="1" firstCol="1" bandRow="1">
                <a:tableStyleId>{5C22544A-7EE6-4342-B048-85BDC9FD1C3A}</a:tableStyleId>
              </a:tblPr>
              <a:tblGrid>
                <a:gridCol w="4374604"/>
                <a:gridCol w="3876918"/>
              </a:tblGrid>
              <a:tr h="793306">
                <a:tc>
                  <a:txBody>
                    <a:bodyPr/>
                    <a:lstStyle/>
                    <a:p>
                      <a:pPr indent="266700" algn="just">
                        <a:lnSpc>
                          <a:spcPct val="150000"/>
                        </a:lnSpc>
                      </a:pPr>
                      <a:r>
                        <a:rPr lang="en-US" sz="1050" kern="100">
                          <a:effectLst/>
                        </a:rPr>
                        <a:t>setHorizontalAlignment(int alignment)</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设置标签内组件（文字或</a:t>
                      </a:r>
                      <a:r>
                        <a:rPr lang="en-US" sz="1050" kern="100">
                          <a:effectLst/>
                        </a:rPr>
                        <a:t>Icon</a:t>
                      </a:r>
                      <a:r>
                        <a:rPr lang="zh-CN" sz="1050" kern="100">
                          <a:effectLst/>
                        </a:rPr>
                        <a:t>）的水平位置</a:t>
                      </a:r>
                      <a:endParaRPr lang="zh-CN" sz="1050" kern="100">
                        <a:effectLst/>
                        <a:latin typeface="Times New Roman" panose="02020603050405020304" pitchFamily="18" charset="0"/>
                        <a:ea typeface="宋体" panose="02010600030101010101" pitchFamily="2" charset="-122"/>
                      </a:endParaRPr>
                    </a:p>
                  </a:txBody>
                  <a:tcPr marL="68580" marR="68580" marT="0" marB="0"/>
                </a:tc>
              </a:tr>
              <a:tr h="793306">
                <a:tc>
                  <a:txBody>
                    <a:bodyPr/>
                    <a:lstStyle/>
                    <a:p>
                      <a:pPr indent="266700" algn="just">
                        <a:lnSpc>
                          <a:spcPct val="150000"/>
                        </a:lnSpc>
                      </a:pPr>
                      <a:r>
                        <a:rPr lang="en-US" sz="1050" kern="100">
                          <a:effectLst/>
                        </a:rPr>
                        <a:t>setVerticalAlignment(int alignment)</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设置标签内组件（文字或</a:t>
                      </a:r>
                      <a:r>
                        <a:rPr lang="en-US" sz="1050" kern="100">
                          <a:effectLst/>
                        </a:rPr>
                        <a:t>Icon</a:t>
                      </a:r>
                      <a:r>
                        <a:rPr lang="zh-CN" sz="1050" kern="100">
                          <a:effectLst/>
                        </a:rPr>
                        <a:t>）的垂直位置</a:t>
                      </a:r>
                      <a:endParaRPr lang="zh-CN" sz="1050" kern="100">
                        <a:effectLst/>
                        <a:latin typeface="Times New Roman" panose="02020603050405020304" pitchFamily="18" charset="0"/>
                        <a:ea typeface="宋体" panose="02010600030101010101" pitchFamily="2" charset="-122"/>
                      </a:endParaRPr>
                    </a:p>
                  </a:txBody>
                  <a:tcPr marL="68580" marR="68580" marT="0" marB="0"/>
                </a:tc>
              </a:tr>
              <a:tr h="791298">
                <a:tc>
                  <a:txBody>
                    <a:bodyPr/>
                    <a:lstStyle/>
                    <a:p>
                      <a:pPr indent="266700" algn="just">
                        <a:lnSpc>
                          <a:spcPct val="150000"/>
                        </a:lnSpc>
                      </a:pPr>
                      <a:r>
                        <a:rPr lang="en-US" sz="1050" kern="100">
                          <a:effectLst/>
                        </a:rPr>
                        <a:t>setHorizontalTextPosition(int textPosition)</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设置文字相对于</a:t>
                      </a:r>
                      <a:r>
                        <a:rPr lang="en-US" sz="1050" kern="100">
                          <a:effectLst/>
                        </a:rPr>
                        <a:t>Icon</a:t>
                      </a:r>
                      <a:r>
                        <a:rPr lang="zh-CN" sz="1050" kern="100">
                          <a:effectLst/>
                        </a:rPr>
                        <a:t>的水平位置</a:t>
                      </a:r>
                      <a:endParaRPr lang="zh-CN" sz="1050" kern="100">
                        <a:effectLst/>
                        <a:latin typeface="Times New Roman" panose="02020603050405020304" pitchFamily="18" charset="0"/>
                        <a:ea typeface="宋体" panose="02010600030101010101" pitchFamily="2" charset="-122"/>
                      </a:endParaRPr>
                    </a:p>
                  </a:txBody>
                  <a:tcPr marL="68580" marR="68580" marT="0" marB="0"/>
                </a:tc>
              </a:tr>
              <a:tr h="791298">
                <a:tc>
                  <a:txBody>
                    <a:bodyPr/>
                    <a:lstStyle/>
                    <a:p>
                      <a:pPr indent="266700" algn="just">
                        <a:lnSpc>
                          <a:spcPct val="150000"/>
                        </a:lnSpc>
                      </a:pPr>
                      <a:r>
                        <a:rPr lang="en-US" sz="1050" kern="100">
                          <a:effectLst/>
                        </a:rPr>
                        <a:t>setVerticalTextPosition(int textPosition)</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设置文字相对于</a:t>
                      </a:r>
                      <a:r>
                        <a:rPr lang="en-US" sz="1050" kern="100">
                          <a:effectLst/>
                        </a:rPr>
                        <a:t>Icon</a:t>
                      </a:r>
                      <a:r>
                        <a:rPr lang="zh-CN" sz="1050" kern="100">
                          <a:effectLst/>
                        </a:rPr>
                        <a:t>的垂直位置</a:t>
                      </a:r>
                      <a:endParaRPr lang="zh-CN" sz="1050" kern="100">
                        <a:effectLst/>
                        <a:latin typeface="Times New Roman" panose="02020603050405020304" pitchFamily="18" charset="0"/>
                        <a:ea typeface="宋体" panose="02010600030101010101" pitchFamily="2" charset="-122"/>
                      </a:endParaRPr>
                    </a:p>
                  </a:txBody>
                  <a:tcPr marL="68580" marR="68580" marT="0" marB="0"/>
                </a:tc>
              </a:tr>
              <a:tr h="370499">
                <a:tc>
                  <a:txBody>
                    <a:bodyPr/>
                    <a:lstStyle/>
                    <a:p>
                      <a:pPr indent="266700" algn="just">
                        <a:lnSpc>
                          <a:spcPct val="150000"/>
                        </a:lnSpc>
                      </a:pPr>
                      <a:r>
                        <a:rPr lang="en-US" sz="1050" kern="100">
                          <a:effectLst/>
                        </a:rPr>
                        <a:t>setIconTextGap(int iconTextGap)</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设置标签内文字与</a:t>
                      </a:r>
                      <a:r>
                        <a:rPr lang="en-US" sz="1050" kern="100">
                          <a:effectLst/>
                        </a:rPr>
                        <a:t>Icon</a:t>
                      </a:r>
                      <a:r>
                        <a:rPr lang="zh-CN" sz="1050" kern="100">
                          <a:effectLst/>
                        </a:rPr>
                        <a:t>间的间距</a:t>
                      </a:r>
                      <a:endParaRPr lang="zh-CN" sz="1050" kern="100">
                        <a:effectLst/>
                        <a:latin typeface="Times New Roman" panose="02020603050405020304" pitchFamily="18" charset="0"/>
                        <a:ea typeface="宋体" panose="02010600030101010101" pitchFamily="2" charset="-122"/>
                      </a:endParaRPr>
                    </a:p>
                  </a:txBody>
                  <a:tcPr marL="68580" marR="68580" marT="0" marB="0"/>
                </a:tc>
              </a:tr>
              <a:tr h="371727">
                <a:tc>
                  <a:txBody>
                    <a:bodyPr/>
                    <a:lstStyle/>
                    <a:p>
                      <a:pPr indent="266700" algn="just">
                        <a:lnSpc>
                          <a:spcPct val="150000"/>
                        </a:lnSpc>
                      </a:pPr>
                      <a:r>
                        <a:rPr lang="en-US" sz="1050" kern="100">
                          <a:effectLst/>
                        </a:rPr>
                        <a:t>setText(String test)</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设置标签内的文字</a:t>
                      </a:r>
                      <a:endParaRPr lang="zh-CN" sz="1050" kern="100">
                        <a:effectLst/>
                        <a:latin typeface="Times New Roman" panose="02020603050405020304" pitchFamily="18" charset="0"/>
                        <a:ea typeface="宋体" panose="02010600030101010101" pitchFamily="2" charset="-122"/>
                      </a:endParaRPr>
                    </a:p>
                  </a:txBody>
                  <a:tcPr marL="68580" marR="68580" marT="0" marB="0"/>
                </a:tc>
              </a:tr>
              <a:tr h="370499">
                <a:tc>
                  <a:txBody>
                    <a:bodyPr/>
                    <a:lstStyle/>
                    <a:p>
                      <a:pPr indent="266700" algn="just">
                        <a:lnSpc>
                          <a:spcPct val="150000"/>
                        </a:lnSpc>
                      </a:pPr>
                      <a:r>
                        <a:rPr lang="en-US" sz="1050" kern="100">
                          <a:effectLst/>
                        </a:rPr>
                        <a:t>setIcon(Iconicon)</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dirty="0">
                          <a:effectLst/>
                        </a:rPr>
                        <a:t>设置标签内的</a:t>
                      </a:r>
                      <a:r>
                        <a:rPr lang="en-US" sz="1050" kern="100" dirty="0">
                          <a:effectLst/>
                        </a:rPr>
                        <a:t>Icon</a:t>
                      </a:r>
                      <a:endParaRPr lang="zh-CN" sz="1050" kern="100" dirty="0">
                        <a:effectLst/>
                        <a:latin typeface="Times New Roman" panose="02020603050405020304" pitchFamily="18" charset="0"/>
                        <a:ea typeface="宋体" panose="02010600030101010101" pitchFamily="2" charset="-122"/>
                      </a:endParaRPr>
                    </a:p>
                  </a:txBody>
                  <a:tcPr marL="68580" marR="68580" marT="0" marB="0"/>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7361" y="391878"/>
            <a:ext cx="10893425" cy="495300"/>
          </a:xfrm>
        </p:spPr>
        <p:txBody>
          <a:bodyPr/>
          <a:lstStyle/>
          <a:p>
            <a:pPr marL="0" marR="0" lvl="0" indent="268605" defTabSz="914400" rtl="0" eaLnBrk="0" fontAlgn="base" latinLnBrk="0" hangingPunct="0">
              <a:lnSpc>
                <a:spcPct val="100000"/>
              </a:lnSpc>
              <a:spcBef>
                <a:spcPct val="0"/>
              </a:spcBef>
              <a:spcAft>
                <a:spcPct val="0"/>
              </a:spcAft>
            </a:pPr>
            <a:r>
              <a:rPr kumimoji="0" lang="zh-CN" altLang="zh-CN" sz="28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下面我们</a:t>
            </a:r>
            <a:r>
              <a:rPr kumimoji="0" lang="zh-CN" altLang="zh-CN" sz="28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看一个标签有</a:t>
            </a:r>
            <a:r>
              <a:rPr kumimoji="0" lang="en-US" altLang="zh-CN" sz="28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Icon</a:t>
            </a:r>
            <a:r>
              <a:rPr kumimoji="0" lang="zh-CN" altLang="en-US" sz="28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的例子，运行结果如图</a:t>
            </a:r>
            <a:r>
              <a:rPr kumimoji="0" lang="en-US" altLang="zh-CN" sz="28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5-5</a:t>
            </a:r>
            <a:r>
              <a:rPr kumimoji="0" lang="zh-CN" altLang="en-US" sz="28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所示：</a:t>
            </a:r>
            <a:br>
              <a:rPr kumimoji="0" lang="zh-CN" altLang="en-US" sz="2000" b="0" i="0" u="none" strike="noStrike" cap="none" normalizeH="0" baseline="0" dirty="0">
                <a:ln>
                  <a:noFill/>
                </a:ln>
                <a:solidFill>
                  <a:schemeClr val="tx1"/>
                </a:solidFill>
                <a:effectLst/>
              </a:rPr>
            </a:br>
            <a:br>
              <a:rPr kumimoji="0" lang="zh-CN" altLang="en-US" sz="5400" b="0" i="0" u="none" strike="noStrike" cap="none" normalizeH="0" baseline="0" dirty="0">
                <a:ln>
                  <a:noFill/>
                </a:ln>
                <a:solidFill>
                  <a:schemeClr val="tx1"/>
                </a:solidFill>
                <a:effectLst/>
                <a:latin typeface="Arial" panose="020B0604020202020204" pitchFamily="34" charset="0"/>
              </a:rPr>
            </a:br>
            <a:endParaRPr lang="zh-CN" altLang="en-US" dirty="0"/>
          </a:p>
        </p:txBody>
      </p:sp>
      <p:pic>
        <p:nvPicPr>
          <p:cNvPr id="30721" name="图片 15" descr="ULY)I{YHC}_IA6TZ8BRFT`4"/>
          <p:cNvPicPr>
            <a:picLocks noChangeAspect="1" noChangeArrowheads="1"/>
          </p:cNvPicPr>
          <p:nvPr/>
        </p:nvPicPr>
        <p:blipFill>
          <a:blip r:embed="rId1" r:link="rId2">
            <a:extLst>
              <a:ext uri="{28A0092B-C50C-407E-A947-70E740481C1C}">
                <a14:useLocalDpi xmlns:a14="http://schemas.microsoft.com/office/drawing/2010/main" val="0"/>
              </a:ext>
            </a:extLst>
          </a:blip>
          <a:srcRect/>
          <a:stretch>
            <a:fillRect/>
          </a:stretch>
        </p:blipFill>
        <p:spPr bwMode="auto">
          <a:xfrm>
            <a:off x="609744" y="990664"/>
            <a:ext cx="2879725" cy="1836738"/>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4190730" y="270228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图</a:t>
            </a:r>
            <a:r>
              <a:rPr kumimoji="0" lang="en-US"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5-5 </a:t>
            </a:r>
            <a:r>
              <a:rPr kumimoji="0" lang="zh-CN" altLang="en-US"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带图标的标签</a:t>
            </a:r>
            <a:endParaRPr kumimoji="0" lang="zh-CN" altLang="en-US" sz="1800" b="0" i="0" u="none" strike="noStrike" cap="none" normalizeH="0" baseline="0">
              <a:ln>
                <a:noFill/>
              </a:ln>
              <a:solidFill>
                <a:schemeClr val="tx1"/>
              </a:solidFill>
              <a:effectLst/>
              <a:latin typeface="Arial" panose="020B0604020202020204" pitchFamily="34" charset="0"/>
            </a:endParaRPr>
          </a:p>
        </p:txBody>
      </p:sp>
      <p:sp>
        <p:nvSpPr>
          <p:cNvPr id="7" name="文本框 6"/>
          <p:cNvSpPr txBox="1"/>
          <p:nvPr/>
        </p:nvSpPr>
        <p:spPr>
          <a:xfrm>
            <a:off x="3489469" y="1219258"/>
            <a:ext cx="8190688" cy="4739759"/>
          </a:xfrm>
          <a:prstGeom prst="rect">
            <a:avLst/>
          </a:prstGeom>
          <a:noFill/>
        </p:spPr>
        <p:txBody>
          <a:bodyPr wrap="square">
            <a:spAutoFit/>
          </a:bodyPr>
          <a:lstStyle/>
          <a:p>
            <a:pPr marL="266700" algn="l"/>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java.awt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Times New Roman" panose="02020603050405020304" pitchFamily="18" charset="0"/>
              <a:ea typeface="宋体" panose="02010600030101010101" pitchFamily="2" charset="-122"/>
            </a:endParaRPr>
          </a:p>
          <a:p>
            <a:pPr marL="266700" algn="l"/>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javax.swing</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Times New Roman" panose="02020603050405020304" pitchFamily="18" charset="0"/>
              <a:ea typeface="宋体" panose="02010600030101010101" pitchFamily="2" charset="-122"/>
            </a:endParaRPr>
          </a:p>
          <a:p>
            <a:pPr marL="266700" algn="l"/>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EX4_2{</a:t>
            </a:r>
            <a:endParaRPr lang="zh-CN" altLang="zh-CN" sz="2000" kern="100" dirty="0">
              <a:effectLst/>
              <a:latin typeface="Times New Roman" panose="02020603050405020304" pitchFamily="18" charset="0"/>
              <a:ea typeface="宋体" panose="02010600030101010101" pitchFamily="2" charset="-122"/>
            </a:endParaRPr>
          </a:p>
          <a:p>
            <a:pPr marL="26670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Times New Roman" panose="02020603050405020304" pitchFamily="18" charset="0"/>
              <a:ea typeface="宋体" panose="02010600030101010101" pitchFamily="2" charset="-122"/>
            </a:endParaRPr>
          </a:p>
          <a:p>
            <a:pPr marL="26670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JFrame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JFrame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有图标的标签例子</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Times New Roman" panose="02020603050405020304" pitchFamily="18" charset="0"/>
              <a:ea typeface="宋体" panose="02010600030101010101" pitchFamily="2" charset="-122"/>
            </a:endParaRPr>
          </a:p>
          <a:p>
            <a:pPr marL="26670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Container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contentPane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.getContentPane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Times New Roman" panose="02020603050405020304" pitchFamily="18" charset="0"/>
              <a:ea typeface="宋体" panose="02010600030101010101" pitchFamily="2" charset="-122"/>
            </a:endParaRPr>
          </a:p>
          <a:p>
            <a:pPr marL="26670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Icon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icon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ImageIcon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"javalogo.gif"</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Times New Roman" panose="02020603050405020304" pitchFamily="18" charset="0"/>
              <a:ea typeface="宋体" panose="02010600030101010101" pitchFamily="2" charset="-122"/>
            </a:endParaRPr>
          </a:p>
          <a:p>
            <a:pPr marL="26670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JLabel</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label</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JLabel</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icon</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,JLabel.</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CENTER</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产生一个具有</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Icon</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的</a:t>
            </a:r>
            <a:r>
              <a:rPr lang="en-US" altLang="zh-CN" sz="1800" kern="0" dirty="0" err="1">
                <a:solidFill>
                  <a:srgbClr val="3F7F5F"/>
                </a:solidFill>
                <a:effectLst/>
                <a:latin typeface="Consolas" panose="020B0609020204030204" pitchFamily="49" charset="0"/>
                <a:ea typeface="宋体" panose="02010600030101010101" pitchFamily="2" charset="-122"/>
                <a:cs typeface="Consolas" panose="020B0609020204030204" pitchFamily="49" charset="0"/>
              </a:rPr>
              <a:t>JLabel</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组件，</a:t>
            </a:r>
            <a:endParaRPr lang="zh-CN" altLang="zh-CN" sz="2000" kern="100" dirty="0">
              <a:effectLst/>
              <a:latin typeface="Times New Roman" panose="02020603050405020304" pitchFamily="18" charset="0"/>
              <a:ea typeface="宋体" panose="02010600030101010101" pitchFamily="2" charset="-122"/>
            </a:endParaRPr>
          </a:p>
          <a:p>
            <a:pPr marL="26670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contentPane</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label</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Times New Roman" panose="02020603050405020304" pitchFamily="18" charset="0"/>
              <a:ea typeface="宋体" panose="02010600030101010101" pitchFamily="2" charset="-122"/>
            </a:endParaRPr>
          </a:p>
          <a:p>
            <a:pPr marL="26670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.setSize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(300,200);</a:t>
            </a:r>
            <a:endParaRPr lang="zh-CN" altLang="zh-CN" sz="2000" kern="100" dirty="0">
              <a:effectLst/>
              <a:latin typeface="Times New Roman" panose="02020603050405020304" pitchFamily="18" charset="0"/>
              <a:ea typeface="宋体" panose="02010600030101010101" pitchFamily="2" charset="-122"/>
            </a:endParaRPr>
          </a:p>
          <a:p>
            <a:pPr marL="26670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.setVisible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true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Times New Roman" panose="02020603050405020304" pitchFamily="18" charset="0"/>
              <a:ea typeface="宋体" panose="02010600030101010101" pitchFamily="2" charset="-122"/>
            </a:endParaRPr>
          </a:p>
          <a:p>
            <a:pPr marL="26670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.setDefaultCloseOperation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JFrame.</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EXIT_ON_CLOSE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Times New Roman" panose="02020603050405020304" pitchFamily="18" charset="0"/>
              <a:ea typeface="宋体" panose="02010600030101010101" pitchFamily="2" charset="-122"/>
            </a:endParaRPr>
          </a:p>
          <a:p>
            <a:pPr marL="26670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Times New Roman" panose="02020603050405020304" pitchFamily="18" charset="0"/>
              <a:ea typeface="宋体" panose="02010600030101010101" pitchFamily="2" charset="-122"/>
            </a:endParaRPr>
          </a:p>
          <a:p>
            <a:pPr marL="266700" indent="254000" algn="just">
              <a:lnSpc>
                <a:spcPts val="2000"/>
              </a:lnSpc>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Times New Roman" panose="02020603050405020304" pitchFamily="18" charset="0"/>
              <a:ea typeface="宋体" panose="02010600030101010101" pitchFamily="2" charset="-122"/>
            </a:endParaRPr>
          </a:p>
          <a:p>
            <a:pPr indent="267970" algn="just">
              <a:lnSpc>
                <a:spcPts val="2000"/>
              </a:lnSpc>
            </a:pPr>
            <a:r>
              <a:rPr lang="zh-CN" altLang="zh-CN" sz="2000" b="1" kern="100" dirty="0">
                <a:effectLst/>
                <a:latin typeface="Times New Roman" panose="02020603050405020304" pitchFamily="18" charset="0"/>
                <a:ea typeface="宋体" panose="02010600030101010101" pitchFamily="2" charset="-122"/>
              </a:rPr>
              <a:t>注意</a:t>
            </a:r>
            <a:r>
              <a:rPr lang="zh-CN" altLang="zh-CN" sz="2000" kern="100" dirty="0">
                <a:effectLst/>
                <a:latin typeface="Times New Roman" panose="02020603050405020304" pitchFamily="18" charset="0"/>
                <a:ea typeface="宋体" panose="02010600030101010101" pitchFamily="2" charset="-122"/>
              </a:rPr>
              <a:t>：给标签加图标时，图标文件要和</a:t>
            </a:r>
            <a:r>
              <a:rPr lang="en-US" altLang="zh-CN" sz="2000" kern="100" dirty="0">
                <a:effectLst/>
                <a:latin typeface="Times New Roman" panose="02020603050405020304" pitchFamily="18" charset="0"/>
                <a:ea typeface="宋体" panose="02010600030101010101" pitchFamily="2" charset="-122"/>
              </a:rPr>
              <a:t>.java</a:t>
            </a:r>
            <a:r>
              <a:rPr lang="zh-CN" altLang="zh-CN" sz="2000" kern="100" dirty="0">
                <a:effectLst/>
                <a:latin typeface="Times New Roman" panose="02020603050405020304" pitchFamily="18" charset="0"/>
                <a:ea typeface="宋体" panose="02010600030101010101" pitchFamily="2" charset="-122"/>
              </a:rPr>
              <a:t>文件在同一个目录下。否则，应该把图标文件的绝对路径写完整，作为参数。</a:t>
            </a:r>
            <a:endParaRPr lang="zh-CN" altLang="zh-CN" sz="2000"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2556" y="533476"/>
            <a:ext cx="10893425" cy="495300"/>
          </a:xfrm>
        </p:spPr>
        <p:txBody>
          <a:bodyPr/>
          <a:lstStyle/>
          <a:p>
            <a:pPr indent="267970">
              <a:lnSpc>
                <a:spcPts val="2000"/>
              </a:lnSpc>
            </a:pPr>
            <a:r>
              <a:rPr lang="en-US" altLang="zh-CN" sz="2800" b="1" kern="100" dirty="0">
                <a:effectLst/>
                <a:latin typeface="Times New Roman" panose="02020603050405020304" pitchFamily="18" charset="0"/>
                <a:ea typeface="宋体" panose="02010600030101010101" pitchFamily="2" charset="-122"/>
              </a:rPr>
              <a:t>2. </a:t>
            </a:r>
            <a:r>
              <a:rPr lang="zh-CN" altLang="zh-CN" sz="2800" b="1" kern="100" dirty="0">
                <a:effectLst/>
                <a:latin typeface="Times New Roman" panose="02020603050405020304" pitchFamily="18" charset="0"/>
                <a:ea typeface="宋体" panose="02010600030101010101" pitchFamily="2" charset="-122"/>
              </a:rPr>
              <a:t>按钮</a:t>
            </a:r>
            <a:r>
              <a:rPr lang="en-US" altLang="zh-CN" sz="2800" b="1" kern="100" dirty="0" err="1">
                <a:effectLst/>
                <a:latin typeface="Times New Roman" panose="02020603050405020304" pitchFamily="18" charset="0"/>
                <a:ea typeface="宋体" panose="02010600030101010101" pitchFamily="2" charset="-122"/>
              </a:rPr>
              <a:t>JButton</a:t>
            </a:r>
            <a:br>
              <a:rPr lang="zh-CN" altLang="zh-CN" sz="2800" kern="100" dirty="0">
                <a:effectLst/>
                <a:latin typeface="Times New Roman" panose="02020603050405020304" pitchFamily="18" charset="0"/>
                <a:ea typeface="宋体" panose="02010600030101010101" pitchFamily="2" charset="-122"/>
              </a:rPr>
            </a:br>
            <a:endParaRPr lang="zh-CN" altLang="en-US" dirty="0"/>
          </a:p>
        </p:txBody>
      </p:sp>
      <p:sp>
        <p:nvSpPr>
          <p:cNvPr id="4" name="文本框 3"/>
          <p:cNvSpPr txBox="1"/>
          <p:nvPr/>
        </p:nvSpPr>
        <p:spPr>
          <a:xfrm>
            <a:off x="457348" y="914466"/>
            <a:ext cx="6099142" cy="2117246"/>
          </a:xfrm>
          <a:prstGeom prst="rect">
            <a:avLst/>
          </a:prstGeom>
          <a:noFill/>
        </p:spPr>
        <p:txBody>
          <a:bodyPr wrap="square">
            <a:spAutoFit/>
          </a:bodyPr>
          <a:lstStyle/>
          <a:p>
            <a:pPr indent="266700" algn="just">
              <a:lnSpc>
                <a:spcPct val="150000"/>
              </a:lnSpc>
            </a:pPr>
            <a:r>
              <a:rPr lang="zh-CN" altLang="zh-CN" sz="1800" kern="100" dirty="0">
                <a:effectLst/>
                <a:latin typeface="Times New Roman" panose="02020603050405020304" pitchFamily="18" charset="0"/>
                <a:ea typeface="宋体" panose="02010600030101010101" pitchFamily="2" charset="-122"/>
              </a:rPr>
              <a:t>在图形用户界面中，使用最广泛的就是按钮（</a:t>
            </a:r>
            <a:r>
              <a:rPr lang="en-US" altLang="zh-CN" sz="1800" kern="100" dirty="0" err="1">
                <a:effectLst/>
                <a:latin typeface="Times New Roman" panose="02020603050405020304" pitchFamily="18" charset="0"/>
                <a:ea typeface="宋体" panose="02010600030101010101" pitchFamily="2" charset="-122"/>
              </a:rPr>
              <a:t>JButton</a:t>
            </a:r>
            <a:r>
              <a:rPr lang="zh-CN" altLang="zh-CN" sz="1800" kern="100" dirty="0">
                <a:effectLst/>
                <a:latin typeface="Times New Roman" panose="02020603050405020304" pitchFamily="18" charset="0"/>
                <a:ea typeface="宋体" panose="02010600030101010101" pitchFamily="2" charset="-122"/>
              </a:rPr>
              <a:t>），主要功能就是用来同用户交互，单击鼠标会触发某个动作事件。</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err="1">
                <a:effectLst/>
                <a:latin typeface="宋体" panose="02010600030101010101" pitchFamily="2" charset="-122"/>
                <a:ea typeface="宋体" panose="02010600030101010101" pitchFamily="2" charset="-122"/>
              </a:rPr>
              <a:t>JButton</a:t>
            </a:r>
            <a:r>
              <a:rPr lang="zh-CN" altLang="zh-CN" sz="1800" kern="100" dirty="0">
                <a:effectLst/>
                <a:latin typeface="Times New Roman" panose="02020603050405020304" pitchFamily="18" charset="0"/>
                <a:ea typeface="宋体" panose="02010600030101010101" pitchFamily="2" charset="-122"/>
              </a:rPr>
              <a:t>共有</a:t>
            </a:r>
            <a:r>
              <a:rPr lang="en-US" altLang="zh-CN" sz="1800" kern="100" dirty="0">
                <a:effectLst/>
                <a:latin typeface="Times New Roman" panose="02020603050405020304" pitchFamily="18" charset="0"/>
                <a:ea typeface="宋体" panose="02010600030101010101" pitchFamily="2" charset="-122"/>
              </a:rPr>
              <a:t>4</a:t>
            </a:r>
            <a:r>
              <a:rPr lang="zh-CN" altLang="zh-CN" sz="1800" kern="100" dirty="0">
                <a:effectLst/>
                <a:latin typeface="Times New Roman" panose="02020603050405020304" pitchFamily="18" charset="0"/>
                <a:ea typeface="宋体" panose="02010600030101010101" pitchFamily="2" charset="-122"/>
              </a:rPr>
              <a:t>个构造函数，如表</a:t>
            </a:r>
            <a:r>
              <a:rPr lang="en-US" altLang="zh-CN" sz="1800" kern="100" dirty="0">
                <a:effectLst/>
                <a:latin typeface="Times New Roman" panose="02020603050405020304" pitchFamily="18" charset="0"/>
                <a:ea typeface="宋体" panose="02010600030101010101" pitchFamily="2" charset="-122"/>
              </a:rPr>
              <a:t>5-6</a:t>
            </a:r>
            <a:r>
              <a:rPr lang="zh-CN" altLang="zh-CN" sz="1800" kern="100" dirty="0">
                <a:effectLst/>
                <a:latin typeface="Times New Roman" panose="02020603050405020304" pitchFamily="18" charset="0"/>
                <a:ea typeface="宋体" panose="02010600030101010101" pitchFamily="2" charset="-122"/>
              </a:rPr>
              <a:t>所示：</a:t>
            </a:r>
            <a:endParaRPr lang="zh-CN" altLang="zh-CN" sz="1800" kern="100" dirty="0">
              <a:effectLst/>
              <a:latin typeface="Times New Roman" panose="02020603050405020304" pitchFamily="18" charset="0"/>
              <a:ea typeface="宋体" panose="02010600030101010101" pitchFamily="2" charset="-122"/>
            </a:endParaRPr>
          </a:p>
          <a:p>
            <a:pPr indent="266700" algn="ctr">
              <a:lnSpc>
                <a:spcPct val="150000"/>
              </a:lnSpc>
            </a:pPr>
            <a:r>
              <a:rPr lang="zh-CN" altLang="zh-CN" sz="1800" kern="100" dirty="0">
                <a:effectLst/>
                <a:latin typeface="Times New Roman" panose="02020603050405020304" pitchFamily="18" charset="0"/>
                <a:ea typeface="宋体" panose="02010600030101010101" pitchFamily="2" charset="-122"/>
              </a:rPr>
              <a:t>表</a:t>
            </a:r>
            <a:r>
              <a:rPr lang="en-US" altLang="zh-CN" sz="1800" kern="100" dirty="0">
                <a:effectLst/>
                <a:latin typeface="Times New Roman" panose="02020603050405020304" pitchFamily="18" charset="0"/>
                <a:ea typeface="宋体" panose="02010600030101010101" pitchFamily="2" charset="-122"/>
              </a:rPr>
              <a:t>5-6 </a:t>
            </a:r>
            <a:r>
              <a:rPr lang="en-US" altLang="zh-CN" sz="1800" kern="100" dirty="0" err="1">
                <a:effectLst/>
                <a:latin typeface="Times New Roman" panose="02020603050405020304" pitchFamily="18" charset="0"/>
                <a:ea typeface="宋体" panose="02010600030101010101" pitchFamily="2" charset="-122"/>
              </a:rPr>
              <a:t>JButton</a:t>
            </a:r>
            <a:r>
              <a:rPr lang="zh-CN" altLang="zh-CN" sz="1800" kern="100" dirty="0">
                <a:effectLst/>
                <a:latin typeface="Times New Roman" panose="02020603050405020304" pitchFamily="18" charset="0"/>
                <a:ea typeface="宋体" panose="02010600030101010101" pitchFamily="2" charset="-122"/>
              </a:rPr>
              <a:t>的构造函数</a:t>
            </a:r>
            <a:endParaRPr lang="zh-CN" altLang="zh-CN" sz="1800" kern="100" dirty="0">
              <a:effectLst/>
              <a:latin typeface="Times New Roman" panose="02020603050405020304" pitchFamily="18" charset="0"/>
              <a:ea typeface="宋体" panose="02010600030101010101" pitchFamily="2" charset="-122"/>
            </a:endParaRPr>
          </a:p>
        </p:txBody>
      </p:sp>
      <p:graphicFrame>
        <p:nvGraphicFramePr>
          <p:cNvPr id="7" name="表格 6"/>
          <p:cNvGraphicFramePr>
            <a:graphicFrameLocks noGrp="1"/>
          </p:cNvGraphicFramePr>
          <p:nvPr/>
        </p:nvGraphicFramePr>
        <p:xfrm>
          <a:off x="447937" y="3031712"/>
          <a:ext cx="7260948" cy="2666928"/>
        </p:xfrm>
        <a:graphic>
          <a:graphicData uri="http://schemas.openxmlformats.org/drawingml/2006/table">
            <a:tbl>
              <a:tblPr firstRow="1" firstCol="1" bandRow="1">
                <a:tableStyleId>{5C22544A-7EE6-4342-B048-85BDC9FD1C3A}</a:tableStyleId>
              </a:tblPr>
              <a:tblGrid>
                <a:gridCol w="3734421"/>
                <a:gridCol w="3526527"/>
              </a:tblGrid>
              <a:tr h="761526">
                <a:tc>
                  <a:txBody>
                    <a:bodyPr/>
                    <a:lstStyle/>
                    <a:p>
                      <a:pPr indent="266700" algn="just">
                        <a:lnSpc>
                          <a:spcPct val="150000"/>
                        </a:lnSpc>
                      </a:pPr>
                      <a:r>
                        <a:rPr lang="en-US" sz="1050" kern="100">
                          <a:effectLst/>
                        </a:rPr>
                        <a:t>JButton()</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建立一个按钮。</a:t>
                      </a:r>
                      <a:endParaRPr lang="zh-CN" sz="1050" kern="100">
                        <a:effectLst/>
                        <a:latin typeface="Times New Roman" panose="02020603050405020304" pitchFamily="18" charset="0"/>
                        <a:ea typeface="宋体" panose="02010600030101010101" pitchFamily="2" charset="-122"/>
                      </a:endParaRPr>
                    </a:p>
                  </a:txBody>
                  <a:tcPr marL="68580" marR="68580" marT="0" marB="0"/>
                </a:tc>
              </a:tr>
              <a:tr h="635134">
                <a:tc>
                  <a:txBody>
                    <a:bodyPr/>
                    <a:lstStyle/>
                    <a:p>
                      <a:pPr indent="266700" algn="just">
                        <a:lnSpc>
                          <a:spcPct val="150000"/>
                        </a:lnSpc>
                      </a:pPr>
                      <a:r>
                        <a:rPr lang="en-US" sz="1050" kern="100" dirty="0" err="1">
                          <a:effectLst/>
                        </a:rPr>
                        <a:t>JButton</a:t>
                      </a:r>
                      <a:r>
                        <a:rPr lang="en-US" sz="1050" kern="100" dirty="0">
                          <a:effectLst/>
                        </a:rPr>
                        <a:t>(Icon icon)</a:t>
                      </a:r>
                      <a:endParaRPr lang="zh-CN" sz="105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建立一个有图像的按钮。</a:t>
                      </a:r>
                      <a:endParaRPr lang="zh-CN" sz="1050" kern="100">
                        <a:effectLst/>
                        <a:latin typeface="Times New Roman" panose="02020603050405020304" pitchFamily="18" charset="0"/>
                        <a:ea typeface="宋体" panose="02010600030101010101" pitchFamily="2" charset="-122"/>
                      </a:endParaRPr>
                    </a:p>
                  </a:txBody>
                  <a:tcPr marL="68580" marR="68580" marT="0" marB="0"/>
                </a:tc>
              </a:tr>
              <a:tr h="635134">
                <a:tc>
                  <a:txBody>
                    <a:bodyPr/>
                    <a:lstStyle/>
                    <a:p>
                      <a:pPr indent="266700" algn="just">
                        <a:lnSpc>
                          <a:spcPct val="150000"/>
                        </a:lnSpc>
                      </a:pPr>
                      <a:r>
                        <a:rPr lang="en-US" sz="1050" kern="100">
                          <a:effectLst/>
                        </a:rPr>
                        <a:t>JButton(String icon)</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建立一个有文字的按钮。</a:t>
                      </a:r>
                      <a:endParaRPr lang="zh-CN" sz="1050" kern="100">
                        <a:effectLst/>
                        <a:latin typeface="Times New Roman" panose="02020603050405020304" pitchFamily="18" charset="0"/>
                        <a:ea typeface="宋体" panose="02010600030101010101" pitchFamily="2" charset="-122"/>
                      </a:endParaRPr>
                    </a:p>
                  </a:txBody>
                  <a:tcPr marL="68580" marR="68580" marT="0" marB="0"/>
                </a:tc>
              </a:tr>
              <a:tr h="635134">
                <a:tc>
                  <a:txBody>
                    <a:bodyPr/>
                    <a:lstStyle/>
                    <a:p>
                      <a:pPr indent="266700" algn="just">
                        <a:lnSpc>
                          <a:spcPct val="150000"/>
                        </a:lnSpc>
                      </a:pPr>
                      <a:r>
                        <a:rPr lang="en-US" sz="1050" kern="100">
                          <a:effectLst/>
                        </a:rPr>
                        <a:t>JButton(String text,Icon icon)</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dirty="0">
                          <a:effectLst/>
                        </a:rPr>
                        <a:t>建立一个有图像与文字的按钮。</a:t>
                      </a:r>
                      <a:endParaRPr lang="zh-CN" sz="1050" kern="100" dirty="0">
                        <a:effectLst/>
                        <a:latin typeface="Times New Roman" panose="02020603050405020304" pitchFamily="18" charset="0"/>
                        <a:ea typeface="宋体" panose="02010600030101010101" pitchFamily="2" charset="-122"/>
                      </a:endParaRPr>
                    </a:p>
                  </a:txBody>
                  <a:tcPr marL="68580" marR="68580" marT="0" marB="0"/>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2800" kern="100" dirty="0" err="1">
                <a:effectLst/>
                <a:latin typeface="宋体" panose="02010600030101010101" pitchFamily="2" charset="-122"/>
                <a:cs typeface="Times New Roman" panose="02020603050405020304" pitchFamily="18" charset="0"/>
              </a:rPr>
              <a:t>JButton</a:t>
            </a:r>
            <a:endParaRPr lang="zh-CN" altLang="en-US" dirty="0"/>
          </a:p>
        </p:txBody>
      </p:sp>
      <p:sp>
        <p:nvSpPr>
          <p:cNvPr id="6" name="文本框 5"/>
          <p:cNvSpPr txBox="1"/>
          <p:nvPr/>
        </p:nvSpPr>
        <p:spPr>
          <a:xfrm>
            <a:off x="225574" y="990600"/>
            <a:ext cx="11966425" cy="2117246"/>
          </a:xfrm>
          <a:prstGeom prst="rect">
            <a:avLst/>
          </a:prstGeom>
          <a:noFill/>
        </p:spPr>
        <p:txBody>
          <a:bodyPr wrap="square">
            <a:spAutoFit/>
          </a:bodyPr>
          <a:lstStyle/>
          <a:p>
            <a:pPr indent="266700" algn="just">
              <a:lnSpc>
                <a:spcPct val="150000"/>
              </a:lnSpc>
            </a:pPr>
            <a:r>
              <a:rPr lang="en-US" altLang="zh-CN" sz="1800" kern="100" dirty="0" err="1">
                <a:effectLst/>
                <a:latin typeface="宋体" panose="02010600030101010101" pitchFamily="2" charset="-122"/>
                <a:ea typeface="宋体" panose="02010600030101010101" pitchFamily="2" charset="-122"/>
              </a:rPr>
              <a:t>JButton</a:t>
            </a:r>
            <a:r>
              <a:rPr lang="zh-CN" altLang="zh-CN" sz="1800" kern="100" dirty="0">
                <a:effectLst/>
                <a:latin typeface="Times New Roman" panose="02020603050405020304" pitchFamily="18" charset="0"/>
                <a:ea typeface="宋体" panose="02010600030101010101" pitchFamily="2" charset="-122"/>
              </a:rPr>
              <a:t>提供的类方法有</a:t>
            </a:r>
            <a:r>
              <a:rPr lang="en-US" altLang="zh-CN" sz="1800" kern="100" dirty="0" err="1">
                <a:effectLst/>
                <a:latin typeface="Times New Roman" panose="02020603050405020304" pitchFamily="18" charset="0"/>
                <a:ea typeface="宋体" panose="02010600030101010101" pitchFamily="2" charset="-122"/>
              </a:rPr>
              <a:t>setText,setEnabled</a:t>
            </a:r>
            <a:r>
              <a:rPr lang="zh-CN" altLang="zh-CN" sz="1800" kern="100" dirty="0">
                <a:effectLst/>
                <a:latin typeface="Times New Roman" panose="02020603050405020304" pitchFamily="18" charset="0"/>
                <a:ea typeface="宋体" panose="02010600030101010101" pitchFamily="2" charset="-122"/>
              </a:rPr>
              <a:t>等等，详情请看相关手册，这里不一一列举。</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err="1">
                <a:effectLst/>
                <a:latin typeface="宋体" panose="02010600030101010101" pitchFamily="2" charset="-122"/>
                <a:ea typeface="宋体" panose="02010600030101010101" pitchFamily="2" charset="-122"/>
              </a:rPr>
              <a:t>JButton</a:t>
            </a:r>
            <a:r>
              <a:rPr lang="zh-CN" altLang="zh-CN" sz="1800" kern="100" dirty="0">
                <a:effectLst/>
                <a:latin typeface="Times New Roman" panose="02020603050405020304" pitchFamily="18" charset="0"/>
                <a:ea typeface="宋体" panose="02010600030101010101" pitchFamily="2" charset="-122"/>
              </a:rPr>
              <a:t>在使用上与</a:t>
            </a:r>
            <a:r>
              <a:rPr lang="en-US" altLang="zh-CN" sz="1800" kern="100" dirty="0" err="1">
                <a:effectLst/>
                <a:latin typeface="Times New Roman" panose="02020603050405020304" pitchFamily="18" charset="0"/>
                <a:ea typeface="宋体" panose="02010600030101010101" pitchFamily="2" charset="-122"/>
              </a:rPr>
              <a:t>JLabel</a:t>
            </a:r>
            <a:r>
              <a:rPr lang="zh-CN" altLang="zh-CN" sz="1800" kern="100" dirty="0">
                <a:effectLst/>
                <a:latin typeface="Times New Roman" panose="02020603050405020304" pitchFamily="18" charset="0"/>
                <a:ea typeface="宋体" panose="02010600030101010101" pitchFamily="2" charset="-122"/>
              </a:rPr>
              <a:t>相当类似，只是类的设计方式有所不同，</a:t>
            </a:r>
            <a:r>
              <a:rPr lang="en-US" altLang="zh-CN" sz="1800" kern="100" dirty="0" err="1">
                <a:effectLst/>
                <a:latin typeface="Times New Roman" panose="02020603050405020304" pitchFamily="18" charset="0"/>
                <a:ea typeface="宋体" panose="02010600030101010101" pitchFamily="2" charset="-122"/>
              </a:rPr>
              <a:t>JLabel</a:t>
            </a:r>
            <a:r>
              <a:rPr lang="zh-CN" altLang="zh-CN" sz="1800" kern="100" dirty="0">
                <a:effectLst/>
                <a:latin typeface="Times New Roman" panose="02020603050405020304" pitchFamily="18" charset="0"/>
                <a:ea typeface="宋体" panose="02010600030101010101" pitchFamily="2" charset="-122"/>
              </a:rPr>
              <a:t>类自行提供组件排列方式的方法，而</a:t>
            </a:r>
            <a:r>
              <a:rPr lang="en-US" altLang="zh-CN" sz="1800" kern="100" dirty="0" err="1">
                <a:effectLst/>
                <a:latin typeface="Times New Roman" panose="02020603050405020304" pitchFamily="18" charset="0"/>
                <a:ea typeface="宋体" panose="02010600030101010101" pitchFamily="2" charset="-122"/>
              </a:rPr>
              <a:t>JButton</a:t>
            </a:r>
            <a:r>
              <a:rPr lang="zh-CN" altLang="zh-CN" sz="1800" kern="100" dirty="0">
                <a:effectLst/>
                <a:latin typeface="Times New Roman" panose="02020603050405020304" pitchFamily="18" charset="0"/>
                <a:ea typeface="宋体" panose="02010600030101010101" pitchFamily="2" charset="-122"/>
              </a:rPr>
              <a:t>是继承</a:t>
            </a:r>
            <a:r>
              <a:rPr lang="en-US" altLang="zh-CN" sz="1800" kern="100" dirty="0" err="1">
                <a:effectLst/>
                <a:latin typeface="Times New Roman" panose="02020603050405020304" pitchFamily="18" charset="0"/>
                <a:ea typeface="宋体" panose="02010600030101010101" pitchFamily="2" charset="-122"/>
              </a:rPr>
              <a:t>AbstractButton</a:t>
            </a:r>
            <a:r>
              <a:rPr lang="zh-CN" altLang="zh-CN" sz="1800" kern="100" dirty="0">
                <a:effectLst/>
                <a:latin typeface="Times New Roman" panose="02020603050405020304" pitchFamily="18" charset="0"/>
                <a:ea typeface="宋体" panose="02010600030101010101" pitchFamily="2" charset="-122"/>
              </a:rPr>
              <a:t>抽象类的方法来排列按钮内的内容。</a:t>
            </a:r>
            <a:endParaRPr lang="zh-CN" altLang="zh-CN" sz="1800" kern="100" dirty="0">
              <a:effectLst/>
              <a:latin typeface="Times New Roman" panose="02020603050405020304" pitchFamily="18" charset="0"/>
              <a:ea typeface="宋体" panose="02010600030101010101" pitchFamily="2" charset="-122"/>
            </a:endParaRPr>
          </a:p>
          <a:p>
            <a:pPr indent="262255" algn="just">
              <a:lnSpc>
                <a:spcPct val="150000"/>
              </a:lnSpc>
            </a:pPr>
            <a:r>
              <a:rPr lang="zh-CN" altLang="zh-CN" sz="1800" b="1" kern="100" dirty="0">
                <a:effectLst/>
                <a:latin typeface="Times New Roman" panose="02020603050405020304" pitchFamily="18" charset="0"/>
                <a:ea typeface="宋体" panose="02010600030101010101" pitchFamily="2" charset="-122"/>
              </a:rPr>
              <a:t>说明</a:t>
            </a:r>
            <a:r>
              <a:rPr lang="zh-CN" altLang="zh-CN" sz="1800" kern="100" dirty="0">
                <a:effectLst/>
                <a:latin typeface="Times New Roman" panose="02020603050405020304" pitchFamily="18" charset="0"/>
                <a:ea typeface="宋体" panose="02010600030101010101" pitchFamily="2" charset="-122"/>
              </a:rPr>
              <a:t>：关于按钮的应用及单击事件的响应，后面的例子</a:t>
            </a:r>
            <a:r>
              <a:rPr lang="en-US" altLang="zh-CN" sz="1800" kern="100" dirty="0">
                <a:effectLst/>
                <a:latin typeface="Times New Roman" panose="02020603050405020304" pitchFamily="18" charset="0"/>
                <a:ea typeface="宋体" panose="02010600030101010101" pitchFamily="2" charset="-122"/>
              </a:rPr>
              <a:t>7_4_1</a:t>
            </a:r>
            <a:r>
              <a:rPr lang="zh-CN" altLang="zh-CN" sz="1800" kern="100" dirty="0">
                <a:effectLst/>
                <a:latin typeface="Times New Roman" panose="02020603050405020304" pitchFamily="18" charset="0"/>
                <a:ea typeface="宋体" panose="02010600030101010101" pitchFamily="2" charset="-122"/>
              </a:rPr>
              <a:t>会涉及到，这里我们仅将例</a:t>
            </a:r>
            <a:r>
              <a:rPr lang="en-US" altLang="zh-CN" sz="1800" kern="100" dirty="0">
                <a:effectLst/>
                <a:latin typeface="Times New Roman" panose="02020603050405020304" pitchFamily="18" charset="0"/>
                <a:ea typeface="宋体" panose="02010600030101010101" pitchFamily="2" charset="-122"/>
              </a:rPr>
              <a:t>EX4_2</a:t>
            </a:r>
            <a:r>
              <a:rPr lang="zh-CN" altLang="zh-CN" sz="1800" kern="100" dirty="0">
                <a:effectLst/>
                <a:latin typeface="Times New Roman" panose="02020603050405020304" pitchFamily="18" charset="0"/>
                <a:ea typeface="宋体" panose="02010600030101010101" pitchFamily="2" charset="-122"/>
              </a:rPr>
              <a:t>中的标签换成按钮演示一下，结果如图</a:t>
            </a:r>
            <a:r>
              <a:rPr lang="en-US" altLang="zh-CN" sz="1800" kern="100" dirty="0">
                <a:effectLst/>
                <a:latin typeface="Times New Roman" panose="02020603050405020304" pitchFamily="18" charset="0"/>
                <a:ea typeface="宋体" panose="02010600030101010101" pitchFamily="2" charset="-122"/>
              </a:rPr>
              <a:t>5-6</a:t>
            </a:r>
            <a:r>
              <a:rPr lang="zh-CN" altLang="zh-CN" sz="1800" kern="100" dirty="0">
                <a:effectLst/>
                <a:latin typeface="Times New Roman" panose="02020603050405020304" pitchFamily="18" charset="0"/>
                <a:ea typeface="宋体" panose="02010600030101010101" pitchFamily="2" charset="-122"/>
              </a:rPr>
              <a:t>所示：</a:t>
            </a:r>
            <a:endParaRPr lang="zh-CN" altLang="zh-CN" sz="1800" kern="100" dirty="0">
              <a:effectLst/>
              <a:latin typeface="Times New Roman" panose="02020603050405020304" pitchFamily="18" charset="0"/>
              <a:ea typeface="宋体" panose="02010600030101010101" pitchFamily="2" charset="-122"/>
            </a:endParaRPr>
          </a:p>
        </p:txBody>
      </p:sp>
      <p:pic>
        <p:nvPicPr>
          <p:cNvPr id="7" name="图片 6" descr="UU3FD$A94I{$Z9~RR`KK5~F"/>
          <p:cNvPicPr/>
          <p:nvPr/>
        </p:nvPicPr>
        <p:blipFill>
          <a:blip r:embed="rId1"/>
          <a:stretch>
            <a:fillRect/>
          </a:stretch>
        </p:blipFill>
        <p:spPr>
          <a:xfrm>
            <a:off x="1066932" y="3108170"/>
            <a:ext cx="6629226" cy="3444948"/>
          </a:xfrm>
          <a:prstGeom prst="rect">
            <a:avLst/>
          </a:prstGeom>
          <a:noFill/>
          <a:ln>
            <a:noFill/>
          </a:ln>
        </p:spPr>
      </p:pic>
      <p:sp>
        <p:nvSpPr>
          <p:cNvPr id="9" name="文本框 8"/>
          <p:cNvSpPr txBox="1"/>
          <p:nvPr/>
        </p:nvSpPr>
        <p:spPr>
          <a:xfrm>
            <a:off x="1320191" y="2652593"/>
            <a:ext cx="6122708" cy="455253"/>
          </a:xfrm>
          <a:prstGeom prst="rect">
            <a:avLst/>
          </a:prstGeom>
          <a:noFill/>
        </p:spPr>
        <p:txBody>
          <a:bodyPr wrap="square">
            <a:spAutoFit/>
          </a:bodyPr>
          <a:lstStyle/>
          <a:p>
            <a:pPr indent="266700" algn="ctr">
              <a:lnSpc>
                <a:spcPct val="150000"/>
              </a:lnSpc>
            </a:pPr>
            <a:r>
              <a:rPr lang="zh-CN" altLang="zh-CN" sz="1800" kern="100" dirty="0">
                <a:effectLst/>
                <a:latin typeface="Times New Roman" panose="02020603050405020304" pitchFamily="18" charset="0"/>
                <a:ea typeface="宋体" panose="02010600030101010101" pitchFamily="2" charset="-122"/>
              </a:rPr>
              <a:t>图</a:t>
            </a:r>
            <a:r>
              <a:rPr lang="en-US" altLang="zh-CN" sz="1800" kern="100" dirty="0">
                <a:effectLst/>
                <a:latin typeface="Times New Roman" panose="02020603050405020304" pitchFamily="18" charset="0"/>
                <a:ea typeface="宋体" panose="02010600030101010101" pitchFamily="2" charset="-122"/>
              </a:rPr>
              <a:t>5-6</a:t>
            </a:r>
            <a:r>
              <a:rPr lang="zh-CN" altLang="zh-CN" sz="1800" kern="100" dirty="0">
                <a:effectLst/>
                <a:latin typeface="Times New Roman" panose="02020603050405020304" pitchFamily="18" charset="0"/>
                <a:ea typeface="宋体" panose="02010600030101010101" pitchFamily="2" charset="-122"/>
              </a:rPr>
              <a:t>按钮</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952" y="457278"/>
            <a:ext cx="10893425" cy="495300"/>
          </a:xfrm>
        </p:spPr>
        <p:txBody>
          <a:bodyPr/>
          <a:lstStyle/>
          <a:p>
            <a:r>
              <a:rPr kumimoji="0" lang="en-US" altLang="zh-CN" sz="2800" b="1" i="0" u="none" strike="noStrike" kern="100" cap="none" spc="0" normalizeH="0" baseline="0" noProof="0" dirty="0" err="1">
                <a:ln>
                  <a:noFill/>
                </a:ln>
                <a:solidFill>
                  <a:srgbClr val="000000"/>
                </a:solidFill>
                <a:effectLst/>
                <a:uLnTx/>
                <a:uFillTx/>
                <a:latin typeface="宋体" panose="02010600030101010101" pitchFamily="2" charset="-122"/>
                <a:ea typeface="黑体" panose="02010609060101010101" pitchFamily="49" charset="-122"/>
                <a:cs typeface="Times New Roman" panose="02020603050405020304" pitchFamily="18" charset="0"/>
              </a:rPr>
              <a:t>JButton</a:t>
            </a:r>
            <a:endParaRPr lang="zh-CN" altLang="en-US" dirty="0"/>
          </a:p>
        </p:txBody>
      </p:sp>
      <p:sp>
        <p:nvSpPr>
          <p:cNvPr id="4" name="文本框 3"/>
          <p:cNvSpPr txBox="1"/>
          <p:nvPr/>
        </p:nvSpPr>
        <p:spPr>
          <a:xfrm>
            <a:off x="609744" y="1219258"/>
            <a:ext cx="6099142" cy="4617226"/>
          </a:xfrm>
          <a:prstGeom prst="rect">
            <a:avLst/>
          </a:prstGeom>
          <a:noFill/>
        </p:spPr>
        <p:txBody>
          <a:bodyPr wrap="square">
            <a:spAutoFit/>
          </a:bodyPr>
          <a:lstStyle/>
          <a:p>
            <a:pPr marL="400050" algn="l"/>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java.awt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Times New Roman" panose="02020603050405020304" pitchFamily="18" charset="0"/>
              <a:ea typeface="宋体" panose="02010600030101010101" pitchFamily="2" charset="-122"/>
            </a:endParaRPr>
          </a:p>
          <a:p>
            <a:pPr marL="400050" algn="l"/>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javax.swing</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Times New Roman" panose="02020603050405020304" pitchFamily="18" charset="0"/>
              <a:ea typeface="宋体" panose="02010600030101010101" pitchFamily="2" charset="-122"/>
            </a:endParaRPr>
          </a:p>
          <a:p>
            <a:pPr marL="400050" algn="l"/>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EX4_3{</a:t>
            </a:r>
            <a:endParaRPr lang="zh-CN" altLang="zh-CN" sz="2000" kern="100" dirty="0">
              <a:effectLst/>
              <a:latin typeface="Times New Roman" panose="02020603050405020304" pitchFamily="18" charset="0"/>
              <a:ea typeface="宋体" panose="02010600030101010101" pitchFamily="2" charset="-122"/>
            </a:endParaRPr>
          </a:p>
          <a:p>
            <a:pPr marL="40005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Times New Roman" panose="02020603050405020304" pitchFamily="18" charset="0"/>
              <a:ea typeface="宋体" panose="02010600030101010101" pitchFamily="2" charset="-122"/>
            </a:endParaRPr>
          </a:p>
          <a:p>
            <a:pPr marL="40005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JFrame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JFrame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按钮例子</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Times New Roman" panose="02020603050405020304" pitchFamily="18" charset="0"/>
              <a:ea typeface="宋体" panose="02010600030101010101" pitchFamily="2" charset="-122"/>
            </a:endParaRPr>
          </a:p>
          <a:p>
            <a:pPr marL="40005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Container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contentPane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.getContentPane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Times New Roman" panose="02020603050405020304" pitchFamily="18" charset="0"/>
              <a:ea typeface="宋体" panose="02010600030101010101" pitchFamily="2" charset="-122"/>
            </a:endParaRPr>
          </a:p>
          <a:p>
            <a:pPr marL="40005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JButton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bt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JButton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确定</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Times New Roman" panose="02020603050405020304" pitchFamily="18" charset="0"/>
              <a:ea typeface="宋体" panose="02010600030101010101" pitchFamily="2" charset="-122"/>
            </a:endParaRPr>
          </a:p>
          <a:p>
            <a:pPr marL="40005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contentPane</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bt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Times New Roman" panose="02020603050405020304" pitchFamily="18" charset="0"/>
              <a:ea typeface="宋体" panose="02010600030101010101" pitchFamily="2" charset="-122"/>
            </a:endParaRPr>
          </a:p>
          <a:p>
            <a:pPr marL="40005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.setSize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(300,200);</a:t>
            </a:r>
            <a:endParaRPr lang="zh-CN" altLang="zh-CN" sz="2000" kern="100" dirty="0">
              <a:effectLst/>
              <a:latin typeface="Times New Roman" panose="02020603050405020304" pitchFamily="18" charset="0"/>
              <a:ea typeface="宋体" panose="02010600030101010101" pitchFamily="2" charset="-122"/>
            </a:endParaRPr>
          </a:p>
          <a:p>
            <a:pPr marL="40005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.setVisible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true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Times New Roman" panose="02020603050405020304" pitchFamily="18" charset="0"/>
              <a:ea typeface="宋体" panose="02010600030101010101" pitchFamily="2" charset="-122"/>
            </a:endParaRPr>
          </a:p>
          <a:p>
            <a:pPr marL="40005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.setDefaultCloseOperation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JFrame.</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EXIT_ON_CLOSE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Times New Roman" panose="02020603050405020304" pitchFamily="18" charset="0"/>
              <a:ea typeface="宋体" panose="02010600030101010101" pitchFamily="2" charset="-122"/>
            </a:endParaRPr>
          </a:p>
          <a:p>
            <a:pPr marL="40005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Times New Roman" panose="02020603050405020304" pitchFamily="18" charset="0"/>
              <a:ea typeface="宋体" panose="02010600030101010101" pitchFamily="2" charset="-122"/>
            </a:endParaRPr>
          </a:p>
          <a:p>
            <a:pPr indent="262255" algn="just">
              <a:lnSpc>
                <a:spcPct val="150000"/>
              </a:lnSpc>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262255">
              <a:lnSpc>
                <a:spcPct val="150000"/>
              </a:lnSpc>
            </a:pPr>
            <a:r>
              <a:rPr lang="en-US" altLang="zh-CN" sz="2800" b="1" kern="100" dirty="0">
                <a:effectLst/>
                <a:latin typeface="宋体" panose="02010600030101010101" pitchFamily="2" charset="-122"/>
                <a:ea typeface="宋体" panose="02010600030101010101" pitchFamily="2" charset="-122"/>
              </a:rPr>
              <a:t>3. </a:t>
            </a:r>
            <a:r>
              <a:rPr lang="zh-CN" altLang="zh-CN" sz="2800" b="1" kern="100" dirty="0">
                <a:effectLst/>
                <a:latin typeface="Times New Roman" panose="02020603050405020304" pitchFamily="18" charset="0"/>
                <a:ea typeface="宋体" panose="02010600030101010101" pitchFamily="2" charset="-122"/>
              </a:rPr>
              <a:t>单行文本框</a:t>
            </a:r>
            <a:r>
              <a:rPr lang="en-US" altLang="zh-CN" sz="2800" b="1" kern="100" dirty="0" err="1">
                <a:effectLst/>
                <a:latin typeface="Times New Roman" panose="02020603050405020304" pitchFamily="18" charset="0"/>
                <a:ea typeface="宋体" panose="02010600030101010101" pitchFamily="2" charset="-122"/>
              </a:rPr>
              <a:t>JTextField</a:t>
            </a:r>
            <a:br>
              <a:rPr lang="zh-CN" altLang="zh-CN" sz="2800" kern="100" dirty="0">
                <a:effectLst/>
                <a:latin typeface="Times New Roman" panose="02020603050405020304" pitchFamily="18" charset="0"/>
                <a:ea typeface="宋体" panose="02010600030101010101" pitchFamily="2" charset="-122"/>
              </a:rPr>
            </a:br>
            <a:endParaRPr lang="zh-CN" altLang="en-US" dirty="0"/>
          </a:p>
        </p:txBody>
      </p:sp>
      <p:sp>
        <p:nvSpPr>
          <p:cNvPr id="4" name="文本框 3"/>
          <p:cNvSpPr txBox="1"/>
          <p:nvPr/>
        </p:nvSpPr>
        <p:spPr>
          <a:xfrm>
            <a:off x="304952" y="1143060"/>
            <a:ext cx="6099142" cy="2117246"/>
          </a:xfrm>
          <a:prstGeom prst="rect">
            <a:avLst/>
          </a:prstGeom>
          <a:noFill/>
        </p:spPr>
        <p:txBody>
          <a:bodyPr wrap="square">
            <a:spAutoFit/>
          </a:bodyPr>
          <a:lstStyle/>
          <a:p>
            <a:pPr indent="266700" algn="just">
              <a:lnSpc>
                <a:spcPct val="150000"/>
              </a:lnSpc>
            </a:pPr>
            <a:r>
              <a:rPr lang="zh-CN" altLang="zh-CN" sz="1800" kern="100" dirty="0">
                <a:effectLst/>
                <a:latin typeface="Times New Roman" panose="02020603050405020304" pitchFamily="18" charset="0"/>
                <a:ea typeface="宋体" panose="02010600030101010101" pitchFamily="2" charset="-122"/>
              </a:rPr>
              <a:t>我们经常需要向图形用户界面中输入文字，这时候就用到了文本框。第一节中计算器中我们就用到了这个组件。单行文本框只能接收一行文本，可以编辑和修改。</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err="1">
                <a:effectLst/>
                <a:latin typeface="宋体" panose="02010600030101010101" pitchFamily="2" charset="-122"/>
                <a:ea typeface="宋体" panose="02010600030101010101" pitchFamily="2" charset="-122"/>
              </a:rPr>
              <a:t>JTextField</a:t>
            </a:r>
            <a:r>
              <a:rPr lang="zh-CN" altLang="zh-CN" sz="1800" kern="100" dirty="0">
                <a:effectLst/>
                <a:latin typeface="Times New Roman" panose="02020603050405020304" pitchFamily="18" charset="0"/>
                <a:ea typeface="宋体" panose="02010600030101010101" pitchFamily="2" charset="-122"/>
              </a:rPr>
              <a:t>构造函数，如表</a:t>
            </a:r>
            <a:r>
              <a:rPr lang="en-US" altLang="zh-CN" sz="1800" kern="100" dirty="0">
                <a:effectLst/>
                <a:latin typeface="Times New Roman" panose="02020603050405020304" pitchFamily="18" charset="0"/>
                <a:ea typeface="宋体" panose="02010600030101010101" pitchFamily="2" charset="-122"/>
              </a:rPr>
              <a:t>5-7</a:t>
            </a:r>
            <a:r>
              <a:rPr lang="zh-CN" altLang="zh-CN" sz="1800" kern="100" dirty="0">
                <a:effectLst/>
                <a:latin typeface="Times New Roman" panose="02020603050405020304" pitchFamily="18" charset="0"/>
                <a:ea typeface="宋体" panose="02010600030101010101" pitchFamily="2" charset="-122"/>
              </a:rPr>
              <a:t>所示：</a:t>
            </a:r>
            <a:endParaRPr lang="zh-CN" altLang="zh-CN" sz="1800" kern="100" dirty="0">
              <a:effectLst/>
              <a:latin typeface="Times New Roman" panose="02020603050405020304" pitchFamily="18" charset="0"/>
              <a:ea typeface="宋体" panose="02010600030101010101" pitchFamily="2" charset="-122"/>
            </a:endParaRPr>
          </a:p>
          <a:p>
            <a:pPr indent="266700" algn="ctr">
              <a:lnSpc>
                <a:spcPct val="150000"/>
              </a:lnSpc>
            </a:pPr>
            <a:r>
              <a:rPr lang="zh-CN" altLang="zh-CN" sz="1800" kern="100" dirty="0">
                <a:effectLst/>
                <a:latin typeface="Times New Roman" panose="02020603050405020304" pitchFamily="18" charset="0"/>
                <a:ea typeface="宋体" panose="02010600030101010101" pitchFamily="2" charset="-122"/>
              </a:rPr>
              <a:t>表</a:t>
            </a:r>
            <a:r>
              <a:rPr lang="en-US" altLang="zh-CN" sz="1800" kern="100" dirty="0">
                <a:effectLst/>
                <a:latin typeface="Times New Roman" panose="02020603050405020304" pitchFamily="18" charset="0"/>
                <a:ea typeface="宋体" panose="02010600030101010101" pitchFamily="2" charset="-122"/>
              </a:rPr>
              <a:t>5-7 </a:t>
            </a:r>
            <a:r>
              <a:rPr lang="en-US" altLang="zh-CN" sz="1800" kern="100" dirty="0" err="1">
                <a:effectLst/>
                <a:latin typeface="Times New Roman" panose="02020603050405020304" pitchFamily="18" charset="0"/>
                <a:ea typeface="宋体" panose="02010600030101010101" pitchFamily="2" charset="-122"/>
              </a:rPr>
              <a:t>JTextField</a:t>
            </a:r>
            <a:r>
              <a:rPr lang="zh-CN" altLang="zh-CN" sz="1800" kern="100" dirty="0">
                <a:effectLst/>
                <a:latin typeface="Times New Roman" panose="02020603050405020304" pitchFamily="18" charset="0"/>
                <a:ea typeface="宋体" panose="02010600030101010101" pitchFamily="2" charset="-122"/>
              </a:rPr>
              <a:t>的构造函数</a:t>
            </a:r>
            <a:endParaRPr lang="zh-CN" altLang="zh-CN" sz="1800" kern="100" dirty="0">
              <a:effectLst/>
              <a:latin typeface="Times New Roman" panose="02020603050405020304" pitchFamily="18" charset="0"/>
              <a:ea typeface="宋体" panose="02010600030101010101" pitchFamily="2" charset="-122"/>
            </a:endParaRPr>
          </a:p>
        </p:txBody>
      </p:sp>
      <p:graphicFrame>
        <p:nvGraphicFramePr>
          <p:cNvPr id="5" name="表格 4"/>
          <p:cNvGraphicFramePr>
            <a:graphicFrameLocks noGrp="1"/>
          </p:cNvGraphicFramePr>
          <p:nvPr/>
        </p:nvGraphicFramePr>
        <p:xfrm>
          <a:off x="684530" y="3404116"/>
          <a:ext cx="6706836" cy="2958584"/>
        </p:xfrm>
        <a:graphic>
          <a:graphicData uri="http://schemas.openxmlformats.org/drawingml/2006/table">
            <a:tbl>
              <a:tblPr firstRow="1" firstCol="1" bandRow="1">
                <a:tableStyleId>{5C22544A-7EE6-4342-B048-85BDC9FD1C3A}</a:tableStyleId>
              </a:tblPr>
              <a:tblGrid>
                <a:gridCol w="3436840"/>
                <a:gridCol w="3269996"/>
              </a:tblGrid>
              <a:tr h="739646">
                <a:tc>
                  <a:txBody>
                    <a:bodyPr/>
                    <a:lstStyle/>
                    <a:p>
                      <a:pPr indent="266700" algn="just">
                        <a:lnSpc>
                          <a:spcPct val="150000"/>
                        </a:lnSpc>
                      </a:pPr>
                      <a:r>
                        <a:rPr lang="en-US" sz="1050" kern="100">
                          <a:effectLst/>
                        </a:rPr>
                        <a:t>JTextField()</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建立一个新的</a:t>
                      </a:r>
                      <a:r>
                        <a:rPr lang="en-US" sz="1050" kern="100">
                          <a:effectLst/>
                        </a:rPr>
                        <a:t>JTextField</a:t>
                      </a:r>
                      <a:r>
                        <a:rPr lang="zh-CN" sz="1050" kern="100">
                          <a:effectLst/>
                        </a:rPr>
                        <a:t>，初始文字为空。</a:t>
                      </a:r>
                      <a:endParaRPr lang="zh-CN" sz="1050" kern="100">
                        <a:effectLst/>
                        <a:latin typeface="Times New Roman" panose="02020603050405020304" pitchFamily="18" charset="0"/>
                        <a:ea typeface="宋体" panose="02010600030101010101" pitchFamily="2" charset="-122"/>
                      </a:endParaRPr>
                    </a:p>
                  </a:txBody>
                  <a:tcPr marL="68580" marR="68580" marT="0" marB="0"/>
                </a:tc>
              </a:tr>
              <a:tr h="739646">
                <a:tc>
                  <a:txBody>
                    <a:bodyPr/>
                    <a:lstStyle/>
                    <a:p>
                      <a:pPr indent="266700" algn="just">
                        <a:lnSpc>
                          <a:spcPct val="150000"/>
                        </a:lnSpc>
                      </a:pPr>
                      <a:r>
                        <a:rPr lang="en-US" sz="1050" kern="100">
                          <a:effectLst/>
                        </a:rPr>
                        <a:t>JTextField(int columns)</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建立一个新的</a:t>
                      </a:r>
                      <a:r>
                        <a:rPr lang="en-US" sz="1050" kern="100">
                          <a:effectLst/>
                        </a:rPr>
                        <a:t>JTextField</a:t>
                      </a:r>
                      <a:r>
                        <a:rPr lang="zh-CN" sz="1050" kern="100">
                          <a:effectLst/>
                        </a:rPr>
                        <a:t>并设置其初始字段长度。</a:t>
                      </a:r>
                      <a:endParaRPr lang="zh-CN" sz="1050" kern="100">
                        <a:effectLst/>
                        <a:latin typeface="Times New Roman" panose="02020603050405020304" pitchFamily="18" charset="0"/>
                        <a:ea typeface="宋体" panose="02010600030101010101" pitchFamily="2" charset="-122"/>
                      </a:endParaRPr>
                    </a:p>
                  </a:txBody>
                  <a:tcPr marL="68580" marR="68580" marT="0" marB="0"/>
                </a:tc>
              </a:tr>
              <a:tr h="739646">
                <a:tc>
                  <a:txBody>
                    <a:bodyPr/>
                    <a:lstStyle/>
                    <a:p>
                      <a:pPr indent="266700" algn="just">
                        <a:lnSpc>
                          <a:spcPct val="150000"/>
                        </a:lnSpc>
                      </a:pPr>
                      <a:r>
                        <a:rPr lang="en-US" sz="1050" kern="100">
                          <a:effectLst/>
                        </a:rPr>
                        <a:t>JTextField(String text)</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建立一个新的</a:t>
                      </a:r>
                      <a:r>
                        <a:rPr lang="en-US" sz="1050" kern="100">
                          <a:effectLst/>
                        </a:rPr>
                        <a:t>JTextField</a:t>
                      </a:r>
                      <a:r>
                        <a:rPr lang="zh-CN" sz="1050" kern="100">
                          <a:effectLst/>
                        </a:rPr>
                        <a:t>并设置其初始字字符串。</a:t>
                      </a:r>
                      <a:endParaRPr lang="zh-CN" sz="1050" kern="100">
                        <a:effectLst/>
                        <a:latin typeface="Times New Roman" panose="02020603050405020304" pitchFamily="18" charset="0"/>
                        <a:ea typeface="宋体" panose="02010600030101010101" pitchFamily="2" charset="-122"/>
                      </a:endParaRPr>
                    </a:p>
                  </a:txBody>
                  <a:tcPr marL="68580" marR="68580" marT="0" marB="0"/>
                </a:tc>
              </a:tr>
              <a:tr h="739646">
                <a:tc>
                  <a:txBody>
                    <a:bodyPr/>
                    <a:lstStyle/>
                    <a:p>
                      <a:pPr indent="266700" algn="just">
                        <a:lnSpc>
                          <a:spcPct val="150000"/>
                        </a:lnSpc>
                      </a:pPr>
                      <a:r>
                        <a:rPr lang="en-US" sz="1050" kern="100">
                          <a:effectLst/>
                        </a:rPr>
                        <a:t>JTextField(String text,int columns)</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dirty="0">
                          <a:effectLst/>
                        </a:rPr>
                        <a:t>建立一个新的</a:t>
                      </a:r>
                      <a:r>
                        <a:rPr lang="en-US" sz="1050" kern="100" dirty="0" err="1">
                          <a:effectLst/>
                        </a:rPr>
                        <a:t>JTextField</a:t>
                      </a:r>
                      <a:r>
                        <a:rPr lang="zh-CN" sz="1050" kern="100" dirty="0">
                          <a:effectLst/>
                        </a:rPr>
                        <a:t>并设置其初始字符串和字段长度。</a:t>
                      </a:r>
                      <a:endParaRPr lang="zh-CN" sz="1050" kern="100" dirty="0">
                        <a:effectLst/>
                        <a:latin typeface="Times New Roman" panose="02020603050405020304" pitchFamily="18" charset="0"/>
                        <a:ea typeface="宋体" panose="02010600030101010101" pitchFamily="2" charset="-122"/>
                      </a:endParaRPr>
                    </a:p>
                  </a:txBody>
                  <a:tcPr marL="68580" marR="68580" marT="0" marB="0"/>
                </a:tc>
              </a:tr>
            </a:tbl>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286" y="381080"/>
            <a:ext cx="10893425" cy="495300"/>
          </a:xfrm>
        </p:spPr>
        <p:txBody>
          <a:bodyPr/>
          <a:lstStyle/>
          <a:p>
            <a:pPr indent="266700">
              <a:lnSpc>
                <a:spcPct val="150000"/>
              </a:lnSpc>
            </a:pPr>
            <a:r>
              <a:rPr lang="en-US" altLang="zh-CN" sz="2800" kern="100" dirty="0" err="1">
                <a:effectLst/>
                <a:latin typeface="宋体" panose="02010600030101010101" pitchFamily="2" charset="-122"/>
                <a:ea typeface="宋体" panose="02010600030101010101" pitchFamily="2" charset="-122"/>
              </a:rPr>
              <a:t>JTextField</a:t>
            </a:r>
            <a:r>
              <a:rPr lang="zh-CN" altLang="zh-CN" sz="2800" kern="100" dirty="0">
                <a:effectLst/>
                <a:latin typeface="Times New Roman" panose="02020603050405020304" pitchFamily="18" charset="0"/>
                <a:ea typeface="宋体" panose="02010600030101010101" pitchFamily="2" charset="-122"/>
              </a:rPr>
              <a:t>的常用方法，如表</a:t>
            </a:r>
            <a:r>
              <a:rPr lang="en-US" altLang="zh-CN" sz="2800" kern="100" dirty="0">
                <a:effectLst/>
                <a:latin typeface="Times New Roman" panose="02020603050405020304" pitchFamily="18" charset="0"/>
                <a:ea typeface="宋体" panose="02010600030101010101" pitchFamily="2" charset="-122"/>
              </a:rPr>
              <a:t>5-8</a:t>
            </a:r>
            <a:r>
              <a:rPr lang="zh-CN" altLang="zh-CN" sz="2800" kern="100" dirty="0">
                <a:effectLst/>
                <a:latin typeface="Times New Roman" panose="02020603050405020304" pitchFamily="18" charset="0"/>
                <a:ea typeface="宋体" panose="02010600030101010101" pitchFamily="2" charset="-122"/>
              </a:rPr>
              <a:t>所示：</a:t>
            </a:r>
            <a:br>
              <a:rPr lang="zh-CN" altLang="zh-CN" sz="2800" kern="100" dirty="0">
                <a:effectLst/>
                <a:latin typeface="Times New Roman" panose="02020603050405020304" pitchFamily="18" charset="0"/>
                <a:ea typeface="宋体" panose="02010600030101010101" pitchFamily="2" charset="-122"/>
              </a:rPr>
            </a:br>
            <a:r>
              <a:rPr lang="en-US" altLang="zh-CN" sz="2800" kern="100" dirty="0">
                <a:effectLst/>
                <a:latin typeface="Times New Roman" panose="02020603050405020304" pitchFamily="18" charset="0"/>
                <a:ea typeface="宋体" panose="02010600030101010101" pitchFamily="2" charset="-122"/>
              </a:rPr>
              <a:t>      </a:t>
            </a:r>
            <a:r>
              <a:rPr lang="zh-CN" altLang="zh-CN" sz="2800" kern="100" dirty="0">
                <a:effectLst/>
                <a:latin typeface="Times New Roman" panose="02020603050405020304" pitchFamily="18" charset="0"/>
                <a:ea typeface="宋体" panose="02010600030101010101" pitchFamily="2" charset="-122"/>
              </a:rPr>
              <a:t>表</a:t>
            </a:r>
            <a:r>
              <a:rPr lang="en-US" altLang="zh-CN" sz="2800" kern="100" dirty="0">
                <a:effectLst/>
                <a:latin typeface="Times New Roman" panose="02020603050405020304" pitchFamily="18" charset="0"/>
                <a:ea typeface="宋体" panose="02010600030101010101" pitchFamily="2" charset="-122"/>
              </a:rPr>
              <a:t>5-8 </a:t>
            </a:r>
            <a:r>
              <a:rPr lang="en-US" altLang="zh-CN" sz="2800" kern="100" dirty="0" err="1">
                <a:effectLst/>
                <a:latin typeface="Times New Roman" panose="02020603050405020304" pitchFamily="18" charset="0"/>
                <a:ea typeface="宋体" panose="02010600030101010101" pitchFamily="2" charset="-122"/>
              </a:rPr>
              <a:t>JTextField</a:t>
            </a:r>
            <a:r>
              <a:rPr lang="zh-CN" altLang="zh-CN" sz="2800" kern="100" dirty="0">
                <a:effectLst/>
                <a:latin typeface="Times New Roman" panose="02020603050405020304" pitchFamily="18" charset="0"/>
                <a:ea typeface="宋体" panose="02010600030101010101" pitchFamily="2" charset="-122"/>
              </a:rPr>
              <a:t>的常用方法</a:t>
            </a:r>
            <a:br>
              <a:rPr lang="zh-CN" altLang="zh-CN" sz="2800" kern="100" dirty="0">
                <a:effectLst/>
                <a:latin typeface="Times New Roman" panose="02020603050405020304" pitchFamily="18" charset="0"/>
                <a:ea typeface="宋体" panose="02010600030101010101" pitchFamily="2" charset="-122"/>
              </a:rPr>
            </a:br>
            <a:endParaRPr lang="zh-CN" altLang="en-US" dirty="0"/>
          </a:p>
        </p:txBody>
      </p:sp>
      <p:graphicFrame>
        <p:nvGraphicFramePr>
          <p:cNvPr id="3" name="表格 2"/>
          <p:cNvGraphicFramePr>
            <a:graphicFrameLocks noGrp="1"/>
          </p:cNvGraphicFramePr>
          <p:nvPr/>
        </p:nvGraphicFramePr>
        <p:xfrm>
          <a:off x="685942" y="1752644"/>
          <a:ext cx="8022928" cy="4190890"/>
        </p:xfrm>
        <a:graphic>
          <a:graphicData uri="http://schemas.openxmlformats.org/drawingml/2006/table">
            <a:tbl>
              <a:tblPr firstRow="1" firstCol="1" bandRow="1">
                <a:tableStyleId>{5C22544A-7EE6-4342-B048-85BDC9FD1C3A}</a:tableStyleId>
              </a:tblPr>
              <a:tblGrid>
                <a:gridCol w="4186571"/>
                <a:gridCol w="3836357"/>
              </a:tblGrid>
              <a:tr h="380990">
                <a:tc>
                  <a:txBody>
                    <a:bodyPr/>
                    <a:lstStyle/>
                    <a:p>
                      <a:pPr indent="266700" algn="just">
                        <a:lnSpc>
                          <a:spcPct val="150000"/>
                        </a:lnSpc>
                      </a:pPr>
                      <a:r>
                        <a:rPr lang="en-US" sz="1050" kern="100">
                          <a:effectLst/>
                        </a:rPr>
                        <a:t>requestFocus()</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为文本框请求焦点</a:t>
                      </a:r>
                      <a:endParaRPr lang="zh-CN" sz="1050" kern="100">
                        <a:effectLst/>
                        <a:latin typeface="Times New Roman" panose="02020603050405020304" pitchFamily="18" charset="0"/>
                        <a:ea typeface="宋体" panose="02010600030101010101" pitchFamily="2" charset="-122"/>
                      </a:endParaRPr>
                    </a:p>
                  </a:txBody>
                  <a:tcPr marL="68580" marR="68580" marT="0" marB="0"/>
                </a:tc>
              </a:tr>
              <a:tr h="380990">
                <a:tc>
                  <a:txBody>
                    <a:bodyPr/>
                    <a:lstStyle/>
                    <a:p>
                      <a:pPr indent="266700" algn="just">
                        <a:lnSpc>
                          <a:spcPct val="150000"/>
                        </a:lnSpc>
                      </a:pPr>
                      <a:r>
                        <a:rPr lang="en-US" sz="1050" kern="100">
                          <a:effectLst/>
                        </a:rPr>
                        <a:t>setBackground(Color color)</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设置文本框的背景色</a:t>
                      </a:r>
                      <a:endParaRPr lang="zh-CN" sz="1050" kern="100">
                        <a:effectLst/>
                        <a:latin typeface="Times New Roman" panose="02020603050405020304" pitchFamily="18" charset="0"/>
                        <a:ea typeface="宋体" panose="02010600030101010101" pitchFamily="2" charset="-122"/>
                      </a:endParaRPr>
                    </a:p>
                  </a:txBody>
                  <a:tcPr marL="68580" marR="68580" marT="0" marB="0"/>
                </a:tc>
              </a:tr>
              <a:tr h="380990">
                <a:tc>
                  <a:txBody>
                    <a:bodyPr/>
                    <a:lstStyle/>
                    <a:p>
                      <a:pPr indent="266700" algn="just">
                        <a:lnSpc>
                          <a:spcPct val="150000"/>
                        </a:lnSpc>
                      </a:pPr>
                      <a:r>
                        <a:rPr lang="en-US" sz="1050" kern="100">
                          <a:effectLst/>
                        </a:rPr>
                        <a:t>setForeground(Color color)</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设置文本框的前景色</a:t>
                      </a:r>
                      <a:endParaRPr lang="zh-CN" sz="1050" kern="100">
                        <a:effectLst/>
                        <a:latin typeface="Times New Roman" panose="02020603050405020304" pitchFamily="18" charset="0"/>
                        <a:ea typeface="宋体" panose="02010600030101010101" pitchFamily="2" charset="-122"/>
                      </a:endParaRPr>
                    </a:p>
                  </a:txBody>
                  <a:tcPr marL="68580" marR="68580" marT="0" marB="0"/>
                </a:tc>
              </a:tr>
              <a:tr h="380990">
                <a:tc>
                  <a:txBody>
                    <a:bodyPr/>
                    <a:lstStyle/>
                    <a:p>
                      <a:pPr indent="266700" algn="just">
                        <a:lnSpc>
                          <a:spcPct val="150000"/>
                        </a:lnSpc>
                      </a:pPr>
                      <a:r>
                        <a:rPr lang="en-US" sz="1050" kern="100">
                          <a:effectLst/>
                        </a:rPr>
                        <a:t>setColumns(int columns)</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设置文本框的列数</a:t>
                      </a:r>
                      <a:endParaRPr lang="zh-CN" sz="1050" kern="100">
                        <a:effectLst/>
                        <a:latin typeface="Times New Roman" panose="02020603050405020304" pitchFamily="18" charset="0"/>
                        <a:ea typeface="宋体" panose="02010600030101010101" pitchFamily="2" charset="-122"/>
                      </a:endParaRPr>
                    </a:p>
                  </a:txBody>
                  <a:tcPr marL="68580" marR="68580" marT="0" marB="0"/>
                </a:tc>
              </a:tr>
              <a:tr h="380990">
                <a:tc>
                  <a:txBody>
                    <a:bodyPr/>
                    <a:lstStyle/>
                    <a:p>
                      <a:pPr indent="266700" algn="just">
                        <a:lnSpc>
                          <a:spcPct val="150000"/>
                        </a:lnSpc>
                      </a:pPr>
                      <a:r>
                        <a:rPr lang="en-US" sz="1050" kern="100">
                          <a:effectLst/>
                        </a:rPr>
                        <a:t>getColumns()</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返回文本框的列数</a:t>
                      </a:r>
                      <a:endParaRPr lang="zh-CN" sz="1050" kern="100">
                        <a:effectLst/>
                        <a:latin typeface="Times New Roman" panose="02020603050405020304" pitchFamily="18" charset="0"/>
                        <a:ea typeface="宋体" panose="02010600030101010101" pitchFamily="2" charset="-122"/>
                      </a:endParaRPr>
                    </a:p>
                  </a:txBody>
                  <a:tcPr marL="68580" marR="68580" marT="0" marB="0"/>
                </a:tc>
              </a:tr>
              <a:tr h="380990">
                <a:tc>
                  <a:txBody>
                    <a:bodyPr/>
                    <a:lstStyle/>
                    <a:p>
                      <a:pPr indent="266700" algn="just">
                        <a:lnSpc>
                          <a:spcPct val="150000"/>
                        </a:lnSpc>
                      </a:pPr>
                      <a:r>
                        <a:rPr lang="en-US" sz="1050" kern="100">
                          <a:effectLst/>
                        </a:rPr>
                        <a:t>setEditable(boolean b)</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设置文本框可否编辑</a:t>
                      </a:r>
                      <a:endParaRPr lang="zh-CN" sz="1050" kern="100">
                        <a:effectLst/>
                        <a:latin typeface="Times New Roman" panose="02020603050405020304" pitchFamily="18" charset="0"/>
                        <a:ea typeface="宋体" panose="02010600030101010101" pitchFamily="2" charset="-122"/>
                      </a:endParaRPr>
                    </a:p>
                  </a:txBody>
                  <a:tcPr marL="68580" marR="68580" marT="0" marB="0"/>
                </a:tc>
              </a:tr>
              <a:tr h="380990">
                <a:tc>
                  <a:txBody>
                    <a:bodyPr/>
                    <a:lstStyle/>
                    <a:p>
                      <a:pPr indent="266700" algn="just">
                        <a:lnSpc>
                          <a:spcPct val="150000"/>
                        </a:lnSpc>
                      </a:pPr>
                      <a:r>
                        <a:rPr lang="en-US" sz="1050" kern="100">
                          <a:effectLst/>
                        </a:rPr>
                        <a:t>setEnable(boolean b)</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设置文本框是否可用</a:t>
                      </a:r>
                      <a:endParaRPr lang="zh-CN" sz="1050" kern="100">
                        <a:effectLst/>
                        <a:latin typeface="Times New Roman" panose="02020603050405020304" pitchFamily="18" charset="0"/>
                        <a:ea typeface="宋体" panose="02010600030101010101" pitchFamily="2" charset="-122"/>
                      </a:endParaRPr>
                    </a:p>
                  </a:txBody>
                  <a:tcPr marL="68580" marR="68580" marT="0" marB="0"/>
                </a:tc>
              </a:tr>
              <a:tr h="380990">
                <a:tc>
                  <a:txBody>
                    <a:bodyPr/>
                    <a:lstStyle/>
                    <a:p>
                      <a:pPr indent="266700" algn="just">
                        <a:lnSpc>
                          <a:spcPct val="150000"/>
                        </a:lnSpc>
                      </a:pPr>
                      <a:r>
                        <a:rPr lang="en-US" sz="1050" kern="100">
                          <a:effectLst/>
                        </a:rPr>
                        <a:t>setFont(Font f)</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设置文本框文字的字体</a:t>
                      </a:r>
                      <a:endParaRPr lang="zh-CN" sz="1050" kern="100">
                        <a:effectLst/>
                        <a:latin typeface="Times New Roman" panose="02020603050405020304" pitchFamily="18" charset="0"/>
                        <a:ea typeface="宋体" panose="02010600030101010101" pitchFamily="2" charset="-122"/>
                      </a:endParaRPr>
                    </a:p>
                  </a:txBody>
                  <a:tcPr marL="68580" marR="68580" marT="0" marB="0"/>
                </a:tc>
              </a:tr>
              <a:tr h="380990">
                <a:tc>
                  <a:txBody>
                    <a:bodyPr/>
                    <a:lstStyle/>
                    <a:p>
                      <a:pPr indent="266700" algn="just">
                        <a:lnSpc>
                          <a:spcPct val="150000"/>
                        </a:lnSpc>
                      </a:pPr>
                      <a:r>
                        <a:rPr lang="en-US" sz="1050" kern="100">
                          <a:effectLst/>
                        </a:rPr>
                        <a:t>setVisible(boolean b)</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设置文本框是否可见</a:t>
                      </a:r>
                      <a:endParaRPr lang="zh-CN" sz="1050" kern="100">
                        <a:effectLst/>
                        <a:latin typeface="Times New Roman" panose="02020603050405020304" pitchFamily="18" charset="0"/>
                        <a:ea typeface="宋体" panose="02010600030101010101" pitchFamily="2" charset="-122"/>
                      </a:endParaRPr>
                    </a:p>
                  </a:txBody>
                  <a:tcPr marL="68580" marR="68580" marT="0" marB="0"/>
                </a:tc>
              </a:tr>
              <a:tr h="380990">
                <a:tc>
                  <a:txBody>
                    <a:bodyPr/>
                    <a:lstStyle/>
                    <a:p>
                      <a:pPr indent="266700" algn="just">
                        <a:lnSpc>
                          <a:spcPct val="150000"/>
                        </a:lnSpc>
                      </a:pPr>
                      <a:r>
                        <a:rPr lang="en-US" sz="1050" kern="100">
                          <a:effectLst/>
                        </a:rPr>
                        <a:t>setText(String text)</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设置文本框的文本内容</a:t>
                      </a:r>
                      <a:endParaRPr lang="zh-CN" sz="1050" kern="100">
                        <a:effectLst/>
                        <a:latin typeface="Times New Roman" panose="02020603050405020304" pitchFamily="18" charset="0"/>
                        <a:ea typeface="宋体" panose="02010600030101010101" pitchFamily="2" charset="-122"/>
                      </a:endParaRPr>
                    </a:p>
                  </a:txBody>
                  <a:tcPr marL="68580" marR="68580" marT="0" marB="0"/>
                </a:tc>
              </a:tr>
              <a:tr h="380990">
                <a:tc>
                  <a:txBody>
                    <a:bodyPr/>
                    <a:lstStyle/>
                    <a:p>
                      <a:pPr indent="266700" algn="just">
                        <a:lnSpc>
                          <a:spcPct val="150000"/>
                        </a:lnSpc>
                      </a:pPr>
                      <a:r>
                        <a:rPr lang="en-US" sz="1050" kern="100">
                          <a:effectLst/>
                        </a:rPr>
                        <a:t>getText()</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dirty="0">
                          <a:effectLst/>
                        </a:rPr>
                        <a:t>返回文本框的文本内容</a:t>
                      </a:r>
                      <a:endParaRPr lang="zh-CN" sz="1050" kern="100" dirty="0">
                        <a:effectLst/>
                        <a:latin typeface="Times New Roman" panose="02020603050405020304" pitchFamily="18" charset="0"/>
                        <a:ea typeface="宋体" panose="02010600030101010101" pitchFamily="2" charset="-122"/>
                      </a:endParaRPr>
                    </a:p>
                  </a:txBody>
                  <a:tcPr marL="68580" marR="68580" marT="0" marB="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标题 3"/>
          <p:cNvSpPr>
            <a:spLocks noGrp="1" noChangeArrowheads="1"/>
          </p:cNvSpPr>
          <p:nvPr>
            <p:ph type="ctrTitle"/>
          </p:nvPr>
        </p:nvSpPr>
        <p:spPr>
          <a:xfrm>
            <a:off x="2209800" y="2490788"/>
            <a:ext cx="7772400" cy="803275"/>
          </a:xfrm>
        </p:spPr>
        <p:txBody>
          <a:bodyPr>
            <a:normAutofit/>
          </a:bodyPr>
          <a:lstStyle/>
          <a:p>
            <a:pPr marL="0" marR="0" lvl="0" indent="0" algn="ctr" defTabSz="449580" rtl="0" eaLnBrk="0" fontAlgn="base" latinLnBrk="0" hangingPunct="0">
              <a:lnSpc>
                <a:spcPct val="92000"/>
              </a:lnSpc>
              <a:spcBef>
                <a:spcPct val="0"/>
              </a:spcBef>
              <a:spcAft>
                <a:spcPct val="0"/>
              </a:spcAft>
              <a:buClr>
                <a:srgbClr val="7889FB"/>
              </a:buClr>
              <a:buSzPct val="100000"/>
              <a:buFont typeface="Tahoma" panose="020B0604030504040204" pitchFamily="34" charset="0"/>
              <a:buNone/>
              <a:defRPr/>
            </a:pPr>
            <a:r>
              <a:rPr lang="zh-CN" altLang="zh-CN" sz="4400" kern="100" dirty="0">
                <a:effectLst/>
                <a:latin typeface="Times New Roman" panose="02020603050405020304" pitchFamily="18" charset="0"/>
                <a:ea typeface="宋体" panose="02010600030101010101" pitchFamily="2" charset="-122"/>
                <a:cs typeface="Times New Roman" panose="02020603050405020304" pitchFamily="18" charset="0"/>
              </a:rPr>
              <a:t>模块</a:t>
            </a:r>
            <a:r>
              <a:rPr lang="en-US" altLang="zh-CN" sz="4400" kern="100" dirty="0">
                <a:effectLst/>
                <a:latin typeface="Times New Roman" panose="02020603050405020304" pitchFamily="18" charset="0"/>
                <a:ea typeface="宋体" panose="02010600030101010101" pitchFamily="2" charset="-122"/>
              </a:rPr>
              <a:t>5  Java</a:t>
            </a:r>
            <a:r>
              <a:rPr lang="zh-CN" altLang="zh-CN" sz="4400" kern="100" dirty="0">
                <a:effectLst/>
                <a:latin typeface="Times New Roman" panose="02020603050405020304" pitchFamily="18" charset="0"/>
                <a:ea typeface="宋体" panose="02010600030101010101" pitchFamily="2" charset="-122"/>
                <a:cs typeface="Times New Roman" panose="02020603050405020304" pitchFamily="18" charset="0"/>
              </a:rPr>
              <a:t>图形用户界面开发</a:t>
            </a:r>
            <a:endParaRPr kumimoji="0" lang="zh-CN" altLang="en-US" sz="4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j-cs"/>
            </a:endParaRPr>
          </a:p>
        </p:txBody>
      </p:sp>
      <p:sp>
        <p:nvSpPr>
          <p:cNvPr id="3" name="副标题 2"/>
          <p:cNvSpPr>
            <a:spLocks noGrp="1"/>
          </p:cNvSpPr>
          <p:nvPr>
            <p:ph type="subTitle" idx="1"/>
          </p:nvPr>
        </p:nvSpPr>
        <p:spPr/>
        <p:txBody>
          <a:bodyPr/>
          <a:lstStyle/>
          <a:p>
            <a:pPr algn="ctr">
              <a:lnSpc>
                <a:spcPct val="150000"/>
              </a:lnSpc>
              <a:spcBef>
                <a:spcPts val="1200"/>
              </a:spcBef>
            </a:pPr>
            <a:r>
              <a:rPr lang="zh-CN" altLang="zh-CN" sz="3200" kern="100" dirty="0">
                <a:effectLst/>
                <a:latin typeface="Times New Roman" panose="02020603050405020304" pitchFamily="18" charset="0"/>
                <a:ea typeface="黑体" panose="02010609060101010101" pitchFamily="49" charset="-122"/>
              </a:rPr>
              <a:t>任务</a:t>
            </a:r>
            <a:r>
              <a:rPr lang="en-US" altLang="zh-CN" sz="3200" kern="100" dirty="0">
                <a:effectLst/>
                <a:latin typeface="Times New Roman" panose="02020603050405020304" pitchFamily="18" charset="0"/>
                <a:ea typeface="黑体" panose="02010609060101010101" pitchFamily="49" charset="-122"/>
              </a:rPr>
              <a:t>1 HelloWorld</a:t>
            </a:r>
            <a:r>
              <a:rPr lang="zh-CN" altLang="zh-CN" sz="3200" kern="100" dirty="0">
                <a:effectLst/>
                <a:latin typeface="Times New Roman" panose="02020603050405020304" pitchFamily="18" charset="0"/>
                <a:ea typeface="黑体" panose="02010609060101010101" pitchFamily="49" charset="-122"/>
              </a:rPr>
              <a:t>窗体和对话框</a:t>
            </a:r>
            <a:endParaRPr lang="zh-CN" altLang="zh-CN" sz="2000" kern="100" dirty="0">
              <a:effectLst/>
              <a:latin typeface="Times New Roman" panose="02020603050405020304" pitchFamily="18" charset="0"/>
              <a:ea typeface="宋体" panose="02010600030101010101" pitchFamily="2" charset="-122"/>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2556" y="304882"/>
            <a:ext cx="10893425" cy="495300"/>
          </a:xfrm>
        </p:spPr>
        <p:txBody>
          <a:bodyPr/>
          <a:lstStyle/>
          <a:p>
            <a:pPr indent="262255">
              <a:lnSpc>
                <a:spcPct val="150000"/>
              </a:lnSpc>
            </a:pPr>
            <a:r>
              <a:rPr lang="en-US" altLang="zh-CN" sz="2800" b="1" kern="100" dirty="0">
                <a:effectLst/>
                <a:latin typeface="宋体" panose="02010600030101010101" pitchFamily="2" charset="-122"/>
                <a:ea typeface="宋体" panose="02010600030101010101" pitchFamily="2" charset="-122"/>
              </a:rPr>
              <a:t>4. </a:t>
            </a:r>
            <a:r>
              <a:rPr lang="zh-CN" altLang="zh-CN" sz="2800" b="1" kern="100" dirty="0">
                <a:effectLst/>
                <a:latin typeface="Times New Roman" panose="02020603050405020304" pitchFamily="18" charset="0"/>
                <a:ea typeface="宋体" panose="02010600030101010101" pitchFamily="2" charset="-122"/>
              </a:rPr>
              <a:t>密码框</a:t>
            </a:r>
            <a:r>
              <a:rPr lang="en-US" altLang="zh-CN" sz="2800" b="1" kern="100" dirty="0" err="1">
                <a:effectLst/>
                <a:latin typeface="Times New Roman" panose="02020603050405020304" pitchFamily="18" charset="0"/>
                <a:ea typeface="宋体" panose="02010600030101010101" pitchFamily="2" charset="-122"/>
              </a:rPr>
              <a:t>JPasswordField</a:t>
            </a:r>
            <a:br>
              <a:rPr lang="zh-CN" altLang="zh-CN" sz="2800" kern="100" dirty="0">
                <a:effectLst/>
                <a:latin typeface="Times New Roman" panose="02020603050405020304" pitchFamily="18" charset="0"/>
                <a:ea typeface="宋体" panose="02010600030101010101" pitchFamily="2" charset="-122"/>
              </a:rPr>
            </a:br>
            <a:endParaRPr lang="zh-CN" altLang="en-US" dirty="0"/>
          </a:p>
        </p:txBody>
      </p:sp>
      <p:sp>
        <p:nvSpPr>
          <p:cNvPr id="4" name="文本框 3"/>
          <p:cNvSpPr txBox="1"/>
          <p:nvPr/>
        </p:nvSpPr>
        <p:spPr>
          <a:xfrm>
            <a:off x="304952" y="914466"/>
            <a:ext cx="11887048" cy="2532745"/>
          </a:xfrm>
          <a:prstGeom prst="rect">
            <a:avLst/>
          </a:prstGeom>
          <a:noFill/>
        </p:spPr>
        <p:txBody>
          <a:bodyPr wrap="square">
            <a:spAutoFit/>
          </a:bodyPr>
          <a:lstStyle/>
          <a:p>
            <a:pPr indent="266700" algn="just">
              <a:lnSpc>
                <a:spcPct val="150000"/>
              </a:lnSpc>
            </a:pPr>
            <a:r>
              <a:rPr lang="zh-CN" altLang="zh-CN" sz="1800" kern="100" dirty="0">
                <a:effectLst/>
                <a:latin typeface="Times New Roman" panose="02020603050405020304" pitchFamily="18" charset="0"/>
                <a:ea typeface="宋体" panose="02010600030101010101" pitchFamily="2" charset="-122"/>
              </a:rPr>
              <a:t>我们在网络中填写登录密码时，密码都会显示</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号代表用户输入的字段，这样可避免用户输入的密码信息被旁人所偷窥。</a:t>
            </a:r>
            <a:r>
              <a:rPr lang="en-US" altLang="zh-CN" sz="1800" kern="100" dirty="0" err="1">
                <a:effectLst/>
                <a:latin typeface="Times New Roman" panose="02020603050405020304" pitchFamily="18" charset="0"/>
                <a:ea typeface="宋体" panose="02010600030101010101" pitchFamily="2" charset="-122"/>
              </a:rPr>
              <a:t>JPasswordField</a:t>
            </a:r>
            <a:r>
              <a:rPr lang="zh-CN" altLang="zh-CN" sz="1800" kern="100" dirty="0">
                <a:effectLst/>
                <a:latin typeface="Times New Roman" panose="02020603050405020304" pitchFamily="18" charset="0"/>
                <a:ea typeface="宋体" panose="02010600030101010101" pitchFamily="2" charset="-122"/>
              </a:rPr>
              <a:t>就可以提供这样的功能。</a:t>
            </a:r>
            <a:r>
              <a:rPr lang="en-US" altLang="zh-CN" sz="1800" kern="100" dirty="0" err="1">
                <a:effectLst/>
                <a:latin typeface="Times New Roman" panose="02020603050405020304" pitchFamily="18" charset="0"/>
                <a:ea typeface="宋体" panose="02010600030101010101" pitchFamily="2" charset="-122"/>
              </a:rPr>
              <a:t>JPasswordField</a:t>
            </a:r>
            <a:r>
              <a:rPr lang="zh-CN" altLang="zh-CN" sz="1800" kern="100" dirty="0">
                <a:effectLst/>
                <a:latin typeface="Times New Roman" panose="02020603050405020304" pitchFamily="18" charset="0"/>
                <a:ea typeface="宋体" panose="02010600030101010101" pitchFamily="2" charset="-122"/>
              </a:rPr>
              <a:t>继承</a:t>
            </a:r>
            <a:r>
              <a:rPr lang="en-US" altLang="zh-CN" sz="1800" kern="100" dirty="0" err="1">
                <a:effectLst/>
                <a:latin typeface="Times New Roman" panose="02020603050405020304" pitchFamily="18" charset="0"/>
                <a:ea typeface="宋体" panose="02010600030101010101" pitchFamily="2" charset="-122"/>
              </a:rPr>
              <a:t>JTextField</a:t>
            </a:r>
            <a:r>
              <a:rPr lang="zh-CN" altLang="zh-CN" sz="1800" kern="100" dirty="0">
                <a:effectLst/>
                <a:latin typeface="Times New Roman" panose="02020603050405020304" pitchFamily="18" charset="0"/>
                <a:ea typeface="宋体" panose="02010600030101010101" pitchFamily="2" charset="-122"/>
              </a:rPr>
              <a:t>类，因此它也可以使用</a:t>
            </a:r>
            <a:r>
              <a:rPr lang="en-US" altLang="zh-CN" sz="1800" kern="100" dirty="0" err="1">
                <a:effectLst/>
                <a:latin typeface="Times New Roman" panose="02020603050405020304" pitchFamily="18" charset="0"/>
                <a:ea typeface="宋体" panose="02010600030101010101" pitchFamily="2" charset="-122"/>
              </a:rPr>
              <a:t>JTextField</a:t>
            </a:r>
            <a:r>
              <a:rPr lang="zh-CN" altLang="zh-CN" sz="1800" kern="100" dirty="0">
                <a:effectLst/>
                <a:latin typeface="Times New Roman" panose="02020603050405020304" pitchFamily="18" charset="0"/>
                <a:ea typeface="宋体" panose="02010600030101010101" pitchFamily="2" charset="-122"/>
              </a:rPr>
              <a:t>类里面许多方法，如同</a:t>
            </a:r>
            <a:r>
              <a:rPr lang="en-US" altLang="zh-CN" sz="1800" kern="100" dirty="0" err="1">
                <a:effectLst/>
                <a:latin typeface="Times New Roman" panose="02020603050405020304" pitchFamily="18" charset="0"/>
                <a:ea typeface="宋体" panose="02010600030101010101" pitchFamily="2" charset="-122"/>
              </a:rPr>
              <a:t>JTextField</a:t>
            </a:r>
            <a:r>
              <a:rPr lang="zh-CN" altLang="zh-CN" sz="1800" kern="100" dirty="0">
                <a:effectLst/>
                <a:latin typeface="Times New Roman" panose="02020603050405020304" pitchFamily="18" charset="0"/>
                <a:ea typeface="宋体" panose="02010600030101010101" pitchFamily="2" charset="-122"/>
              </a:rPr>
              <a:t>一样</a:t>
            </a:r>
            <a:r>
              <a:rPr lang="en-US" altLang="zh-CN" sz="1800" kern="100" dirty="0" err="1">
                <a:effectLst/>
                <a:latin typeface="Times New Roman" panose="02020603050405020304" pitchFamily="18" charset="0"/>
                <a:ea typeface="宋体" panose="02010600030101010101" pitchFamily="2" charset="-122"/>
              </a:rPr>
              <a:t>JPasswordField</a:t>
            </a:r>
            <a:r>
              <a:rPr lang="zh-CN" altLang="zh-CN" sz="1800" kern="100" dirty="0">
                <a:effectLst/>
                <a:latin typeface="Times New Roman" panose="02020603050405020304" pitchFamily="18" charset="0"/>
                <a:ea typeface="宋体" panose="02010600030101010101" pitchFamily="2" charset="-122"/>
              </a:rPr>
              <a:t>也是一个单行的输入组件，不同的是</a:t>
            </a:r>
            <a:r>
              <a:rPr lang="en-US" altLang="zh-CN" sz="1800" kern="100" dirty="0" err="1">
                <a:effectLst/>
                <a:latin typeface="Times New Roman" panose="02020603050405020304" pitchFamily="18" charset="0"/>
                <a:ea typeface="宋体" panose="02010600030101010101" pitchFamily="2" charset="-122"/>
              </a:rPr>
              <a:t>JPasswordField</a:t>
            </a:r>
            <a:r>
              <a:rPr lang="zh-CN" altLang="zh-CN" sz="1800" kern="100" dirty="0">
                <a:effectLst/>
                <a:latin typeface="Times New Roman" panose="02020603050405020304" pitchFamily="18" charset="0"/>
                <a:ea typeface="宋体" panose="02010600030101010101" pitchFamily="2" charset="-122"/>
              </a:rPr>
              <a:t>多了屏蔽</a:t>
            </a:r>
            <a:r>
              <a:rPr lang="en-US" altLang="zh-CN" sz="1800" kern="100" dirty="0">
                <a:effectLst/>
                <a:latin typeface="Times New Roman" panose="02020603050405020304" pitchFamily="18" charset="0"/>
                <a:ea typeface="宋体" panose="02010600030101010101" pitchFamily="2" charset="-122"/>
              </a:rPr>
              <a:t>(Mask)</a:t>
            </a:r>
            <a:r>
              <a:rPr lang="zh-CN" altLang="zh-CN" sz="1800" kern="100" dirty="0">
                <a:effectLst/>
                <a:latin typeface="Times New Roman" panose="02020603050405020304" pitchFamily="18" charset="0"/>
                <a:ea typeface="宋体" panose="02010600030101010101" pitchFamily="2" charset="-122"/>
              </a:rPr>
              <a:t>的功能，也就是说在</a:t>
            </a:r>
            <a:r>
              <a:rPr lang="en-US" altLang="zh-CN" sz="1800" kern="100" dirty="0" err="1">
                <a:effectLst/>
                <a:latin typeface="Times New Roman" panose="02020603050405020304" pitchFamily="18" charset="0"/>
                <a:ea typeface="宋体" panose="02010600030101010101" pitchFamily="2" charset="-122"/>
              </a:rPr>
              <a:t>JPasswordField</a:t>
            </a:r>
            <a:r>
              <a:rPr lang="zh-CN" altLang="zh-CN" sz="1800" kern="100" dirty="0">
                <a:effectLst/>
                <a:latin typeface="Times New Roman" panose="02020603050405020304" pitchFamily="18" charset="0"/>
                <a:ea typeface="宋体" panose="02010600030101010101" pitchFamily="2" charset="-122"/>
              </a:rPr>
              <a:t>中的字符都会以单一的字符类型表现出来。</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err="1">
                <a:effectLst/>
                <a:latin typeface="宋体" panose="02010600030101010101" pitchFamily="2" charset="-122"/>
                <a:ea typeface="宋体" panose="02010600030101010101" pitchFamily="2" charset="-122"/>
              </a:rPr>
              <a:t>JPasswordField</a:t>
            </a:r>
            <a:r>
              <a:rPr lang="zh-CN" altLang="zh-CN" sz="1800" kern="100" dirty="0">
                <a:effectLst/>
                <a:latin typeface="Times New Roman" panose="02020603050405020304" pitchFamily="18" charset="0"/>
                <a:ea typeface="宋体" panose="02010600030101010101" pitchFamily="2" charset="-122"/>
              </a:rPr>
              <a:t>的构造方法，如表</a:t>
            </a:r>
            <a:r>
              <a:rPr lang="en-US" altLang="zh-CN" sz="1800" kern="100" dirty="0">
                <a:effectLst/>
                <a:latin typeface="Times New Roman" panose="02020603050405020304" pitchFamily="18" charset="0"/>
                <a:ea typeface="宋体" panose="02010600030101010101" pitchFamily="2" charset="-122"/>
              </a:rPr>
              <a:t>5-9</a:t>
            </a:r>
            <a:r>
              <a:rPr lang="zh-CN" altLang="zh-CN" sz="1800" kern="100" dirty="0">
                <a:effectLst/>
                <a:latin typeface="Times New Roman" panose="02020603050405020304" pitchFamily="18" charset="0"/>
                <a:ea typeface="宋体" panose="02010600030101010101" pitchFamily="2" charset="-122"/>
              </a:rPr>
              <a:t>所示：</a:t>
            </a:r>
            <a:endParaRPr lang="zh-CN" altLang="zh-CN" sz="1800" kern="100" dirty="0">
              <a:effectLst/>
              <a:latin typeface="Times New Roman" panose="02020603050405020304" pitchFamily="18" charset="0"/>
              <a:ea typeface="宋体" panose="02010600030101010101" pitchFamily="2" charset="-122"/>
            </a:endParaRPr>
          </a:p>
          <a:p>
            <a:pPr indent="266700" algn="ctr">
              <a:lnSpc>
                <a:spcPct val="150000"/>
              </a:lnSpc>
            </a:pPr>
            <a:r>
              <a:rPr lang="zh-CN" altLang="zh-CN" sz="1800" kern="100" dirty="0">
                <a:effectLst/>
                <a:latin typeface="Times New Roman" panose="02020603050405020304" pitchFamily="18" charset="0"/>
                <a:ea typeface="宋体" panose="02010600030101010101" pitchFamily="2" charset="-122"/>
              </a:rPr>
              <a:t>表</a:t>
            </a:r>
            <a:r>
              <a:rPr lang="en-US" altLang="zh-CN" sz="1800" kern="100" dirty="0">
                <a:effectLst/>
                <a:latin typeface="Times New Roman" panose="02020603050405020304" pitchFamily="18" charset="0"/>
                <a:ea typeface="宋体" panose="02010600030101010101" pitchFamily="2" charset="-122"/>
              </a:rPr>
              <a:t>5-9 </a:t>
            </a:r>
            <a:r>
              <a:rPr lang="en-US" altLang="zh-CN" sz="1800" kern="100" dirty="0" err="1">
                <a:effectLst/>
                <a:latin typeface="Times New Roman" panose="02020603050405020304" pitchFamily="18" charset="0"/>
                <a:ea typeface="宋体" panose="02010600030101010101" pitchFamily="2" charset="-122"/>
              </a:rPr>
              <a:t>JPasswordField</a:t>
            </a:r>
            <a:r>
              <a:rPr lang="zh-CN" altLang="zh-CN" sz="1800" kern="100" dirty="0">
                <a:effectLst/>
                <a:latin typeface="Times New Roman" panose="02020603050405020304" pitchFamily="18" charset="0"/>
                <a:ea typeface="宋体" panose="02010600030101010101" pitchFamily="2" charset="-122"/>
              </a:rPr>
              <a:t>的构造方法</a:t>
            </a:r>
            <a:endParaRPr lang="zh-CN" altLang="zh-CN" sz="1800" kern="100" dirty="0">
              <a:effectLst/>
              <a:latin typeface="Times New Roman" panose="02020603050405020304" pitchFamily="18" charset="0"/>
              <a:ea typeface="宋体" panose="02010600030101010101" pitchFamily="2" charset="-122"/>
            </a:endParaRPr>
          </a:p>
        </p:txBody>
      </p:sp>
      <p:graphicFrame>
        <p:nvGraphicFramePr>
          <p:cNvPr id="5" name="表格 4"/>
          <p:cNvGraphicFramePr>
            <a:graphicFrameLocks noGrp="1"/>
          </p:cNvGraphicFramePr>
          <p:nvPr/>
        </p:nvGraphicFramePr>
        <p:xfrm>
          <a:off x="495527" y="3484507"/>
          <a:ext cx="11505898" cy="2590732"/>
        </p:xfrm>
        <a:graphic>
          <a:graphicData uri="http://schemas.openxmlformats.org/drawingml/2006/table">
            <a:tbl>
              <a:tblPr firstRow="1" firstCol="1" bandRow="1">
                <a:tableStyleId>{5C22544A-7EE6-4342-B048-85BDC9FD1C3A}</a:tableStyleId>
              </a:tblPr>
              <a:tblGrid>
                <a:gridCol w="5919016"/>
                <a:gridCol w="5586882"/>
              </a:tblGrid>
              <a:tr h="647683">
                <a:tc>
                  <a:txBody>
                    <a:bodyPr/>
                    <a:lstStyle/>
                    <a:p>
                      <a:pPr indent="266700" algn="just">
                        <a:lnSpc>
                          <a:spcPct val="150000"/>
                        </a:lnSpc>
                      </a:pPr>
                      <a:r>
                        <a:rPr lang="en-US" sz="1050" kern="100">
                          <a:effectLst/>
                        </a:rPr>
                        <a:t>JPasswordField()</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建立一个新的</a:t>
                      </a:r>
                      <a:r>
                        <a:rPr lang="en-US" sz="1050" kern="100">
                          <a:effectLst/>
                        </a:rPr>
                        <a:t>JPasswordField</a:t>
                      </a:r>
                      <a:r>
                        <a:rPr lang="zh-CN" sz="1050" kern="100">
                          <a:effectLst/>
                        </a:rPr>
                        <a:t>，初始字段为空</a:t>
                      </a:r>
                      <a:endParaRPr lang="zh-CN" sz="1050" kern="100">
                        <a:effectLst/>
                        <a:latin typeface="Times New Roman" panose="02020603050405020304" pitchFamily="18" charset="0"/>
                        <a:ea typeface="宋体" panose="02010600030101010101" pitchFamily="2" charset="-122"/>
                      </a:endParaRPr>
                    </a:p>
                  </a:txBody>
                  <a:tcPr marL="68580" marR="68580" marT="0" marB="0"/>
                </a:tc>
              </a:tr>
              <a:tr h="647683">
                <a:tc>
                  <a:txBody>
                    <a:bodyPr/>
                    <a:lstStyle/>
                    <a:p>
                      <a:pPr indent="266700" algn="just">
                        <a:lnSpc>
                          <a:spcPct val="150000"/>
                        </a:lnSpc>
                      </a:pPr>
                      <a:r>
                        <a:rPr lang="en-US" sz="1050" kern="100">
                          <a:effectLst/>
                        </a:rPr>
                        <a:t>JPasswordField(int columns)</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建立一个新的</a:t>
                      </a:r>
                      <a:r>
                        <a:rPr lang="en-US" sz="1050" kern="100">
                          <a:effectLst/>
                        </a:rPr>
                        <a:t>JPasswordField</a:t>
                      </a:r>
                      <a:r>
                        <a:rPr lang="zh-CN" sz="1050" kern="100">
                          <a:effectLst/>
                        </a:rPr>
                        <a:t>并设置其初始字段长度。</a:t>
                      </a:r>
                      <a:endParaRPr lang="zh-CN" sz="1050" kern="100">
                        <a:effectLst/>
                        <a:latin typeface="Times New Roman" panose="02020603050405020304" pitchFamily="18" charset="0"/>
                        <a:ea typeface="宋体" panose="02010600030101010101" pitchFamily="2" charset="-122"/>
                      </a:endParaRPr>
                    </a:p>
                  </a:txBody>
                  <a:tcPr marL="68580" marR="68580" marT="0" marB="0"/>
                </a:tc>
              </a:tr>
              <a:tr h="647683">
                <a:tc>
                  <a:txBody>
                    <a:bodyPr/>
                    <a:lstStyle/>
                    <a:p>
                      <a:pPr indent="266700" algn="just">
                        <a:lnSpc>
                          <a:spcPct val="150000"/>
                        </a:lnSpc>
                      </a:pPr>
                      <a:r>
                        <a:rPr lang="en-US" sz="1050" kern="100">
                          <a:effectLst/>
                        </a:rPr>
                        <a:t>JPasswordField(String text)</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dirty="0">
                          <a:effectLst/>
                        </a:rPr>
                        <a:t>建立一个新的</a:t>
                      </a:r>
                      <a:r>
                        <a:rPr lang="en-US" sz="1050" kern="100" dirty="0" err="1">
                          <a:effectLst/>
                        </a:rPr>
                        <a:t>JPasswordField</a:t>
                      </a:r>
                      <a:r>
                        <a:rPr lang="zh-CN" sz="1050" kern="100" dirty="0">
                          <a:effectLst/>
                        </a:rPr>
                        <a:t>并设置其初始字字符串。</a:t>
                      </a:r>
                      <a:endParaRPr lang="zh-CN" sz="1050" kern="100" dirty="0">
                        <a:effectLst/>
                        <a:latin typeface="Times New Roman" panose="02020603050405020304" pitchFamily="18" charset="0"/>
                        <a:ea typeface="宋体" panose="02010600030101010101" pitchFamily="2" charset="-122"/>
                      </a:endParaRPr>
                    </a:p>
                  </a:txBody>
                  <a:tcPr marL="68580" marR="68580" marT="0" marB="0"/>
                </a:tc>
              </a:tr>
              <a:tr h="647683">
                <a:tc>
                  <a:txBody>
                    <a:bodyPr/>
                    <a:lstStyle/>
                    <a:p>
                      <a:pPr indent="266700" algn="just">
                        <a:lnSpc>
                          <a:spcPct val="150000"/>
                        </a:lnSpc>
                      </a:pPr>
                      <a:r>
                        <a:rPr lang="en-US" sz="1050" kern="100">
                          <a:effectLst/>
                        </a:rPr>
                        <a:t>JPasswordField(String text,int columns)</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dirty="0">
                          <a:effectLst/>
                        </a:rPr>
                        <a:t>建立一个新的</a:t>
                      </a:r>
                      <a:r>
                        <a:rPr lang="en-US" sz="1050" kern="100" dirty="0" err="1">
                          <a:effectLst/>
                        </a:rPr>
                        <a:t>JPasswordField</a:t>
                      </a:r>
                      <a:r>
                        <a:rPr lang="zh-CN" sz="1050" kern="100" dirty="0">
                          <a:effectLst/>
                        </a:rPr>
                        <a:t>并设置其初始字符串和字段长度。</a:t>
                      </a:r>
                      <a:endParaRPr lang="zh-CN" sz="1050" kern="100" dirty="0">
                        <a:effectLst/>
                        <a:latin typeface="Times New Roman" panose="02020603050405020304" pitchFamily="18" charset="0"/>
                        <a:ea typeface="宋体" panose="02010600030101010101" pitchFamily="2" charset="-122"/>
                      </a:endParaRPr>
                    </a:p>
                  </a:txBody>
                  <a:tcPr marL="68580" marR="68580" marT="0" marB="0"/>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266700">
              <a:lnSpc>
                <a:spcPct val="150000"/>
              </a:lnSpc>
            </a:pPr>
            <a:r>
              <a:rPr lang="en-US" altLang="zh-CN" sz="2800" kern="100" dirty="0" err="1">
                <a:effectLst/>
                <a:latin typeface="宋体" panose="02010600030101010101" pitchFamily="2" charset="-122"/>
                <a:ea typeface="宋体" panose="02010600030101010101" pitchFamily="2" charset="-122"/>
              </a:rPr>
              <a:t>JPasswordField</a:t>
            </a:r>
            <a:r>
              <a:rPr lang="zh-CN" altLang="zh-CN" sz="2800" kern="100" dirty="0">
                <a:effectLst/>
                <a:latin typeface="Times New Roman" panose="02020603050405020304" pitchFamily="18" charset="0"/>
                <a:ea typeface="宋体" panose="02010600030101010101" pitchFamily="2" charset="-122"/>
              </a:rPr>
              <a:t>的常用方法，如表</a:t>
            </a:r>
            <a:r>
              <a:rPr lang="en-US" altLang="zh-CN" sz="2800" kern="100" dirty="0">
                <a:effectLst/>
                <a:latin typeface="Times New Roman" panose="02020603050405020304" pitchFamily="18" charset="0"/>
                <a:ea typeface="宋体" panose="02010600030101010101" pitchFamily="2" charset="-122"/>
              </a:rPr>
              <a:t>5-10</a:t>
            </a:r>
            <a:r>
              <a:rPr lang="zh-CN" altLang="zh-CN" sz="2800" kern="100" dirty="0">
                <a:effectLst/>
                <a:latin typeface="Times New Roman" panose="02020603050405020304" pitchFamily="18" charset="0"/>
                <a:ea typeface="宋体" panose="02010600030101010101" pitchFamily="2" charset="-122"/>
              </a:rPr>
              <a:t>所示：</a:t>
            </a:r>
            <a:br>
              <a:rPr lang="zh-CN" altLang="zh-CN" sz="2800" kern="100" dirty="0">
                <a:effectLst/>
                <a:latin typeface="Times New Roman" panose="02020603050405020304" pitchFamily="18" charset="0"/>
                <a:ea typeface="宋体" panose="02010600030101010101" pitchFamily="2" charset="-122"/>
              </a:rPr>
            </a:br>
            <a:r>
              <a:rPr lang="zh-CN" altLang="zh-CN" sz="2800" kern="100" dirty="0">
                <a:effectLst/>
                <a:latin typeface="Times New Roman" panose="02020603050405020304" pitchFamily="18" charset="0"/>
                <a:ea typeface="宋体" panose="02010600030101010101" pitchFamily="2" charset="-122"/>
              </a:rPr>
              <a:t>表</a:t>
            </a:r>
            <a:r>
              <a:rPr lang="en-US" altLang="zh-CN" sz="2800" kern="100" dirty="0">
                <a:effectLst/>
                <a:latin typeface="Times New Roman" panose="02020603050405020304" pitchFamily="18" charset="0"/>
                <a:ea typeface="宋体" panose="02010600030101010101" pitchFamily="2" charset="-122"/>
              </a:rPr>
              <a:t>5-10 </a:t>
            </a:r>
            <a:r>
              <a:rPr lang="en-US" altLang="zh-CN" sz="2800" kern="100" dirty="0" err="1">
                <a:effectLst/>
                <a:latin typeface="Times New Roman" panose="02020603050405020304" pitchFamily="18" charset="0"/>
                <a:ea typeface="宋体" panose="02010600030101010101" pitchFamily="2" charset="-122"/>
              </a:rPr>
              <a:t>JPasswordField</a:t>
            </a:r>
            <a:r>
              <a:rPr lang="zh-CN" altLang="zh-CN" sz="2800" kern="100" dirty="0">
                <a:effectLst/>
                <a:latin typeface="Times New Roman" panose="02020603050405020304" pitchFamily="18" charset="0"/>
                <a:ea typeface="宋体" panose="02010600030101010101" pitchFamily="2" charset="-122"/>
              </a:rPr>
              <a:t>的常用方法</a:t>
            </a:r>
            <a:br>
              <a:rPr lang="zh-CN" altLang="zh-CN" sz="2800" kern="100" dirty="0">
                <a:effectLst/>
                <a:latin typeface="Times New Roman" panose="02020603050405020304" pitchFamily="18" charset="0"/>
                <a:ea typeface="宋体" panose="02010600030101010101" pitchFamily="2" charset="-122"/>
              </a:rPr>
            </a:br>
            <a:endParaRPr lang="zh-CN" altLang="en-US" dirty="0"/>
          </a:p>
        </p:txBody>
      </p:sp>
      <p:graphicFrame>
        <p:nvGraphicFramePr>
          <p:cNvPr id="3" name="表格 2"/>
          <p:cNvGraphicFramePr>
            <a:graphicFrameLocks noGrp="1"/>
          </p:cNvGraphicFramePr>
          <p:nvPr/>
        </p:nvGraphicFramePr>
        <p:xfrm>
          <a:off x="914536" y="1981238"/>
          <a:ext cx="10134334" cy="3886099"/>
        </p:xfrm>
        <a:graphic>
          <a:graphicData uri="http://schemas.openxmlformats.org/drawingml/2006/table">
            <a:tbl>
              <a:tblPr firstRow="1" firstCol="1" bandRow="1">
                <a:tableStyleId>{5C22544A-7EE6-4342-B048-85BDC9FD1C3A}</a:tableStyleId>
              </a:tblPr>
              <a:tblGrid>
                <a:gridCol w="5238411"/>
                <a:gridCol w="4895923"/>
              </a:tblGrid>
              <a:tr h="755390">
                <a:tc>
                  <a:txBody>
                    <a:bodyPr/>
                    <a:lstStyle/>
                    <a:p>
                      <a:pPr indent="266700" algn="just">
                        <a:lnSpc>
                          <a:spcPct val="150000"/>
                        </a:lnSpc>
                      </a:pPr>
                      <a:r>
                        <a:rPr lang="en-US" sz="1050" kern="100">
                          <a:effectLst/>
                        </a:rPr>
                        <a:t>getPassword()</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返回</a:t>
                      </a:r>
                      <a:r>
                        <a:rPr lang="en-US" sz="1050" kern="100">
                          <a:effectLst/>
                        </a:rPr>
                        <a:t>JPasswordField</a:t>
                      </a:r>
                      <a:r>
                        <a:rPr lang="zh-CN" sz="1050" kern="100">
                          <a:effectLst/>
                        </a:rPr>
                        <a:t>中的字符</a:t>
                      </a:r>
                      <a:endParaRPr lang="zh-CN" sz="1050" kern="100">
                        <a:effectLst/>
                        <a:latin typeface="Times New Roman" panose="02020603050405020304" pitchFamily="18" charset="0"/>
                        <a:ea typeface="宋体" panose="02010600030101010101" pitchFamily="2" charset="-122"/>
                      </a:endParaRPr>
                    </a:p>
                  </a:txBody>
                  <a:tcPr marL="68580" marR="68580" marT="0" marB="0"/>
                </a:tc>
              </a:tr>
              <a:tr h="755390">
                <a:tc>
                  <a:txBody>
                    <a:bodyPr/>
                    <a:lstStyle/>
                    <a:p>
                      <a:pPr indent="266700" algn="just">
                        <a:lnSpc>
                          <a:spcPct val="150000"/>
                        </a:lnSpc>
                      </a:pPr>
                      <a:r>
                        <a:rPr lang="en-US" sz="1050" kern="100">
                          <a:effectLst/>
                        </a:rPr>
                        <a:t>setEchoChar(char c)</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设定用字符</a:t>
                      </a:r>
                      <a:r>
                        <a:rPr lang="en-US" sz="1050" kern="100">
                          <a:effectLst/>
                        </a:rPr>
                        <a:t>c</a:t>
                      </a:r>
                      <a:r>
                        <a:rPr lang="zh-CN" sz="1050" kern="100">
                          <a:effectLst/>
                        </a:rPr>
                        <a:t>为密码回显字符</a:t>
                      </a:r>
                      <a:endParaRPr lang="zh-CN" sz="1050" kern="100">
                        <a:effectLst/>
                        <a:latin typeface="Times New Roman" panose="02020603050405020304" pitchFamily="18" charset="0"/>
                        <a:ea typeface="宋体" panose="02010600030101010101" pitchFamily="2" charset="-122"/>
                      </a:endParaRPr>
                    </a:p>
                  </a:txBody>
                  <a:tcPr marL="68580" marR="68580" marT="0" marB="0"/>
                </a:tc>
              </a:tr>
              <a:tr h="1617427">
                <a:tc>
                  <a:txBody>
                    <a:bodyPr/>
                    <a:lstStyle/>
                    <a:p>
                      <a:pPr indent="266700" algn="just">
                        <a:lnSpc>
                          <a:spcPct val="150000"/>
                        </a:lnSpc>
                      </a:pPr>
                      <a:r>
                        <a:rPr lang="en-US" sz="1050" kern="100">
                          <a:effectLst/>
                        </a:rPr>
                        <a:t>setToolTipText(String text)</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设定当光标落在</a:t>
                      </a:r>
                      <a:r>
                        <a:rPr lang="en-US" sz="1050" kern="100">
                          <a:effectLst/>
                        </a:rPr>
                        <a:t>JPasswordField</a:t>
                      </a:r>
                      <a:r>
                        <a:rPr lang="zh-CN" sz="1050" kern="100">
                          <a:effectLst/>
                        </a:rPr>
                        <a:t>上时的提示信息</a:t>
                      </a:r>
                      <a:endParaRPr lang="zh-CN" sz="1050" kern="100">
                        <a:effectLst/>
                        <a:latin typeface="Times New Roman" panose="02020603050405020304" pitchFamily="18" charset="0"/>
                        <a:ea typeface="宋体" panose="02010600030101010101" pitchFamily="2" charset="-122"/>
                      </a:endParaRPr>
                    </a:p>
                  </a:txBody>
                  <a:tcPr marL="68580" marR="68580" marT="0" marB="0"/>
                </a:tc>
              </a:tr>
              <a:tr h="757892">
                <a:tc>
                  <a:txBody>
                    <a:bodyPr/>
                    <a:lstStyle/>
                    <a:p>
                      <a:pPr indent="266700" algn="just">
                        <a:lnSpc>
                          <a:spcPct val="150000"/>
                        </a:lnSpc>
                      </a:pPr>
                      <a:r>
                        <a:rPr lang="en-US" sz="1050" kern="100">
                          <a:effectLst/>
                        </a:rPr>
                        <a:t>getEchoChar()</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dirty="0">
                          <a:effectLst/>
                        </a:rPr>
                        <a:t>返回密码回显字符</a:t>
                      </a:r>
                      <a:endParaRPr lang="zh-CN" sz="1050" kern="100" dirty="0">
                        <a:effectLst/>
                        <a:latin typeface="Times New Roman" panose="02020603050405020304" pitchFamily="18" charset="0"/>
                        <a:ea typeface="宋体" panose="02010600030101010101" pitchFamily="2" charset="-122"/>
                      </a:endParaRPr>
                    </a:p>
                  </a:txBody>
                  <a:tcPr marL="68580" marR="68580" marT="0" marB="0"/>
                </a:tc>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266700">
              <a:lnSpc>
                <a:spcPct val="150000"/>
              </a:lnSpc>
            </a:pPr>
            <a:r>
              <a:rPr lang="zh-CN" altLang="zh-CN" sz="2800" kern="100" dirty="0">
                <a:effectLst/>
                <a:latin typeface="Times New Roman" panose="02020603050405020304" pitchFamily="18" charset="0"/>
                <a:ea typeface="宋体" panose="02010600030101010101" pitchFamily="2" charset="-122"/>
              </a:rPr>
              <a:t>响应的事件：</a:t>
            </a:r>
            <a:br>
              <a:rPr lang="zh-CN" altLang="zh-CN" sz="2800" kern="100" dirty="0">
                <a:effectLst/>
                <a:latin typeface="Times New Roman" panose="02020603050405020304" pitchFamily="18" charset="0"/>
                <a:ea typeface="宋体" panose="02010600030101010101" pitchFamily="2" charset="-122"/>
              </a:rPr>
            </a:br>
            <a:endParaRPr lang="zh-CN" altLang="en-US" dirty="0"/>
          </a:p>
        </p:txBody>
      </p:sp>
      <p:pic>
        <p:nvPicPr>
          <p:cNvPr id="2050" name="图片 17" descr="图4-13输入密码前后的效果图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66932" y="2557347"/>
            <a:ext cx="3886098" cy="2916208"/>
          </a:xfrm>
          <a:prstGeom prst="rect">
            <a:avLst/>
          </a:prstGeom>
          <a:noFill/>
          <a:extLst>
            <a:ext uri="{909E8E84-426E-40DD-AFC4-6F175D3DCCD1}">
              <a14:hiddenFill xmlns:a14="http://schemas.microsoft.com/office/drawing/2010/main">
                <a:solidFill>
                  <a:srgbClr val="FFFFFF"/>
                </a:solidFill>
              </a14:hiddenFill>
            </a:ext>
          </a:extLst>
        </p:spPr>
      </p:pic>
      <p:pic>
        <p:nvPicPr>
          <p:cNvPr id="2049" name="图片 18" descr="图4-13输入密码前后的效果图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57822" y="2557347"/>
            <a:ext cx="3886098" cy="292026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519713" y="1126845"/>
            <a:ext cx="10815781" cy="16927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lvl1pPr indent="2667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a:defRPr>
                <a:solidFill>
                  <a:schemeClr val="tx1"/>
                </a:solidFill>
                <a:latin typeface="Arial" panose="020B0604020202020204" pitchFamily="34" charset="0"/>
              </a:defRPr>
            </a:lvl6pPr>
            <a:lvl7pPr>
              <a:defRPr>
                <a:solidFill>
                  <a:schemeClr val="tx1"/>
                </a:solidFill>
                <a:latin typeface="Arial" panose="020B0604020202020204" pitchFamily="34" charset="0"/>
              </a:defRPr>
            </a:lvl7pPr>
            <a:lvl8pPr>
              <a:defRPr>
                <a:solidFill>
                  <a:schemeClr val="tx1"/>
                </a:solidFill>
                <a:latin typeface="Arial" panose="020B0604020202020204" pitchFamily="34" charset="0"/>
              </a:defRPr>
            </a:lvl8pPr>
            <a:lvl9pPr>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pPr>
            <a:r>
              <a:rPr kumimoji="0" lang="zh-CN"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在文本框和密码框中输入文字后按回车键将产生</a:t>
            </a:r>
            <a:r>
              <a:rPr kumimoji="0" lang="en-US" altLang="zh-CN" sz="1600" b="0" i="0" u="none" strike="noStrike" cap="none" normalizeH="0" baseline="0" dirty="0" err="1">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ActionEvent</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事件，响应这种事件的方法是</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ActionListener</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接口中的</a:t>
            </a:r>
            <a:endPar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sz="1600" b="0" i="0" u="none" strike="noStrike" cap="none" normalizeH="0" baseline="0" dirty="0" err="1">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actionPerformed</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方法。</a:t>
            </a:r>
            <a:endParaRPr kumimoji="0" lang="zh-CN" altLang="en-US" sz="1600" b="0" i="0" u="none" strike="noStrike" cap="none" normalizeH="0" baseline="0" dirty="0">
              <a:ln>
                <a:noFill/>
              </a:ln>
              <a:solidFill>
                <a:schemeClr val="tx1"/>
              </a:solidFill>
              <a:effectLst/>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下面我们举个文本框中的回车事件响应的例子。</a:t>
            </a:r>
            <a:endParaRPr kumimoji="0" lang="zh-CN" altLang="en-US" sz="1600" b="0" i="0" u="none" strike="noStrike" cap="none" normalizeH="0" baseline="0" dirty="0">
              <a:ln>
                <a:noFill/>
              </a:ln>
              <a:solidFill>
                <a:schemeClr val="tx1"/>
              </a:solidFill>
              <a:effectLst/>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要求：框架窗口中放置密码框和文本框，密码框中输入文字后回车，要求文本框中显示密码框中输入的内容。</a:t>
            </a:r>
            <a:endPar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如图</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5-7</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所示为密码输入前后的运行结果。</a:t>
            </a:r>
            <a:endParaRPr kumimoji="0" lang="zh-CN" altLang="en-US" sz="1600" b="0" i="0" u="none" strike="noStrike" cap="none" normalizeH="0" baseline="0" dirty="0">
              <a:ln>
                <a:noFill/>
              </a:ln>
              <a:solidFill>
                <a:schemeClr val="tx1"/>
              </a:solidFill>
              <a:effectLst/>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endParaRPr kumimoji="0" lang="zh-CN" altLang="en-US" sz="2400" b="0" i="0" u="none" strike="noStrike" cap="none" normalizeH="0" baseline="0" dirty="0">
              <a:ln>
                <a:noFill/>
              </a:ln>
              <a:solidFill>
                <a:schemeClr val="tx1"/>
              </a:solidFill>
              <a:effectLst/>
              <a:latin typeface="Arial" panose="020B0604020202020204" pitchFamily="34" charset="0"/>
            </a:endParaRPr>
          </a:p>
        </p:txBody>
      </p:sp>
      <p:sp>
        <p:nvSpPr>
          <p:cNvPr id="4" name="Rectangle 4"/>
          <p:cNvSpPr>
            <a:spLocks noChangeArrowheads="1"/>
          </p:cNvSpPr>
          <p:nvPr/>
        </p:nvSpPr>
        <p:spPr bwMode="auto">
          <a:xfrm>
            <a:off x="-380830" y="5621862"/>
            <a:ext cx="398538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1933575" algn="l" defTabSz="914400" rtl="0" eaLnBrk="0" fontAlgn="base" latinLnBrk="0" hangingPunct="0">
              <a:lnSpc>
                <a:spcPct val="100000"/>
              </a:lnSpc>
              <a:spcBef>
                <a:spcPct val="0"/>
              </a:spcBef>
              <a:spcAft>
                <a:spcPct val="0"/>
              </a:spcAft>
              <a:buClrTx/>
              <a:buSzTx/>
              <a:buFontTx/>
              <a:buNone/>
            </a:pPr>
            <a:r>
              <a:rPr kumimoji="0" lang="zh-CN" altLang="zh-CN" sz="1100" b="0" i="0" u="none" strike="noStrike" cap="none" normalizeH="0" baseline="0" dirty="0">
                <a:ln>
                  <a:noFill/>
                </a:ln>
                <a:solidFill>
                  <a:schemeClr val="tx1"/>
                </a:solidFill>
                <a:effectLst/>
                <a:latin typeface="Arial" panose="020B0604020202020204" pitchFamily="34" charset="0"/>
                <a:cs typeface="宋体" panose="02010600030101010101" pitchFamily="2" charset="-122"/>
              </a:rPr>
              <a:t>图</a:t>
            </a:r>
            <a:r>
              <a:rPr kumimoji="0" lang="en-US" altLang="zh-CN" sz="1600" b="0" i="0" u="none" strike="noStrike" cap="none" normalizeH="0" baseline="0" dirty="0">
                <a:ln>
                  <a:noFill/>
                </a:ln>
                <a:solidFill>
                  <a:schemeClr val="tx1"/>
                </a:solidFill>
                <a:effectLst/>
                <a:latin typeface="Arial" panose="020B0604020202020204" pitchFamily="34" charset="0"/>
                <a:cs typeface="宋体" panose="02010600030101010101" pitchFamily="2" charset="-122"/>
              </a:rPr>
              <a:t>5-7</a:t>
            </a:r>
            <a:r>
              <a:rPr kumimoji="0" lang="zh-CN" altLang="en-US" sz="1100" b="0" i="0" u="none" strike="noStrike" cap="none" normalizeH="0" baseline="0" dirty="0">
                <a:ln>
                  <a:noFill/>
                </a:ln>
                <a:solidFill>
                  <a:schemeClr val="tx1"/>
                </a:solidFill>
                <a:effectLst/>
                <a:latin typeface="Arial" panose="020B0604020202020204" pitchFamily="34" charset="0"/>
                <a:cs typeface="宋体" panose="02010600030101010101" pitchFamily="2" charset="-122"/>
              </a:rPr>
              <a:t>输入密码前</a:t>
            </a:r>
            <a:r>
              <a:rPr kumimoji="0" lang="zh-CN" altLang="en-US" sz="1100" b="1" i="0" u="none" strike="noStrike" cap="none" normalizeH="0" baseline="0" dirty="0">
                <a:ln>
                  <a:noFill/>
                </a:ln>
                <a:solidFill>
                  <a:schemeClr val="tx1"/>
                </a:solidFill>
                <a:effectLst/>
                <a:latin typeface="Arial" panose="020B0604020202020204" pitchFamily="34" charset="0"/>
                <a:cs typeface="宋体" panose="02010600030101010101" pitchFamily="2" charset="-122"/>
              </a:rPr>
              <a:t>后的效果图</a:t>
            </a:r>
            <a:endParaRPr kumimoji="0" lang="zh-CN" altLang="en-US" sz="24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266700">
              <a:lnSpc>
                <a:spcPct val="150000"/>
              </a:lnSpc>
            </a:pPr>
            <a:r>
              <a:rPr lang="zh-CN" altLang="zh-CN" sz="2800" kern="100" dirty="0">
                <a:effectLst/>
                <a:latin typeface="Times New Roman" panose="02020603050405020304" pitchFamily="18" charset="0"/>
                <a:ea typeface="宋体" panose="02010600030101010101" pitchFamily="2" charset="-122"/>
              </a:rPr>
              <a:t>代码实现：</a:t>
            </a:r>
            <a:br>
              <a:rPr lang="zh-CN" altLang="zh-CN" sz="2800" kern="100" dirty="0">
                <a:effectLst/>
                <a:latin typeface="Times New Roman" panose="02020603050405020304" pitchFamily="18" charset="0"/>
                <a:ea typeface="宋体" panose="02010600030101010101" pitchFamily="2" charset="-122"/>
              </a:rPr>
            </a:br>
            <a:endParaRPr lang="zh-CN" altLang="en-US" dirty="0"/>
          </a:p>
        </p:txBody>
      </p:sp>
      <p:sp>
        <p:nvSpPr>
          <p:cNvPr id="4" name="文本框 3"/>
          <p:cNvSpPr txBox="1"/>
          <p:nvPr/>
        </p:nvSpPr>
        <p:spPr>
          <a:xfrm>
            <a:off x="415892" y="990600"/>
            <a:ext cx="12039284" cy="4832092"/>
          </a:xfrm>
          <a:prstGeom prst="rect">
            <a:avLst/>
          </a:prstGeom>
          <a:noFill/>
        </p:spPr>
        <p:txBody>
          <a:bodyPr wrap="square">
            <a:spAutoFit/>
          </a:bodyPr>
          <a:lstStyle/>
          <a:p>
            <a:pPr marL="266700" algn="l"/>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java.awt.event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u="sng"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java.awt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javax.swing</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u="sng"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JPasswordFieldDemo</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extends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JFrame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implements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ActionListener {</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JTextField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jt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JPasswordField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jpf</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JPasswordFieldDemo</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JPanel</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jp</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JPanel</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jpf</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JPasswordField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(10);</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jpf</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.setEchoChar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设置密码框的回显字符</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jt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JTextField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(10);</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jp</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jpf</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jp</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jt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add(</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jp</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jpf</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.addActionListener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actionPerformed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ActionEvent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.getSource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jpf</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char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jpf</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.getPassword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jt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.setText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Times New Roman" panose="02020603050405020304" pitchFamily="18" charset="0"/>
              <a:ea typeface="宋体" panose="02010600030101010101" pitchFamily="2" charset="-122"/>
            </a:endParaRPr>
          </a:p>
          <a:p>
            <a:pPr marL="266700" indent="254000" algn="just">
              <a:lnSpc>
                <a:spcPct val="150000"/>
              </a:lnSpc>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endParaRPr lang="zh-CN" altLang="zh-CN" sz="1400" kern="100" dirty="0">
              <a:effectLst/>
              <a:latin typeface="Times New Roman" panose="02020603050405020304" pitchFamily="18" charset="0"/>
              <a:ea typeface="宋体" panose="02010600030101010101" pitchFamily="2" charset="-122"/>
            </a:endParaRPr>
          </a:p>
        </p:txBody>
      </p:sp>
      <p:sp>
        <p:nvSpPr>
          <p:cNvPr id="5" name="文本框 4"/>
          <p:cNvSpPr txBox="1"/>
          <p:nvPr/>
        </p:nvSpPr>
        <p:spPr>
          <a:xfrm>
            <a:off x="5290752" y="3352802"/>
            <a:ext cx="6901248" cy="2852256"/>
          </a:xfrm>
          <a:prstGeom prst="rect">
            <a:avLst/>
          </a:prstGeom>
          <a:noFill/>
        </p:spPr>
        <p:txBody>
          <a:bodyPr wrap="none" rtlCol="0">
            <a:spAutoFit/>
          </a:bodyPr>
          <a:lstStyle/>
          <a:p>
            <a:pPr marL="266700" algn="l"/>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javax.swing.JFrame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Times New Roman" panose="02020603050405020304" pitchFamily="18" charset="0"/>
              <a:ea typeface="宋体" panose="02010600030101010101" pitchFamily="2" charset="-122"/>
            </a:endParaRPr>
          </a:p>
          <a:p>
            <a:pPr marL="266700" algn="l"/>
            <a:r>
              <a:rPr lang="en-US" altLang="zh-CN" sz="1400" kern="0" dirty="0">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Times New Roman" panose="02020603050405020304" pitchFamily="18" charset="0"/>
              <a:ea typeface="宋体" panose="02010600030101010101" pitchFamily="2" charset="-122"/>
            </a:endParaRPr>
          </a:p>
          <a:p>
            <a:pPr marL="266700" algn="l"/>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EX4_10 {</a:t>
            </a:r>
            <a:endParaRPr lang="zh-CN" altLang="zh-CN" sz="1600" kern="100" dirty="0">
              <a:effectLst/>
              <a:latin typeface="Times New Roman" panose="02020603050405020304" pitchFamily="18" charset="0"/>
              <a:ea typeface="宋体" panose="02010600030101010101" pitchFamily="2" charset="-122"/>
            </a:endParaRPr>
          </a:p>
          <a:p>
            <a:pPr marL="26670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Times New Roman" panose="02020603050405020304" pitchFamily="18" charset="0"/>
              <a:ea typeface="宋体" panose="02010600030101010101" pitchFamily="2" charset="-122"/>
            </a:endParaRPr>
          </a:p>
          <a:p>
            <a:pPr marL="26670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JPasswordFieldDemo</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JPasswordFieldDemo</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Times New Roman" panose="02020603050405020304" pitchFamily="18" charset="0"/>
              <a:ea typeface="宋体" panose="02010600030101010101" pitchFamily="2" charset="-122"/>
            </a:endParaRPr>
          </a:p>
          <a:p>
            <a:pPr marL="26670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.setTitle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密码框和文本框的应用举例</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Times New Roman" panose="02020603050405020304" pitchFamily="18" charset="0"/>
              <a:ea typeface="宋体" panose="02010600030101010101" pitchFamily="2" charset="-122"/>
            </a:endParaRPr>
          </a:p>
          <a:p>
            <a:pPr marL="26670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.setSize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(200, 150);</a:t>
            </a:r>
            <a:endParaRPr lang="zh-CN" altLang="zh-CN" sz="1600" kern="100" dirty="0">
              <a:effectLst/>
              <a:latin typeface="Times New Roman" panose="02020603050405020304" pitchFamily="18" charset="0"/>
              <a:ea typeface="宋体" panose="02010600030101010101" pitchFamily="2" charset="-122"/>
            </a:endParaRPr>
          </a:p>
          <a:p>
            <a:pPr marL="26670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.setLocation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(400, 300);</a:t>
            </a:r>
            <a:endParaRPr lang="zh-CN" altLang="zh-CN" sz="1600" kern="100" dirty="0">
              <a:effectLst/>
              <a:latin typeface="Times New Roman" panose="02020603050405020304" pitchFamily="18" charset="0"/>
              <a:ea typeface="宋体" panose="02010600030101010101" pitchFamily="2" charset="-122"/>
            </a:endParaRPr>
          </a:p>
          <a:p>
            <a:pPr marL="26670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.setDefaultCloseOperation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JFrame.</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EXIT_ON_CLOSE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Times New Roman" panose="02020603050405020304" pitchFamily="18" charset="0"/>
              <a:ea typeface="宋体" panose="02010600030101010101" pitchFamily="2" charset="-122"/>
            </a:endParaRPr>
          </a:p>
          <a:p>
            <a:pPr marL="26670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.setVisible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true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Times New Roman" panose="02020603050405020304" pitchFamily="18" charset="0"/>
              <a:ea typeface="宋体" panose="02010600030101010101" pitchFamily="2" charset="-122"/>
            </a:endParaRPr>
          </a:p>
          <a:p>
            <a:pPr marL="26670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Times New Roman" panose="02020603050405020304" pitchFamily="18" charset="0"/>
              <a:ea typeface="宋体" panose="02010600030101010101" pitchFamily="2" charset="-122"/>
            </a:endParaRPr>
          </a:p>
          <a:p>
            <a:pPr indent="262255" algn="just">
              <a:lnSpc>
                <a:spcPct val="150000"/>
              </a:lnSpc>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en-US" sz="14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262255">
              <a:lnSpc>
                <a:spcPct val="150000"/>
              </a:lnSpc>
            </a:pPr>
            <a:r>
              <a:rPr lang="en-US" altLang="zh-CN" sz="2800" b="1" kern="100" dirty="0">
                <a:effectLst/>
                <a:latin typeface="宋体" panose="02010600030101010101" pitchFamily="2" charset="-122"/>
                <a:ea typeface="宋体" panose="02010600030101010101" pitchFamily="2" charset="-122"/>
              </a:rPr>
              <a:t>4</a:t>
            </a:r>
            <a:r>
              <a:rPr lang="zh-CN" altLang="zh-CN" sz="2800" b="1" kern="100" dirty="0">
                <a:effectLst/>
                <a:latin typeface="Times New Roman" panose="02020603050405020304" pitchFamily="18" charset="0"/>
                <a:ea typeface="宋体" panose="02010600030101010101" pitchFamily="2" charset="-122"/>
              </a:rPr>
              <a:t>．多行文本框</a:t>
            </a:r>
            <a:r>
              <a:rPr lang="en-US" altLang="zh-CN" sz="2800" b="1" kern="100" dirty="0" err="1">
                <a:effectLst/>
                <a:latin typeface="Times New Roman" panose="02020603050405020304" pitchFamily="18" charset="0"/>
                <a:ea typeface="宋体" panose="02010600030101010101" pitchFamily="2" charset="-122"/>
              </a:rPr>
              <a:t>JTextArea</a:t>
            </a:r>
            <a:br>
              <a:rPr lang="zh-CN" altLang="zh-CN" sz="2800" kern="100" dirty="0">
                <a:effectLst/>
                <a:latin typeface="Times New Roman" panose="02020603050405020304" pitchFamily="18" charset="0"/>
                <a:ea typeface="宋体" panose="02010600030101010101" pitchFamily="2" charset="-122"/>
              </a:rPr>
            </a:br>
            <a:endParaRPr lang="zh-CN" altLang="en-US" dirty="0"/>
          </a:p>
        </p:txBody>
      </p:sp>
      <p:sp>
        <p:nvSpPr>
          <p:cNvPr id="4" name="文本框 3"/>
          <p:cNvSpPr txBox="1"/>
          <p:nvPr/>
        </p:nvSpPr>
        <p:spPr>
          <a:xfrm>
            <a:off x="685942" y="1219258"/>
            <a:ext cx="6099142" cy="1701748"/>
          </a:xfrm>
          <a:prstGeom prst="rect">
            <a:avLst/>
          </a:prstGeom>
          <a:noFill/>
        </p:spPr>
        <p:txBody>
          <a:bodyPr wrap="square">
            <a:spAutoFit/>
          </a:bodyPr>
          <a:lstStyle/>
          <a:p>
            <a:pPr indent="266700" algn="just">
              <a:lnSpc>
                <a:spcPct val="150000"/>
              </a:lnSpc>
            </a:pPr>
            <a:r>
              <a:rPr lang="en-US" altLang="zh-CN" sz="1800" kern="100" dirty="0" err="1">
                <a:effectLst/>
                <a:latin typeface="宋体" panose="02010600030101010101" pitchFamily="2" charset="-122"/>
                <a:ea typeface="宋体" panose="02010600030101010101" pitchFamily="2" charset="-122"/>
              </a:rPr>
              <a:t>JTextArea</a:t>
            </a:r>
            <a:r>
              <a:rPr lang="zh-CN" altLang="zh-CN" sz="1800" kern="100" dirty="0">
                <a:effectLst/>
                <a:latin typeface="Times New Roman" panose="02020603050405020304" pitchFamily="18" charset="0"/>
                <a:ea typeface="宋体" panose="02010600030101010101" pitchFamily="2" charset="-122"/>
              </a:rPr>
              <a:t>与</a:t>
            </a:r>
            <a:r>
              <a:rPr lang="en-US" altLang="zh-CN" sz="1800" kern="100" dirty="0" err="1">
                <a:effectLst/>
                <a:latin typeface="Times New Roman" panose="02020603050405020304" pitchFamily="18" charset="0"/>
                <a:ea typeface="宋体" panose="02010600030101010101" pitchFamily="2" charset="-122"/>
              </a:rPr>
              <a:t>JTextField</a:t>
            </a:r>
            <a:r>
              <a:rPr lang="zh-CN" altLang="zh-CN" sz="1800" kern="100" dirty="0">
                <a:effectLst/>
                <a:latin typeface="Times New Roman" panose="02020603050405020304" pitchFamily="18" charset="0"/>
                <a:ea typeface="宋体" panose="02010600030101010101" pitchFamily="2" charset="-122"/>
              </a:rPr>
              <a:t>都是文本框，区别是前者是一个多行的输入组件，</a:t>
            </a:r>
            <a:r>
              <a:rPr lang="en-US" altLang="zh-CN" sz="1800" kern="100" dirty="0" err="1">
                <a:effectLst/>
                <a:latin typeface="Times New Roman" panose="02020603050405020304" pitchFamily="18" charset="0"/>
                <a:ea typeface="宋体" panose="02010600030101010101" pitchFamily="2" charset="-122"/>
              </a:rPr>
              <a:t>JTextField</a:t>
            </a:r>
            <a:r>
              <a:rPr lang="zh-CN" altLang="zh-CN" sz="1800" kern="100" dirty="0">
                <a:effectLst/>
                <a:latin typeface="Times New Roman" panose="02020603050405020304" pitchFamily="18" charset="0"/>
                <a:ea typeface="宋体" panose="02010600030101010101" pitchFamily="2" charset="-122"/>
              </a:rPr>
              <a:t>只是单行组件。在</a:t>
            </a:r>
            <a:r>
              <a:rPr lang="en-US" altLang="zh-CN" sz="1800" kern="100" dirty="0" err="1">
                <a:effectLst/>
                <a:latin typeface="Times New Roman" panose="02020603050405020304" pitchFamily="18" charset="0"/>
                <a:ea typeface="宋体" panose="02010600030101010101" pitchFamily="2" charset="-122"/>
              </a:rPr>
              <a:t>JTextArea</a:t>
            </a:r>
            <a:r>
              <a:rPr lang="zh-CN" altLang="zh-CN" sz="1800" kern="100" dirty="0">
                <a:effectLst/>
                <a:latin typeface="Times New Roman" panose="02020603050405020304" pitchFamily="18" charset="0"/>
                <a:ea typeface="宋体" panose="02010600030101010101" pitchFamily="2" charset="-122"/>
              </a:rPr>
              <a:t>组件中可以利用</a:t>
            </a:r>
            <a:r>
              <a:rPr lang="en-US" altLang="zh-CN" sz="1800" kern="100" dirty="0">
                <a:effectLst/>
                <a:latin typeface="Times New Roman" panose="02020603050405020304" pitchFamily="18" charset="0"/>
                <a:ea typeface="宋体" panose="02010600030101010101" pitchFamily="2" charset="-122"/>
              </a:rPr>
              <a:t>Enter</a:t>
            </a:r>
            <a:r>
              <a:rPr lang="zh-CN" altLang="zh-CN" sz="1800" kern="100" dirty="0">
                <a:effectLst/>
                <a:latin typeface="Times New Roman" panose="02020603050405020304" pitchFamily="18" charset="0"/>
                <a:ea typeface="宋体" panose="02010600030101010101" pitchFamily="2" charset="-122"/>
              </a:rPr>
              <a:t>来做换行的操作。</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err="1">
                <a:effectLst/>
                <a:latin typeface="宋体" panose="02010600030101010101" pitchFamily="2" charset="-122"/>
                <a:ea typeface="宋体" panose="02010600030101010101" pitchFamily="2" charset="-122"/>
              </a:rPr>
              <a:t>JTextArea</a:t>
            </a:r>
            <a:r>
              <a:rPr lang="zh-CN" altLang="zh-CN" sz="1800" kern="100" dirty="0">
                <a:effectLst/>
                <a:latin typeface="Times New Roman" panose="02020603050405020304" pitchFamily="18" charset="0"/>
                <a:ea typeface="宋体" panose="02010600030101010101" pitchFamily="2" charset="-122"/>
              </a:rPr>
              <a:t>的构造函数，如表</a:t>
            </a:r>
            <a:r>
              <a:rPr lang="en-US" altLang="zh-CN" sz="1800" kern="100" dirty="0">
                <a:effectLst/>
                <a:latin typeface="Times New Roman" panose="02020603050405020304" pitchFamily="18" charset="0"/>
                <a:ea typeface="宋体" panose="02010600030101010101" pitchFamily="2" charset="-122"/>
              </a:rPr>
              <a:t>5-11</a:t>
            </a:r>
            <a:r>
              <a:rPr lang="zh-CN" altLang="zh-CN" sz="1800" kern="100" dirty="0">
                <a:effectLst/>
                <a:latin typeface="Times New Roman" panose="02020603050405020304" pitchFamily="18" charset="0"/>
                <a:ea typeface="宋体" panose="02010600030101010101" pitchFamily="2" charset="-122"/>
              </a:rPr>
              <a:t>所示：</a:t>
            </a:r>
            <a:endParaRPr lang="zh-CN" altLang="zh-CN" sz="1800" kern="100" dirty="0">
              <a:effectLst/>
              <a:latin typeface="Times New Roman" panose="02020603050405020304" pitchFamily="18" charset="0"/>
              <a:ea typeface="宋体" panose="02010600030101010101" pitchFamily="2" charset="-122"/>
            </a:endParaRPr>
          </a:p>
        </p:txBody>
      </p:sp>
      <p:graphicFrame>
        <p:nvGraphicFramePr>
          <p:cNvPr id="5" name="表格 4"/>
          <p:cNvGraphicFramePr>
            <a:graphicFrameLocks noGrp="1"/>
          </p:cNvGraphicFramePr>
          <p:nvPr/>
        </p:nvGraphicFramePr>
        <p:xfrm>
          <a:off x="838338" y="2971812"/>
          <a:ext cx="8367553" cy="3062821"/>
        </p:xfrm>
        <a:graphic>
          <a:graphicData uri="http://schemas.openxmlformats.org/drawingml/2006/table">
            <a:tbl>
              <a:tblPr firstRow="1" firstCol="1" bandRow="1">
                <a:tableStyleId>{5C22544A-7EE6-4342-B048-85BDC9FD1C3A}</a:tableStyleId>
              </a:tblPr>
              <a:tblGrid>
                <a:gridCol w="4283928"/>
                <a:gridCol w="4083625"/>
              </a:tblGrid>
              <a:tr h="412582">
                <a:tc>
                  <a:txBody>
                    <a:bodyPr/>
                    <a:lstStyle/>
                    <a:p>
                      <a:pPr indent="266700" algn="just">
                        <a:lnSpc>
                          <a:spcPct val="150000"/>
                        </a:lnSpc>
                      </a:pPr>
                      <a:r>
                        <a:rPr lang="en-US" sz="1050" kern="100">
                          <a:effectLst/>
                        </a:rPr>
                        <a:t>JTextArea()</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建立一个新的</a:t>
                      </a:r>
                      <a:r>
                        <a:rPr lang="en-US" sz="1050" kern="100">
                          <a:effectLst/>
                        </a:rPr>
                        <a:t>JTextArea</a:t>
                      </a:r>
                      <a:r>
                        <a:rPr lang="zh-CN" sz="1050" kern="100">
                          <a:effectLst/>
                        </a:rPr>
                        <a:t>。</a:t>
                      </a:r>
                      <a:endParaRPr lang="zh-CN" sz="1050" kern="100">
                        <a:effectLst/>
                        <a:latin typeface="Times New Roman" panose="02020603050405020304" pitchFamily="18" charset="0"/>
                        <a:ea typeface="宋体" panose="02010600030101010101" pitchFamily="2" charset="-122"/>
                      </a:endParaRPr>
                    </a:p>
                  </a:txBody>
                  <a:tcPr marL="68580" marR="68580" marT="0" marB="0"/>
                </a:tc>
              </a:tr>
              <a:tr h="883413">
                <a:tc>
                  <a:txBody>
                    <a:bodyPr/>
                    <a:lstStyle/>
                    <a:p>
                      <a:pPr indent="266700" algn="just">
                        <a:lnSpc>
                          <a:spcPct val="150000"/>
                        </a:lnSpc>
                      </a:pPr>
                      <a:r>
                        <a:rPr lang="en-US" sz="1050" kern="100">
                          <a:effectLst/>
                        </a:rPr>
                        <a:t>JTextArea(int row,int columns)</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建立一个新的</a:t>
                      </a:r>
                      <a:r>
                        <a:rPr lang="en-US" sz="1050" kern="100">
                          <a:effectLst/>
                        </a:rPr>
                        <a:t>JTextArea</a:t>
                      </a:r>
                      <a:r>
                        <a:rPr lang="zh-CN" sz="1050" kern="100">
                          <a:effectLst/>
                        </a:rPr>
                        <a:t>并设置其初始列、字段长度。</a:t>
                      </a:r>
                      <a:endParaRPr lang="zh-CN" sz="1050" kern="100">
                        <a:effectLst/>
                        <a:latin typeface="Times New Roman" panose="02020603050405020304" pitchFamily="18" charset="0"/>
                        <a:ea typeface="宋体" panose="02010600030101010101" pitchFamily="2" charset="-122"/>
                      </a:endParaRPr>
                    </a:p>
                  </a:txBody>
                  <a:tcPr marL="68580" marR="68580" marT="0" marB="0"/>
                </a:tc>
              </a:tr>
              <a:tr h="883413">
                <a:tc>
                  <a:txBody>
                    <a:bodyPr/>
                    <a:lstStyle/>
                    <a:p>
                      <a:pPr indent="266700" algn="just">
                        <a:lnSpc>
                          <a:spcPct val="150000"/>
                        </a:lnSpc>
                      </a:pPr>
                      <a:r>
                        <a:rPr lang="en-US" sz="1050" kern="100">
                          <a:effectLst/>
                        </a:rPr>
                        <a:t>JTextArea(String text)</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建立一个新的</a:t>
                      </a:r>
                      <a:r>
                        <a:rPr lang="en-US" sz="1050" kern="100">
                          <a:effectLst/>
                        </a:rPr>
                        <a:t>JTextArea</a:t>
                      </a:r>
                      <a:r>
                        <a:rPr lang="zh-CN" sz="1050" kern="100">
                          <a:effectLst/>
                        </a:rPr>
                        <a:t>并设置其初始字符串。</a:t>
                      </a:r>
                      <a:endParaRPr lang="zh-CN" sz="1050" kern="100">
                        <a:effectLst/>
                        <a:latin typeface="Times New Roman" panose="02020603050405020304" pitchFamily="18" charset="0"/>
                        <a:ea typeface="宋体" panose="02010600030101010101" pitchFamily="2" charset="-122"/>
                      </a:endParaRPr>
                    </a:p>
                  </a:txBody>
                  <a:tcPr marL="68580" marR="68580" marT="0" marB="0"/>
                </a:tc>
              </a:tr>
              <a:tr h="883413">
                <a:tc>
                  <a:txBody>
                    <a:bodyPr/>
                    <a:lstStyle/>
                    <a:p>
                      <a:pPr indent="266700" algn="just">
                        <a:lnSpc>
                          <a:spcPct val="150000"/>
                        </a:lnSpc>
                      </a:pPr>
                      <a:r>
                        <a:rPr lang="en-US" sz="1050" kern="100">
                          <a:effectLst/>
                        </a:rPr>
                        <a:t>JTextArea(String text,int row,int columns)</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dirty="0">
                          <a:effectLst/>
                        </a:rPr>
                        <a:t>建立一个新的</a:t>
                      </a:r>
                      <a:r>
                        <a:rPr lang="en-US" sz="1050" kern="100" dirty="0" err="1">
                          <a:effectLst/>
                        </a:rPr>
                        <a:t>JTextArea</a:t>
                      </a:r>
                      <a:r>
                        <a:rPr lang="zh-CN" sz="1050" kern="100" dirty="0">
                          <a:effectLst/>
                        </a:rPr>
                        <a:t>并设置其初始字符串和列、字段长度。</a:t>
                      </a:r>
                      <a:endParaRPr lang="zh-CN" sz="1050" kern="100" dirty="0">
                        <a:effectLst/>
                        <a:latin typeface="Times New Roman" panose="02020603050405020304" pitchFamily="18" charset="0"/>
                        <a:ea typeface="宋体" panose="02010600030101010101" pitchFamily="2" charset="-122"/>
                      </a:endParaRPr>
                    </a:p>
                  </a:txBody>
                  <a:tcPr marL="68580" marR="68580" marT="0" marB="0"/>
                </a:tc>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266700">
              <a:lnSpc>
                <a:spcPct val="150000"/>
              </a:lnSpc>
            </a:pPr>
            <a:r>
              <a:rPr lang="zh-CN" altLang="zh-CN" sz="1800" kern="100" dirty="0">
                <a:effectLst/>
                <a:latin typeface="Times New Roman" panose="02020603050405020304" pitchFamily="18" charset="0"/>
                <a:ea typeface="宋体" panose="02010600030101010101" pitchFamily="2" charset="-122"/>
              </a:rPr>
              <a:t>我们可以发现</a:t>
            </a:r>
            <a:r>
              <a:rPr lang="en-US" altLang="zh-CN" sz="1800" kern="100" dirty="0" err="1">
                <a:effectLst/>
                <a:latin typeface="Times New Roman" panose="02020603050405020304" pitchFamily="18" charset="0"/>
                <a:ea typeface="宋体" panose="02010600030101010101" pitchFamily="2" charset="-122"/>
              </a:rPr>
              <a:t>JTextArea</a:t>
            </a:r>
            <a:r>
              <a:rPr lang="zh-CN" altLang="zh-CN" sz="1800" kern="100" dirty="0">
                <a:effectLst/>
                <a:latin typeface="Times New Roman" panose="02020603050405020304" pitchFamily="18" charset="0"/>
                <a:ea typeface="宋体" panose="02010600030101010101" pitchFamily="2" charset="-122"/>
              </a:rPr>
              <a:t>的构造函数和</a:t>
            </a:r>
            <a:r>
              <a:rPr lang="en-US" altLang="zh-CN" sz="1800" kern="100" dirty="0" err="1">
                <a:effectLst/>
                <a:latin typeface="Times New Roman" panose="02020603050405020304" pitchFamily="18" charset="0"/>
                <a:ea typeface="宋体" panose="02010600030101010101" pitchFamily="2" charset="-122"/>
              </a:rPr>
              <a:t>JTextField</a:t>
            </a:r>
            <a:r>
              <a:rPr lang="zh-CN" altLang="zh-CN" sz="1800" kern="100" dirty="0">
                <a:effectLst/>
                <a:latin typeface="Times New Roman" panose="02020603050405020304" pitchFamily="18" charset="0"/>
                <a:ea typeface="宋体" panose="02010600030101010101" pitchFamily="2" charset="-122"/>
              </a:rPr>
              <a:t>及</a:t>
            </a:r>
            <a:r>
              <a:rPr lang="en-US" altLang="zh-CN" sz="1800" kern="100" dirty="0" err="1">
                <a:effectLst/>
                <a:latin typeface="Times New Roman" panose="02020603050405020304" pitchFamily="18" charset="0"/>
                <a:ea typeface="宋体" panose="02010600030101010101" pitchFamily="2" charset="-122"/>
              </a:rPr>
              <a:t>JPasswordField</a:t>
            </a:r>
            <a:r>
              <a:rPr lang="zh-CN" altLang="zh-CN" sz="1800" kern="100" dirty="0">
                <a:effectLst/>
                <a:latin typeface="Times New Roman" panose="02020603050405020304" pitchFamily="18" charset="0"/>
                <a:ea typeface="宋体" panose="02010600030101010101" pitchFamily="2" charset="-122"/>
              </a:rPr>
              <a:t>的构造函数是相似的，而</a:t>
            </a:r>
            <a:r>
              <a:rPr lang="en-US" altLang="zh-CN" sz="1800" kern="100" dirty="0" err="1">
                <a:effectLst/>
                <a:latin typeface="Times New Roman" panose="02020603050405020304" pitchFamily="18" charset="0"/>
                <a:ea typeface="宋体" panose="02010600030101010101" pitchFamily="2" charset="-122"/>
              </a:rPr>
              <a:t>JTextArea</a:t>
            </a:r>
            <a:r>
              <a:rPr lang="zh-CN" altLang="zh-CN" sz="1800" kern="100" dirty="0">
                <a:effectLst/>
                <a:latin typeface="Times New Roman" panose="02020603050405020304" pitchFamily="18" charset="0"/>
                <a:ea typeface="宋体" panose="02010600030101010101" pitchFamily="2" charset="-122"/>
              </a:rPr>
              <a:t>多了一个字段的参数值是因为</a:t>
            </a:r>
            <a:r>
              <a:rPr lang="en-US" altLang="zh-CN" sz="1800" kern="100" dirty="0" err="1">
                <a:effectLst/>
                <a:latin typeface="Times New Roman" panose="02020603050405020304" pitchFamily="18" charset="0"/>
                <a:ea typeface="宋体" panose="02010600030101010101" pitchFamily="2" charset="-122"/>
              </a:rPr>
              <a:t>JTextArea</a:t>
            </a:r>
            <a:r>
              <a:rPr lang="zh-CN" altLang="zh-CN" sz="1800" kern="100" dirty="0">
                <a:effectLst/>
                <a:latin typeface="Times New Roman" panose="02020603050405020304" pitchFamily="18" charset="0"/>
                <a:ea typeface="宋体" panose="02010600030101010101" pitchFamily="2" charset="-122"/>
              </a:rPr>
              <a:t>是二维的输入组件，在构造时不仅要设置字段长度也要设置行数。</a:t>
            </a:r>
            <a:br>
              <a:rPr lang="zh-CN" altLang="zh-CN" sz="1800" kern="100" dirty="0">
                <a:effectLst/>
                <a:latin typeface="Times New Roman" panose="02020603050405020304" pitchFamily="18" charset="0"/>
                <a:ea typeface="宋体" panose="02010600030101010101" pitchFamily="2" charset="-122"/>
              </a:rPr>
            </a:br>
            <a:r>
              <a:rPr lang="en-US" altLang="zh-CN" sz="1800" kern="100" dirty="0" err="1">
                <a:effectLst/>
                <a:latin typeface="宋体" panose="02010600030101010101" pitchFamily="2" charset="-122"/>
                <a:ea typeface="宋体" panose="02010600030101010101" pitchFamily="2" charset="-122"/>
              </a:rPr>
              <a:t>JTextArea</a:t>
            </a:r>
            <a:r>
              <a:rPr lang="zh-CN" altLang="zh-CN" sz="1800" kern="100" dirty="0">
                <a:effectLst/>
                <a:latin typeface="Times New Roman" panose="02020603050405020304" pitchFamily="18" charset="0"/>
                <a:ea typeface="宋体" panose="02010600030101010101" pitchFamily="2" charset="-122"/>
              </a:rPr>
              <a:t>常用方法，如表</a:t>
            </a:r>
            <a:r>
              <a:rPr lang="en-US" altLang="zh-CN" sz="1800" kern="100" dirty="0">
                <a:effectLst/>
                <a:latin typeface="Times New Roman" panose="02020603050405020304" pitchFamily="18" charset="0"/>
                <a:ea typeface="宋体" panose="02010600030101010101" pitchFamily="2" charset="-122"/>
              </a:rPr>
              <a:t>5-12</a:t>
            </a:r>
            <a:r>
              <a:rPr lang="zh-CN" altLang="zh-CN" sz="1800" kern="100" dirty="0">
                <a:effectLst/>
                <a:latin typeface="Times New Roman" panose="02020603050405020304" pitchFamily="18" charset="0"/>
                <a:ea typeface="宋体" panose="02010600030101010101" pitchFamily="2" charset="-122"/>
              </a:rPr>
              <a:t>所示：</a:t>
            </a:r>
            <a:br>
              <a:rPr lang="zh-CN" altLang="zh-CN" sz="1800" kern="100" dirty="0">
                <a:effectLst/>
                <a:latin typeface="Times New Roman" panose="02020603050405020304" pitchFamily="18" charset="0"/>
                <a:ea typeface="宋体" panose="02010600030101010101" pitchFamily="2" charset="-122"/>
              </a:rPr>
            </a:br>
            <a:endParaRPr lang="zh-CN" altLang="en-US" sz="1800" dirty="0"/>
          </a:p>
        </p:txBody>
      </p:sp>
      <p:graphicFrame>
        <p:nvGraphicFramePr>
          <p:cNvPr id="7" name="表格 6"/>
          <p:cNvGraphicFramePr>
            <a:graphicFrameLocks noGrp="1"/>
          </p:cNvGraphicFramePr>
          <p:nvPr/>
        </p:nvGraphicFramePr>
        <p:xfrm>
          <a:off x="609744" y="1828842"/>
          <a:ext cx="10134334" cy="2362140"/>
        </p:xfrm>
        <a:graphic>
          <a:graphicData uri="http://schemas.openxmlformats.org/drawingml/2006/table">
            <a:tbl>
              <a:tblPr firstRow="1" firstCol="1" bandRow="1">
                <a:tableStyleId>{5C22544A-7EE6-4342-B048-85BDC9FD1C3A}</a:tableStyleId>
              </a:tblPr>
              <a:tblGrid>
                <a:gridCol w="5211702"/>
                <a:gridCol w="4922632"/>
              </a:tblGrid>
              <a:tr h="472428">
                <a:tc>
                  <a:txBody>
                    <a:bodyPr/>
                    <a:lstStyle/>
                    <a:p>
                      <a:pPr indent="266700" algn="just">
                        <a:lnSpc>
                          <a:spcPct val="150000"/>
                        </a:lnSpc>
                      </a:pPr>
                      <a:r>
                        <a:rPr lang="en-US" sz="1050" kern="100" dirty="0" err="1">
                          <a:effectLst/>
                        </a:rPr>
                        <a:t>setText</a:t>
                      </a:r>
                      <a:r>
                        <a:rPr lang="en-US" sz="1050" kern="100" dirty="0">
                          <a:effectLst/>
                        </a:rPr>
                        <a:t>(String s)</a:t>
                      </a:r>
                      <a:endParaRPr lang="zh-CN" sz="105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设置文本框内容</a:t>
                      </a:r>
                      <a:endParaRPr lang="zh-CN" sz="1050" kern="100">
                        <a:effectLst/>
                        <a:latin typeface="Times New Roman" panose="02020603050405020304" pitchFamily="18" charset="0"/>
                        <a:ea typeface="宋体" panose="02010600030101010101" pitchFamily="2" charset="-122"/>
                      </a:endParaRPr>
                    </a:p>
                  </a:txBody>
                  <a:tcPr marL="68580" marR="68580" marT="0" marB="0"/>
                </a:tc>
              </a:tr>
              <a:tr h="472428">
                <a:tc>
                  <a:txBody>
                    <a:bodyPr/>
                    <a:lstStyle/>
                    <a:p>
                      <a:pPr indent="266700" algn="just">
                        <a:lnSpc>
                          <a:spcPct val="150000"/>
                        </a:lnSpc>
                      </a:pPr>
                      <a:r>
                        <a:rPr lang="en-US" sz="1050" kern="100" dirty="0" err="1">
                          <a:effectLst/>
                        </a:rPr>
                        <a:t>getText</a:t>
                      </a:r>
                      <a:r>
                        <a:rPr lang="en-US" sz="1050" kern="100" dirty="0">
                          <a:effectLst/>
                        </a:rPr>
                        <a:t> ()</a:t>
                      </a:r>
                      <a:endParaRPr lang="zh-CN" sz="105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dirty="0">
                          <a:effectLst/>
                        </a:rPr>
                        <a:t>获取文本框内容</a:t>
                      </a:r>
                      <a:endParaRPr lang="zh-CN" sz="1050" kern="100" dirty="0">
                        <a:effectLst/>
                        <a:latin typeface="Times New Roman" panose="02020603050405020304" pitchFamily="18" charset="0"/>
                        <a:ea typeface="宋体" panose="02010600030101010101" pitchFamily="2" charset="-122"/>
                      </a:endParaRPr>
                    </a:p>
                  </a:txBody>
                  <a:tcPr marL="68580" marR="68580" marT="0" marB="0"/>
                </a:tc>
              </a:tr>
              <a:tr h="472428">
                <a:tc>
                  <a:txBody>
                    <a:bodyPr/>
                    <a:lstStyle/>
                    <a:p>
                      <a:pPr indent="266700" algn="just">
                        <a:lnSpc>
                          <a:spcPct val="150000"/>
                        </a:lnSpc>
                      </a:pPr>
                      <a:r>
                        <a:rPr lang="en-US" sz="1050" kern="100">
                          <a:effectLst/>
                        </a:rPr>
                        <a:t>setEditable(boolean b)</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设置文本框可否编辑</a:t>
                      </a:r>
                      <a:endParaRPr lang="zh-CN" sz="1050" kern="100">
                        <a:effectLst/>
                        <a:latin typeface="Times New Roman" panose="02020603050405020304" pitchFamily="18" charset="0"/>
                        <a:ea typeface="宋体" panose="02010600030101010101" pitchFamily="2" charset="-122"/>
                      </a:endParaRPr>
                    </a:p>
                  </a:txBody>
                  <a:tcPr marL="68580" marR="68580" marT="0" marB="0"/>
                </a:tc>
              </a:tr>
              <a:tr h="472428">
                <a:tc>
                  <a:txBody>
                    <a:bodyPr/>
                    <a:lstStyle/>
                    <a:p>
                      <a:pPr indent="266700" algn="just">
                        <a:lnSpc>
                          <a:spcPct val="150000"/>
                        </a:lnSpc>
                      </a:pPr>
                      <a:r>
                        <a:rPr lang="en-US" sz="1050" kern="100">
                          <a:effectLst/>
                        </a:rPr>
                        <a:t>setLineWrap(boolean b)</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设置文本框是否会自动换行</a:t>
                      </a:r>
                      <a:endParaRPr lang="zh-CN" sz="1050" kern="100">
                        <a:effectLst/>
                        <a:latin typeface="Times New Roman" panose="02020603050405020304" pitchFamily="18" charset="0"/>
                        <a:ea typeface="宋体" panose="02010600030101010101" pitchFamily="2" charset="-122"/>
                      </a:endParaRPr>
                    </a:p>
                  </a:txBody>
                  <a:tcPr marL="68580" marR="68580" marT="0" marB="0"/>
                </a:tc>
              </a:tr>
              <a:tr h="472428">
                <a:tc>
                  <a:txBody>
                    <a:bodyPr/>
                    <a:lstStyle/>
                    <a:p>
                      <a:pPr indent="266700" algn="just">
                        <a:lnSpc>
                          <a:spcPct val="150000"/>
                        </a:lnSpc>
                      </a:pPr>
                      <a:r>
                        <a:rPr lang="en-US" sz="1050" kern="100">
                          <a:effectLst/>
                        </a:rPr>
                        <a:t>setWrapStyleWord(boolean b)</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dirty="0">
                          <a:effectLst/>
                        </a:rPr>
                        <a:t>设置文本框按单词换行</a:t>
                      </a:r>
                      <a:endParaRPr lang="zh-CN" sz="1050" kern="100" dirty="0">
                        <a:effectLst/>
                        <a:latin typeface="Times New Roman" panose="02020603050405020304" pitchFamily="18" charset="0"/>
                        <a:ea typeface="宋体" panose="02010600030101010101" pitchFamily="2" charset="-122"/>
                      </a:endParaRPr>
                    </a:p>
                  </a:txBody>
                  <a:tcPr marL="68580" marR="68580" marT="0" marB="0"/>
                </a:tc>
              </a:tr>
            </a:tbl>
          </a:graphicData>
        </a:graphic>
      </p:graphicFrame>
      <p:sp>
        <p:nvSpPr>
          <p:cNvPr id="8" name="文本框 7"/>
          <p:cNvSpPr txBox="1"/>
          <p:nvPr/>
        </p:nvSpPr>
        <p:spPr>
          <a:xfrm>
            <a:off x="477425" y="4267178"/>
            <a:ext cx="9885664" cy="2031325"/>
          </a:xfrm>
          <a:prstGeom prst="rect">
            <a:avLst/>
          </a:prstGeom>
          <a:noFill/>
        </p:spPr>
        <p:txBody>
          <a:bodyPr wrap="square" rtlCol="0">
            <a:spAutoFit/>
          </a:bodyPr>
          <a:lstStyle/>
          <a:p>
            <a:r>
              <a:rPr lang="zh-CN" altLang="zh-CN" sz="1800" b="1" kern="100" dirty="0">
                <a:effectLst/>
                <a:latin typeface="Times New Roman" panose="02020603050405020304" pitchFamily="18" charset="0"/>
                <a:ea typeface="宋体" panose="02010600030101010101" pitchFamily="2" charset="-122"/>
              </a:rPr>
              <a:t>注意</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err="1">
                <a:effectLst/>
                <a:latin typeface="Times New Roman" panose="02020603050405020304" pitchFamily="18" charset="0"/>
                <a:ea typeface="宋体" panose="02010600030101010101" pitchFamily="2" charset="-122"/>
              </a:rPr>
              <a:t>JTextArea</a:t>
            </a:r>
            <a:r>
              <a:rPr lang="zh-CN" altLang="zh-CN" sz="1800" kern="100" dirty="0">
                <a:effectLst/>
                <a:latin typeface="Times New Roman" panose="02020603050405020304" pitchFamily="18" charset="0"/>
                <a:ea typeface="宋体" panose="02010600030101010101" pitchFamily="2" charset="-122"/>
              </a:rPr>
              <a:t>默认不会自动换行，可以通过按</a:t>
            </a:r>
            <a:r>
              <a:rPr lang="en-US" altLang="zh-CN" sz="1800" kern="100" dirty="0">
                <a:effectLst/>
                <a:latin typeface="Times New Roman" panose="02020603050405020304" pitchFamily="18" charset="0"/>
                <a:ea typeface="宋体" panose="02010600030101010101" pitchFamily="2" charset="-122"/>
              </a:rPr>
              <a:t>Enter</a:t>
            </a:r>
            <a:r>
              <a:rPr lang="zh-CN" altLang="zh-CN" sz="1800" kern="100" dirty="0">
                <a:effectLst/>
                <a:latin typeface="Times New Roman" panose="02020603050405020304" pitchFamily="18" charset="0"/>
                <a:ea typeface="宋体" panose="02010600030101010101" pitchFamily="2" charset="-122"/>
              </a:rPr>
              <a:t>键换行。在多行文本框中按</a:t>
            </a:r>
            <a:r>
              <a:rPr lang="en-US" altLang="zh-CN" sz="1800" kern="100" dirty="0">
                <a:effectLst/>
                <a:latin typeface="Times New Roman" panose="02020603050405020304" pitchFamily="18" charset="0"/>
                <a:ea typeface="宋体" panose="02010600030101010101" pitchFamily="2" charset="-122"/>
              </a:rPr>
              <a:t>Enter</a:t>
            </a:r>
            <a:r>
              <a:rPr lang="zh-CN" altLang="zh-CN" sz="1800" kern="100" dirty="0">
                <a:effectLst/>
                <a:latin typeface="Times New Roman" panose="02020603050405020304" pitchFamily="18" charset="0"/>
                <a:ea typeface="宋体" panose="02010600030101010101" pitchFamily="2" charset="-122"/>
              </a:rPr>
              <a:t>键不会触发事件。多行文本框不会自动产生滚动条，超过预设行数会通过扩展自身高度来适应。如果要产生滚动条使其高度不会变化，那么就需要配合使用滚动面板</a:t>
            </a:r>
            <a:r>
              <a:rPr lang="en-US" altLang="zh-CN" sz="1800" kern="100" dirty="0">
                <a:effectLst/>
                <a:latin typeface="Times New Roman" panose="02020603050405020304" pitchFamily="18" charset="0"/>
                <a:ea typeface="宋体" panose="02010600030101010101" pitchFamily="2" charset="-122"/>
              </a:rPr>
              <a:t>(</a:t>
            </a:r>
            <a:r>
              <a:rPr lang="en-US" altLang="zh-CN" sz="1800" kern="100" dirty="0" err="1">
                <a:effectLst/>
                <a:latin typeface="Times New Roman" panose="02020603050405020304" pitchFamily="18" charset="0"/>
                <a:ea typeface="宋体" panose="02010600030101010101" pitchFamily="2" charset="-122"/>
              </a:rPr>
              <a:t>JScrollPane</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a:t>
            </a:r>
            <a:endParaRPr lang="en-US" altLang="zh-CN" sz="1800" kern="100" dirty="0">
              <a:effectLst/>
              <a:latin typeface="Times New Roman" panose="02020603050405020304" pitchFamily="18" charset="0"/>
              <a:ea typeface="宋体" panose="02010600030101010101" pitchFamily="2" charset="-122"/>
            </a:endParaRPr>
          </a:p>
          <a:p>
            <a:r>
              <a:rPr lang="en-US" altLang="zh-CN" sz="1800" kern="100" dirty="0">
                <a:effectLst/>
                <a:latin typeface="Times New Roman" panose="02020603050405020304" pitchFamily="18" charset="0"/>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rPr>
              <a:t>在</a:t>
            </a:r>
            <a:r>
              <a:rPr lang="en-US" altLang="zh-CN" sz="1800" kern="100" dirty="0" err="1">
                <a:effectLst/>
                <a:latin typeface="Times New Roman" panose="02020603050405020304" pitchFamily="18" charset="0"/>
                <a:ea typeface="宋体" panose="02010600030101010101" pitchFamily="2" charset="-122"/>
              </a:rPr>
              <a:t>JTextArea</a:t>
            </a:r>
            <a:r>
              <a:rPr lang="zh-CN" altLang="zh-CN" sz="1800" kern="100" dirty="0">
                <a:effectLst/>
                <a:latin typeface="Times New Roman" panose="02020603050405020304" pitchFamily="18" charset="0"/>
                <a:ea typeface="宋体" panose="02010600030101010101" pitchFamily="2" charset="-122"/>
              </a:rPr>
              <a:t>组件中，我们主要是输入文本，很少响应事件。所以对于</a:t>
            </a:r>
            <a:r>
              <a:rPr lang="en-US" altLang="zh-CN" sz="1800" kern="100" dirty="0" err="1">
                <a:effectLst/>
                <a:latin typeface="Times New Roman" panose="02020603050405020304" pitchFamily="18" charset="0"/>
                <a:ea typeface="宋体" panose="02010600030101010101" pitchFamily="2" charset="-122"/>
              </a:rPr>
              <a:t>JTextArea</a:t>
            </a:r>
            <a:r>
              <a:rPr lang="zh-CN" altLang="zh-CN" sz="1800" kern="100" dirty="0">
                <a:effectLst/>
                <a:latin typeface="Times New Roman" panose="02020603050405020304" pitchFamily="18" charset="0"/>
                <a:ea typeface="宋体" panose="02010600030101010101" pitchFamily="2" charset="-122"/>
              </a:rPr>
              <a:t>的应用参考</a:t>
            </a:r>
            <a:r>
              <a:rPr lang="en-US" altLang="zh-CN" sz="1800" kern="100" dirty="0" err="1">
                <a:effectLst/>
                <a:latin typeface="Times New Roman" panose="02020603050405020304" pitchFamily="18" charset="0"/>
                <a:ea typeface="宋体" panose="02010600030101010101" pitchFamily="2" charset="-122"/>
              </a:rPr>
              <a:t>JTtextField</a:t>
            </a:r>
            <a:r>
              <a:rPr lang="zh-CN" altLang="zh-CN" sz="1800" kern="100" dirty="0">
                <a:effectLst/>
                <a:latin typeface="Times New Roman" panose="02020603050405020304" pitchFamily="18" charset="0"/>
                <a:ea typeface="宋体" panose="02010600030101010101" pitchFamily="2" charset="-122"/>
              </a:rPr>
              <a:t>的关于文本输入、修改的用法。这里不再单独举例，后面的综合应用中会涉及到。</a:t>
            </a:r>
            <a:endParaRPr lang="zh-CN" altLang="zh-CN" sz="1800" kern="100" dirty="0">
              <a:effectLst/>
              <a:latin typeface="Times New Roman" panose="02020603050405020304" pitchFamily="18" charset="0"/>
              <a:ea typeface="宋体" panose="02010600030101010101" pitchFamily="2" charset="-122"/>
            </a:endParaRPr>
          </a:p>
          <a:p>
            <a:endParaRPr lang="zh-CN" altLang="zh-CN" sz="1800" kern="100" dirty="0">
              <a:effectLst/>
              <a:latin typeface="Times New Roman" panose="02020603050405020304" pitchFamily="18" charset="0"/>
              <a:ea typeface="宋体" panose="02010600030101010101" pitchFamily="2" charset="-122"/>
            </a:endParaRPr>
          </a:p>
          <a:p>
            <a:endParaRPr lang="zh-CN"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262255">
              <a:lnSpc>
                <a:spcPct val="150000"/>
              </a:lnSpc>
            </a:pPr>
            <a:r>
              <a:rPr lang="en-US" altLang="zh-CN" sz="2800" b="1" kern="100" dirty="0">
                <a:effectLst/>
                <a:latin typeface="宋体" panose="02010600030101010101" pitchFamily="2" charset="-122"/>
                <a:ea typeface="宋体" panose="02010600030101010101" pitchFamily="2" charset="-122"/>
              </a:rPr>
              <a:t>5</a:t>
            </a:r>
            <a:r>
              <a:rPr lang="zh-CN" altLang="zh-CN" sz="2800" b="1" kern="100" dirty="0">
                <a:effectLst/>
                <a:latin typeface="Times New Roman" panose="02020603050405020304" pitchFamily="18" charset="0"/>
                <a:ea typeface="宋体" panose="02010600030101010101" pitchFamily="2" charset="-122"/>
              </a:rPr>
              <a:t>．滚动面板</a:t>
            </a:r>
            <a:r>
              <a:rPr lang="en-US" altLang="zh-CN" sz="2800" b="1" kern="100" dirty="0" err="1">
                <a:effectLst/>
                <a:latin typeface="Times New Roman" panose="02020603050405020304" pitchFamily="18" charset="0"/>
                <a:ea typeface="宋体" panose="02010600030101010101" pitchFamily="2" charset="-122"/>
              </a:rPr>
              <a:t>JScrollPane</a:t>
            </a:r>
            <a:br>
              <a:rPr lang="zh-CN" altLang="zh-CN" sz="2800" kern="100" dirty="0">
                <a:effectLst/>
                <a:latin typeface="Times New Roman" panose="02020603050405020304" pitchFamily="18" charset="0"/>
                <a:ea typeface="宋体" panose="02010600030101010101" pitchFamily="2" charset="-122"/>
              </a:rPr>
            </a:br>
            <a:endParaRPr lang="zh-CN" altLang="en-US" dirty="0"/>
          </a:p>
        </p:txBody>
      </p:sp>
      <p:sp>
        <p:nvSpPr>
          <p:cNvPr id="4" name="文本框 3"/>
          <p:cNvSpPr txBox="1"/>
          <p:nvPr/>
        </p:nvSpPr>
        <p:spPr>
          <a:xfrm>
            <a:off x="838338" y="1143060"/>
            <a:ext cx="6099142" cy="1701748"/>
          </a:xfrm>
          <a:prstGeom prst="rect">
            <a:avLst/>
          </a:prstGeom>
          <a:noFill/>
        </p:spPr>
        <p:txBody>
          <a:bodyPr wrap="square">
            <a:spAutoFit/>
          </a:bodyPr>
          <a:lstStyle/>
          <a:p>
            <a:pPr indent="266700" algn="just">
              <a:lnSpc>
                <a:spcPct val="150000"/>
              </a:lnSpc>
            </a:pPr>
            <a:r>
              <a:rPr lang="zh-CN" altLang="zh-CN" sz="1800" kern="100" dirty="0">
                <a:effectLst/>
                <a:latin typeface="Times New Roman" panose="02020603050405020304" pitchFamily="18" charset="0"/>
                <a:ea typeface="宋体" panose="02010600030101010101" pitchFamily="2" charset="-122"/>
              </a:rPr>
              <a:t>滚动面板</a:t>
            </a:r>
            <a:r>
              <a:rPr lang="en-US" altLang="zh-CN" sz="1800" kern="100" dirty="0" err="1">
                <a:effectLst/>
                <a:latin typeface="Times New Roman" panose="02020603050405020304" pitchFamily="18" charset="0"/>
                <a:ea typeface="宋体" panose="02010600030101010101" pitchFamily="2" charset="-122"/>
              </a:rPr>
              <a:t>JScrollPane</a:t>
            </a:r>
            <a:r>
              <a:rPr lang="zh-CN" altLang="zh-CN" sz="1800" kern="100" dirty="0">
                <a:effectLst/>
                <a:latin typeface="Times New Roman" panose="02020603050405020304" pitchFamily="18" charset="0"/>
                <a:ea typeface="宋体" panose="02010600030101010101" pitchFamily="2" charset="-122"/>
              </a:rPr>
              <a:t>是带滚动条的面板。</a:t>
            </a:r>
            <a:r>
              <a:rPr lang="en-US" altLang="zh-CN" sz="1800" kern="100" dirty="0">
                <a:effectLst/>
                <a:latin typeface="Times New Roman" panose="02020603050405020304" pitchFamily="18" charset="0"/>
                <a:ea typeface="宋体" panose="02010600030101010101" pitchFamily="2" charset="-122"/>
              </a:rPr>
              <a:t>Swing</a:t>
            </a:r>
            <a:r>
              <a:rPr lang="zh-CN" altLang="zh-CN" sz="1800" kern="100" dirty="0">
                <a:effectLst/>
                <a:latin typeface="Times New Roman" panose="02020603050405020304" pitchFamily="18" charset="0"/>
                <a:ea typeface="宋体" panose="02010600030101010101" pitchFamily="2" charset="-122"/>
              </a:rPr>
              <a:t>中的</a:t>
            </a:r>
            <a:r>
              <a:rPr lang="en-US" altLang="zh-CN" sz="1800" kern="100" dirty="0" err="1">
                <a:effectLst/>
                <a:latin typeface="Times New Roman" panose="02020603050405020304" pitchFamily="18" charset="0"/>
                <a:ea typeface="宋体" panose="02010600030101010101" pitchFamily="2" charset="-122"/>
              </a:rPr>
              <a:t>JTextArea</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err="1">
                <a:effectLst/>
                <a:latin typeface="Times New Roman" panose="02020603050405020304" pitchFamily="18" charset="0"/>
                <a:ea typeface="宋体" panose="02010600030101010101" pitchFamily="2" charset="-122"/>
              </a:rPr>
              <a:t>JList</a:t>
            </a:r>
            <a:r>
              <a:rPr lang="zh-CN" altLang="zh-CN" sz="1800" kern="100" dirty="0">
                <a:effectLst/>
                <a:latin typeface="Times New Roman" panose="02020603050405020304" pitchFamily="18" charset="0"/>
                <a:ea typeface="宋体" panose="02010600030101010101" pitchFamily="2" charset="-122"/>
              </a:rPr>
              <a:t>等组件都没有自带滚动条，因此需要利用滚动面板附加滚动条。</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err="1">
                <a:effectLst/>
                <a:latin typeface="宋体" panose="02010600030101010101" pitchFamily="2" charset="-122"/>
                <a:ea typeface="宋体" panose="02010600030101010101" pitchFamily="2" charset="-122"/>
              </a:rPr>
              <a:t>JScrollPane</a:t>
            </a:r>
            <a:r>
              <a:rPr lang="zh-CN" altLang="zh-CN" sz="1800" kern="100" dirty="0">
                <a:effectLst/>
                <a:latin typeface="Times New Roman" panose="02020603050405020304" pitchFamily="18" charset="0"/>
                <a:ea typeface="宋体" panose="02010600030101010101" pitchFamily="2" charset="-122"/>
              </a:rPr>
              <a:t>构造函数，如表</a:t>
            </a:r>
            <a:r>
              <a:rPr lang="en-US" altLang="zh-CN" sz="1800" kern="100" dirty="0">
                <a:effectLst/>
                <a:latin typeface="Times New Roman" panose="02020603050405020304" pitchFamily="18" charset="0"/>
                <a:ea typeface="宋体" panose="02010600030101010101" pitchFamily="2" charset="-122"/>
              </a:rPr>
              <a:t>5-13</a:t>
            </a:r>
            <a:r>
              <a:rPr lang="zh-CN" altLang="zh-CN" sz="1800" kern="100" dirty="0">
                <a:effectLst/>
                <a:latin typeface="Times New Roman" panose="02020603050405020304" pitchFamily="18" charset="0"/>
                <a:ea typeface="宋体" panose="02010600030101010101" pitchFamily="2" charset="-122"/>
              </a:rPr>
              <a:t>所示：</a:t>
            </a:r>
            <a:endParaRPr lang="zh-CN" altLang="zh-CN" sz="1800" kern="100" dirty="0">
              <a:effectLst/>
              <a:latin typeface="Times New Roman" panose="02020603050405020304" pitchFamily="18" charset="0"/>
              <a:ea typeface="宋体" panose="02010600030101010101" pitchFamily="2" charset="-122"/>
            </a:endParaRPr>
          </a:p>
        </p:txBody>
      </p:sp>
      <p:graphicFrame>
        <p:nvGraphicFramePr>
          <p:cNvPr id="5" name="表格 4"/>
          <p:cNvGraphicFramePr>
            <a:graphicFrameLocks noGrp="1"/>
          </p:cNvGraphicFramePr>
          <p:nvPr/>
        </p:nvGraphicFramePr>
        <p:xfrm>
          <a:off x="838338" y="2844808"/>
          <a:ext cx="10743918" cy="3517892"/>
        </p:xfrm>
        <a:graphic>
          <a:graphicData uri="http://schemas.openxmlformats.org/drawingml/2006/table">
            <a:tbl>
              <a:tblPr firstRow="1" firstCol="1" bandRow="1">
                <a:tableStyleId>{5C22544A-7EE6-4342-B048-85BDC9FD1C3A}</a:tableStyleId>
              </a:tblPr>
              <a:tblGrid>
                <a:gridCol w="5591326"/>
                <a:gridCol w="5152592"/>
              </a:tblGrid>
              <a:tr h="362696">
                <a:tc>
                  <a:txBody>
                    <a:bodyPr/>
                    <a:lstStyle/>
                    <a:p>
                      <a:pPr indent="266700" algn="just">
                        <a:lnSpc>
                          <a:spcPct val="150000"/>
                        </a:lnSpc>
                      </a:pPr>
                      <a:r>
                        <a:rPr lang="en-US" sz="1050" kern="100">
                          <a:effectLst/>
                        </a:rPr>
                        <a:t>JScrollPane()</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建立一个空的</a:t>
                      </a:r>
                      <a:r>
                        <a:rPr lang="en-US" sz="1050" kern="100">
                          <a:effectLst/>
                        </a:rPr>
                        <a:t>JScrollPane</a:t>
                      </a:r>
                      <a:r>
                        <a:rPr lang="zh-CN" sz="1050" kern="100">
                          <a:effectLst/>
                        </a:rPr>
                        <a:t>对象。</a:t>
                      </a:r>
                      <a:endParaRPr lang="zh-CN" sz="1050" kern="100">
                        <a:effectLst/>
                        <a:latin typeface="Times New Roman" panose="02020603050405020304" pitchFamily="18" charset="0"/>
                        <a:ea typeface="宋体" panose="02010600030101010101" pitchFamily="2" charset="-122"/>
                      </a:endParaRPr>
                    </a:p>
                  </a:txBody>
                  <a:tcPr marL="68580" marR="68580" marT="0" marB="0"/>
                </a:tc>
              </a:tr>
              <a:tr h="1189299">
                <a:tc>
                  <a:txBody>
                    <a:bodyPr/>
                    <a:lstStyle/>
                    <a:p>
                      <a:pPr indent="266700" algn="just">
                        <a:lnSpc>
                          <a:spcPct val="150000"/>
                        </a:lnSpc>
                      </a:pPr>
                      <a:r>
                        <a:rPr lang="en-US" sz="1050" kern="100">
                          <a:effectLst/>
                        </a:rPr>
                        <a:t>JScrollPane(Component view)</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建立一个新的</a:t>
                      </a:r>
                      <a:r>
                        <a:rPr lang="en-US" sz="1050" kern="100">
                          <a:effectLst/>
                        </a:rPr>
                        <a:t>JScrollPane</a:t>
                      </a:r>
                      <a:r>
                        <a:rPr lang="zh-CN" sz="1050" kern="100">
                          <a:effectLst/>
                        </a:rPr>
                        <a:t>对象，当组件内容大于显示区域时会自动产生滚动轴。</a:t>
                      </a:r>
                      <a:endParaRPr lang="zh-CN" sz="1050" kern="100">
                        <a:effectLst/>
                        <a:latin typeface="Times New Roman" panose="02020603050405020304" pitchFamily="18" charset="0"/>
                        <a:ea typeface="宋体" panose="02010600030101010101" pitchFamily="2" charset="-122"/>
                      </a:endParaRPr>
                    </a:p>
                  </a:txBody>
                  <a:tcPr marL="68580" marR="68580" marT="0" marB="0"/>
                </a:tc>
              </a:tr>
              <a:tr h="776598">
                <a:tc>
                  <a:txBody>
                    <a:bodyPr/>
                    <a:lstStyle/>
                    <a:p>
                      <a:pPr indent="266700" algn="just">
                        <a:lnSpc>
                          <a:spcPct val="150000"/>
                        </a:lnSpc>
                      </a:pPr>
                      <a:r>
                        <a:rPr lang="en-US" sz="1050" kern="100">
                          <a:effectLst/>
                        </a:rPr>
                        <a:t>JScrollPane(Component view,int vsbPolicy,int hsbPllicy)</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建立一新的</a:t>
                      </a:r>
                      <a:r>
                        <a:rPr lang="en-US" sz="1050" kern="100">
                          <a:effectLst/>
                        </a:rPr>
                        <a:t>JScrollPane</a:t>
                      </a:r>
                      <a:r>
                        <a:rPr lang="zh-CN" sz="1050" kern="100">
                          <a:effectLst/>
                        </a:rPr>
                        <a:t>对象，里面含有显示组件，并设置滚动轴出现时机。</a:t>
                      </a:r>
                      <a:endParaRPr lang="zh-CN" sz="1050" kern="100">
                        <a:effectLst/>
                        <a:latin typeface="Times New Roman" panose="02020603050405020304" pitchFamily="18" charset="0"/>
                        <a:ea typeface="宋体" panose="02010600030101010101" pitchFamily="2" charset="-122"/>
                      </a:endParaRPr>
                    </a:p>
                  </a:txBody>
                  <a:tcPr marL="68580" marR="68580" marT="0" marB="0"/>
                </a:tc>
              </a:tr>
              <a:tr h="1189299">
                <a:tc>
                  <a:txBody>
                    <a:bodyPr/>
                    <a:lstStyle/>
                    <a:p>
                      <a:pPr indent="266700" algn="just">
                        <a:lnSpc>
                          <a:spcPct val="150000"/>
                        </a:lnSpc>
                      </a:pPr>
                      <a:r>
                        <a:rPr lang="en-US" sz="1050" kern="100">
                          <a:effectLst/>
                        </a:rPr>
                        <a:t>JScrollPane(int vsbPolicy,int hsbPolicy)</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dirty="0">
                          <a:effectLst/>
                        </a:rPr>
                        <a:t>建立一个新的</a:t>
                      </a:r>
                      <a:r>
                        <a:rPr lang="en-US" sz="1050" kern="100" dirty="0" err="1">
                          <a:effectLst/>
                        </a:rPr>
                        <a:t>JScrollPane</a:t>
                      </a:r>
                      <a:r>
                        <a:rPr lang="zh-CN" sz="1050" kern="100" dirty="0">
                          <a:effectLst/>
                        </a:rPr>
                        <a:t>对象，里面不含有显示组件，但设置滚动轴出现时机。</a:t>
                      </a:r>
                      <a:endParaRPr lang="zh-CN" sz="1050" kern="100" dirty="0">
                        <a:effectLst/>
                        <a:latin typeface="Times New Roman" panose="02020603050405020304" pitchFamily="18" charset="0"/>
                        <a:ea typeface="宋体" panose="02010600030101010101" pitchFamily="2" charset="-122"/>
                      </a:endParaRPr>
                    </a:p>
                  </a:txBody>
                  <a:tcPr marL="68580" marR="68580" marT="0" marB="0"/>
                </a:tc>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266700">
              <a:lnSpc>
                <a:spcPct val="150000"/>
              </a:lnSpc>
            </a:pPr>
            <a:r>
              <a:rPr lang="en-US" altLang="zh-CN" sz="1800" kern="100" dirty="0" err="1">
                <a:effectLst/>
                <a:latin typeface="宋体" panose="02010600030101010101" pitchFamily="2" charset="-122"/>
                <a:ea typeface="宋体" panose="02010600030101010101" pitchFamily="2" charset="-122"/>
              </a:rPr>
              <a:t>JScrollPane</a:t>
            </a:r>
            <a:r>
              <a:rPr lang="zh-CN" altLang="zh-CN" sz="1800" kern="100" dirty="0">
                <a:effectLst/>
                <a:latin typeface="Times New Roman" panose="02020603050405020304" pitchFamily="18" charset="0"/>
                <a:ea typeface="宋体" panose="02010600030101010101" pitchFamily="2" charset="-122"/>
              </a:rPr>
              <a:t>或利用下面这些参数来设置滚动轴的出现的时机（即滚动策略），这些参数是定义在</a:t>
            </a:r>
            <a:r>
              <a:rPr lang="en-US" altLang="zh-CN" sz="1800" kern="100" dirty="0" err="1">
                <a:effectLst/>
                <a:latin typeface="Times New Roman" panose="02020603050405020304" pitchFamily="18" charset="0"/>
                <a:ea typeface="宋体" panose="02010600030101010101" pitchFamily="2" charset="-122"/>
              </a:rPr>
              <a:t>ScrollPaneConstants</a:t>
            </a:r>
            <a:r>
              <a:rPr lang="en-US" altLang="zh-CN" sz="1800" kern="100" dirty="0">
                <a:effectLst/>
                <a:latin typeface="Times New Roman" panose="02020603050405020304" pitchFamily="18" charset="0"/>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rPr>
              <a:t>接口中，而</a:t>
            </a:r>
            <a:r>
              <a:rPr lang="en-US" altLang="zh-CN" sz="1800" kern="100" dirty="0" err="1">
                <a:effectLst/>
                <a:latin typeface="Times New Roman" panose="02020603050405020304" pitchFamily="18" charset="0"/>
                <a:ea typeface="宋体" panose="02010600030101010101" pitchFamily="2" charset="-122"/>
              </a:rPr>
              <a:t>JScrollPane</a:t>
            </a:r>
            <a:r>
              <a:rPr lang="zh-CN" altLang="zh-CN" sz="1800" kern="100" dirty="0">
                <a:effectLst/>
                <a:latin typeface="Times New Roman" panose="02020603050405020304" pitchFamily="18" charset="0"/>
                <a:ea typeface="宋体" panose="02010600030101010101" pitchFamily="2" charset="-122"/>
              </a:rPr>
              <a:t>类实现此界面，因此也就能使用这些参数：</a:t>
            </a:r>
            <a:br>
              <a:rPr lang="zh-CN" altLang="zh-CN" sz="1800" kern="100" dirty="0">
                <a:effectLst/>
                <a:latin typeface="Times New Roman" panose="02020603050405020304" pitchFamily="18" charset="0"/>
                <a:ea typeface="宋体" panose="02010600030101010101" pitchFamily="2" charset="-122"/>
              </a:rPr>
            </a:br>
            <a:r>
              <a:rPr lang="en-US" altLang="zh-CN" sz="1800" kern="100" dirty="0">
                <a:effectLst/>
                <a:latin typeface="宋体" panose="02010600030101010101" pitchFamily="2" charset="-122"/>
                <a:ea typeface="宋体" panose="02010600030101010101" pitchFamily="2" charset="-122"/>
              </a:rPr>
              <a:t>  HORIZONTAL_SCROLLBAR_ALAWAYS:</a:t>
            </a:r>
            <a:r>
              <a:rPr lang="zh-CN" altLang="zh-CN" sz="1800" kern="100" dirty="0">
                <a:effectLst/>
                <a:latin typeface="Times New Roman" panose="02020603050405020304" pitchFamily="18" charset="0"/>
                <a:ea typeface="宋体" panose="02010600030101010101" pitchFamily="2" charset="-122"/>
              </a:rPr>
              <a:t>显示水平滚动轴。</a:t>
            </a:r>
            <a:br>
              <a:rPr lang="zh-CN" altLang="zh-CN" sz="1800" kern="100" dirty="0">
                <a:effectLst/>
                <a:latin typeface="Times New Roman" panose="02020603050405020304" pitchFamily="18" charset="0"/>
                <a:ea typeface="宋体" panose="02010600030101010101" pitchFamily="2" charset="-122"/>
              </a:rPr>
            </a:br>
            <a:r>
              <a:rPr lang="en-US" altLang="zh-CN" sz="1800" kern="100" dirty="0">
                <a:effectLst/>
                <a:latin typeface="宋体" panose="02010600030101010101" pitchFamily="2" charset="-122"/>
                <a:ea typeface="宋体" panose="02010600030101010101" pitchFamily="2" charset="-122"/>
              </a:rPr>
              <a:t>  HORIZONTAL_SCROLLBAR_AS_NEEDED:</a:t>
            </a:r>
            <a:r>
              <a:rPr lang="zh-CN" altLang="zh-CN" sz="1800" kern="100" dirty="0">
                <a:effectLst/>
                <a:latin typeface="Times New Roman" panose="02020603050405020304" pitchFamily="18" charset="0"/>
                <a:ea typeface="宋体" panose="02010600030101010101" pitchFamily="2" charset="-122"/>
              </a:rPr>
              <a:t>当组件内容水平区域大于显示区域时出现水平滚动轴。</a:t>
            </a:r>
            <a:br>
              <a:rPr lang="zh-CN" altLang="zh-CN" sz="1800" kern="100" dirty="0">
                <a:effectLst/>
                <a:latin typeface="Times New Roman" panose="02020603050405020304" pitchFamily="18" charset="0"/>
                <a:ea typeface="宋体" panose="02010600030101010101" pitchFamily="2" charset="-122"/>
              </a:rPr>
            </a:br>
            <a:r>
              <a:rPr lang="en-US" altLang="zh-CN" sz="1800" kern="100" dirty="0">
                <a:effectLst/>
                <a:latin typeface="宋体" panose="02010600030101010101" pitchFamily="2" charset="-122"/>
                <a:ea typeface="宋体" panose="02010600030101010101" pitchFamily="2" charset="-122"/>
              </a:rPr>
              <a:t>  HORIZONTAL_SCROLLBAR_NEVER:</a:t>
            </a:r>
            <a:r>
              <a:rPr lang="zh-CN" altLang="zh-CN" sz="1800" kern="100" dirty="0">
                <a:effectLst/>
                <a:latin typeface="Times New Roman" panose="02020603050405020304" pitchFamily="18" charset="0"/>
                <a:ea typeface="宋体" panose="02010600030101010101" pitchFamily="2" charset="-122"/>
              </a:rPr>
              <a:t>不显示水平滚动轴。</a:t>
            </a:r>
            <a:br>
              <a:rPr lang="zh-CN" altLang="zh-CN" sz="1800" kern="100" dirty="0">
                <a:effectLst/>
                <a:latin typeface="Times New Roman" panose="02020603050405020304" pitchFamily="18" charset="0"/>
                <a:ea typeface="宋体" panose="02010600030101010101" pitchFamily="2" charset="-122"/>
              </a:rPr>
            </a:br>
            <a:r>
              <a:rPr lang="en-US" altLang="zh-CN" sz="1800" kern="100" dirty="0">
                <a:effectLst/>
                <a:latin typeface="宋体" panose="02010600030101010101" pitchFamily="2" charset="-122"/>
                <a:ea typeface="宋体" panose="02010600030101010101" pitchFamily="2" charset="-122"/>
              </a:rPr>
              <a:t>  VERTICAL_SCROLLBAR_ALWAYS:</a:t>
            </a:r>
            <a:r>
              <a:rPr lang="zh-CN" altLang="zh-CN" sz="1800" kern="100" dirty="0">
                <a:effectLst/>
                <a:latin typeface="Times New Roman" panose="02020603050405020304" pitchFamily="18" charset="0"/>
                <a:ea typeface="宋体" panose="02010600030101010101" pitchFamily="2" charset="-122"/>
              </a:rPr>
              <a:t>显示垂直滚动轴。</a:t>
            </a:r>
            <a:br>
              <a:rPr lang="zh-CN" altLang="zh-CN" sz="1800" kern="100" dirty="0">
                <a:effectLst/>
                <a:latin typeface="Times New Roman" panose="02020603050405020304" pitchFamily="18" charset="0"/>
                <a:ea typeface="宋体" panose="02010600030101010101" pitchFamily="2" charset="-122"/>
              </a:rPr>
            </a:br>
            <a:r>
              <a:rPr lang="en-US" altLang="zh-CN" sz="1800" kern="100" dirty="0">
                <a:effectLst/>
                <a:latin typeface="宋体" panose="02010600030101010101" pitchFamily="2" charset="-122"/>
                <a:ea typeface="宋体" panose="02010600030101010101" pitchFamily="2" charset="-122"/>
              </a:rPr>
              <a:t>  VERTICAL_SCROLLBAR_AS_NEEDED:</a:t>
            </a:r>
            <a:r>
              <a:rPr lang="zh-CN" altLang="zh-CN" sz="1800" kern="100" dirty="0">
                <a:effectLst/>
                <a:latin typeface="Times New Roman" panose="02020603050405020304" pitchFamily="18" charset="0"/>
                <a:ea typeface="宋体" panose="02010600030101010101" pitchFamily="2" charset="-122"/>
              </a:rPr>
              <a:t>当组件内容垂直区域大于显示区域时出现垂直滚动轴。</a:t>
            </a:r>
            <a:br>
              <a:rPr lang="zh-CN" altLang="zh-CN" sz="1800" kern="100" dirty="0">
                <a:effectLst/>
                <a:latin typeface="Times New Roman" panose="02020603050405020304" pitchFamily="18" charset="0"/>
                <a:ea typeface="宋体" panose="02010600030101010101" pitchFamily="2" charset="-122"/>
              </a:rPr>
            </a:br>
            <a:r>
              <a:rPr lang="en-US" altLang="zh-CN" sz="1800" kern="100" dirty="0">
                <a:effectLst/>
                <a:latin typeface="宋体" panose="02010600030101010101" pitchFamily="2" charset="-122"/>
                <a:ea typeface="宋体" panose="02010600030101010101" pitchFamily="2" charset="-122"/>
              </a:rPr>
              <a:t>  VERTICAL_SCROLLBAR_NEVER:</a:t>
            </a:r>
            <a:r>
              <a:rPr lang="zh-CN" altLang="zh-CN" sz="1800" kern="100" dirty="0">
                <a:effectLst/>
                <a:latin typeface="Times New Roman" panose="02020603050405020304" pitchFamily="18" charset="0"/>
                <a:ea typeface="宋体" panose="02010600030101010101" pitchFamily="2" charset="-122"/>
              </a:rPr>
              <a:t>不显示垂直滚动轴。</a:t>
            </a:r>
            <a:br>
              <a:rPr lang="zh-CN" altLang="zh-CN" sz="1800" kern="100" dirty="0">
                <a:effectLst/>
                <a:latin typeface="Times New Roman" panose="02020603050405020304" pitchFamily="18" charset="0"/>
                <a:ea typeface="宋体" panose="02010600030101010101" pitchFamily="2" charset="-122"/>
              </a:rPr>
            </a:br>
            <a:r>
              <a:rPr lang="en-US" altLang="zh-CN" sz="1800" kern="100" dirty="0" err="1">
                <a:effectLst/>
                <a:latin typeface="宋体" panose="02010600030101010101" pitchFamily="2" charset="-122"/>
                <a:ea typeface="宋体" panose="02010600030101010101" pitchFamily="2" charset="-122"/>
              </a:rPr>
              <a:t>JScrollPane</a:t>
            </a:r>
            <a:r>
              <a:rPr lang="zh-CN" altLang="zh-CN" sz="1800" kern="100" dirty="0">
                <a:effectLst/>
                <a:latin typeface="Times New Roman" panose="02020603050405020304" pitchFamily="18" charset="0"/>
                <a:ea typeface="宋体" panose="02010600030101010101" pitchFamily="2" charset="-122"/>
              </a:rPr>
              <a:t>的常用方法，如表</a:t>
            </a:r>
            <a:r>
              <a:rPr lang="en-US" altLang="zh-CN" sz="1800" kern="100" dirty="0">
                <a:effectLst/>
                <a:latin typeface="Times New Roman" panose="02020603050405020304" pitchFamily="18" charset="0"/>
                <a:ea typeface="宋体" panose="02010600030101010101" pitchFamily="2" charset="-122"/>
              </a:rPr>
              <a:t>5-14</a:t>
            </a:r>
            <a:r>
              <a:rPr lang="zh-CN" altLang="zh-CN" sz="1800" kern="100" dirty="0">
                <a:effectLst/>
                <a:latin typeface="Times New Roman" panose="02020603050405020304" pitchFamily="18" charset="0"/>
                <a:ea typeface="宋体" panose="02010600030101010101" pitchFamily="2" charset="-122"/>
              </a:rPr>
              <a:t>所示：</a:t>
            </a:r>
            <a:br>
              <a:rPr lang="zh-CN" altLang="zh-CN" sz="1800" kern="100" dirty="0">
                <a:effectLst/>
                <a:latin typeface="Times New Roman" panose="02020603050405020304" pitchFamily="18" charset="0"/>
                <a:ea typeface="宋体" panose="02010600030101010101" pitchFamily="2" charset="-122"/>
              </a:rPr>
            </a:br>
            <a:endParaRPr lang="zh-CN" altLang="en-US" dirty="0"/>
          </a:p>
        </p:txBody>
      </p:sp>
      <p:graphicFrame>
        <p:nvGraphicFramePr>
          <p:cNvPr id="3" name="表格 2"/>
          <p:cNvGraphicFramePr>
            <a:graphicFrameLocks noGrp="1"/>
          </p:cNvGraphicFramePr>
          <p:nvPr/>
        </p:nvGraphicFramePr>
        <p:xfrm>
          <a:off x="990734" y="4190980"/>
          <a:ext cx="9981938" cy="2171721"/>
        </p:xfrm>
        <a:graphic>
          <a:graphicData uri="http://schemas.openxmlformats.org/drawingml/2006/table">
            <a:tbl>
              <a:tblPr firstRow="1" firstCol="1" bandRow="1">
                <a:tableStyleId>{5C22544A-7EE6-4342-B048-85BDC9FD1C3A}</a:tableStyleId>
              </a:tblPr>
              <a:tblGrid>
                <a:gridCol w="5481750"/>
                <a:gridCol w="4500188"/>
              </a:tblGrid>
              <a:tr h="423444">
                <a:tc>
                  <a:txBody>
                    <a:bodyPr/>
                    <a:lstStyle/>
                    <a:p>
                      <a:pPr indent="266700" algn="just">
                        <a:lnSpc>
                          <a:spcPct val="150000"/>
                        </a:lnSpc>
                      </a:pPr>
                      <a:r>
                        <a:rPr lang="en-US" sz="1050" kern="100" dirty="0" err="1">
                          <a:effectLst/>
                        </a:rPr>
                        <a:t>getHorizontalScrollBarPolicy</a:t>
                      </a:r>
                      <a:r>
                        <a:rPr lang="en-US" sz="1050" kern="100" dirty="0">
                          <a:effectLst/>
                        </a:rPr>
                        <a:t>()</a:t>
                      </a:r>
                      <a:endParaRPr lang="zh-CN" sz="105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返回水平滚动策略值</a:t>
                      </a:r>
                      <a:endParaRPr lang="zh-CN" sz="1050" kern="100">
                        <a:effectLst/>
                        <a:latin typeface="Times New Roman" panose="02020603050405020304" pitchFamily="18" charset="0"/>
                        <a:ea typeface="宋体" panose="02010600030101010101" pitchFamily="2" charset="-122"/>
                      </a:endParaRPr>
                    </a:p>
                  </a:txBody>
                  <a:tcPr marL="68580" marR="68580" marT="0" marB="0"/>
                </a:tc>
              </a:tr>
              <a:tr h="423444">
                <a:tc>
                  <a:txBody>
                    <a:bodyPr/>
                    <a:lstStyle/>
                    <a:p>
                      <a:pPr indent="266700" algn="just">
                        <a:lnSpc>
                          <a:spcPct val="150000"/>
                        </a:lnSpc>
                      </a:pPr>
                      <a:r>
                        <a:rPr lang="en-US" sz="1050" kern="100">
                          <a:effectLst/>
                        </a:rPr>
                        <a:t>getVerticalScrollBarPolicy()</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返回垂直滚动策略值</a:t>
                      </a:r>
                      <a:endParaRPr lang="zh-CN" sz="1050" kern="100">
                        <a:effectLst/>
                        <a:latin typeface="Times New Roman" panose="02020603050405020304" pitchFamily="18" charset="0"/>
                        <a:ea typeface="宋体" panose="02010600030101010101" pitchFamily="2" charset="-122"/>
                      </a:endParaRPr>
                    </a:p>
                  </a:txBody>
                  <a:tcPr marL="68580" marR="68580" marT="0" marB="0"/>
                </a:tc>
              </a:tr>
              <a:tr h="901389">
                <a:tc>
                  <a:txBody>
                    <a:bodyPr/>
                    <a:lstStyle/>
                    <a:p>
                      <a:pPr indent="266700" algn="just">
                        <a:lnSpc>
                          <a:spcPct val="150000"/>
                        </a:lnSpc>
                      </a:pPr>
                      <a:r>
                        <a:rPr lang="en-US" sz="1050" kern="100" dirty="0" err="1">
                          <a:effectLst/>
                        </a:rPr>
                        <a:t>setHorizontalScrollBarPolicy</a:t>
                      </a:r>
                      <a:r>
                        <a:rPr lang="en-US" sz="1050" kern="100" dirty="0">
                          <a:effectLst/>
                        </a:rPr>
                        <a:t>(int policy)</a:t>
                      </a:r>
                      <a:endParaRPr lang="zh-CN" sz="105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设置水平滚动策略</a:t>
                      </a:r>
                      <a:endParaRPr lang="zh-CN" sz="1050" kern="100">
                        <a:effectLst/>
                        <a:latin typeface="Times New Roman" panose="02020603050405020304" pitchFamily="18" charset="0"/>
                        <a:ea typeface="宋体" panose="02010600030101010101" pitchFamily="2" charset="-122"/>
                      </a:endParaRPr>
                    </a:p>
                  </a:txBody>
                  <a:tcPr marL="68580" marR="68580" marT="0" marB="0"/>
                </a:tc>
              </a:tr>
              <a:tr h="423444">
                <a:tc>
                  <a:txBody>
                    <a:bodyPr/>
                    <a:lstStyle/>
                    <a:p>
                      <a:pPr indent="266700" algn="just">
                        <a:lnSpc>
                          <a:spcPct val="150000"/>
                        </a:lnSpc>
                      </a:pPr>
                      <a:r>
                        <a:rPr lang="en-US" sz="1050" kern="100" dirty="0" err="1">
                          <a:effectLst/>
                        </a:rPr>
                        <a:t>setVerticalScrollBarPolicy</a:t>
                      </a:r>
                      <a:r>
                        <a:rPr lang="en-US" sz="1050" kern="100" dirty="0">
                          <a:effectLst/>
                        </a:rPr>
                        <a:t>(int policy)</a:t>
                      </a:r>
                      <a:endParaRPr lang="zh-CN" sz="105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dirty="0">
                          <a:effectLst/>
                        </a:rPr>
                        <a:t>设置垂直滚动策略</a:t>
                      </a:r>
                      <a:endParaRPr lang="zh-CN" sz="1050" kern="100" dirty="0">
                        <a:effectLst/>
                        <a:latin typeface="Times New Roman" panose="02020603050405020304" pitchFamily="18" charset="0"/>
                        <a:ea typeface="宋体" panose="02010600030101010101" pitchFamily="2" charset="-122"/>
                      </a:endParaRPr>
                    </a:p>
                  </a:txBody>
                  <a:tcPr marL="68580" marR="68580" marT="0" marB="0"/>
                </a:tc>
              </a:tr>
            </a:tbl>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1800" b="1" kern="100" dirty="0">
                <a:effectLst/>
                <a:latin typeface="宋体" panose="02010600030101010101" pitchFamily="2" charset="-122"/>
                <a:ea typeface="宋体" panose="02010600030101010101" pitchFamily="2" charset="-122"/>
              </a:rPr>
              <a:t>6</a:t>
            </a:r>
            <a:r>
              <a:rPr lang="zh-CN" altLang="zh-CN" sz="1800" b="1" kern="100" dirty="0">
                <a:effectLst/>
                <a:latin typeface="Times New Roman" panose="02020603050405020304" pitchFamily="18" charset="0"/>
                <a:ea typeface="宋体" panose="02010600030101010101" pitchFamily="2" charset="-122"/>
              </a:rPr>
              <a:t>．复选框</a:t>
            </a:r>
            <a:r>
              <a:rPr lang="en-US" altLang="zh-CN" sz="1800" b="1" kern="100" dirty="0" err="1">
                <a:effectLst/>
                <a:latin typeface="Times New Roman" panose="02020603050405020304" pitchFamily="18" charset="0"/>
                <a:ea typeface="宋体" panose="02010600030101010101" pitchFamily="2" charset="-122"/>
              </a:rPr>
              <a:t>JCheckBox</a:t>
            </a:r>
            <a:br>
              <a:rPr lang="zh-CN" altLang="zh-CN" sz="1800" kern="100" dirty="0">
                <a:effectLst/>
                <a:latin typeface="Times New Roman" panose="02020603050405020304" pitchFamily="18" charset="0"/>
                <a:ea typeface="宋体" panose="02010600030101010101" pitchFamily="2" charset="-122"/>
              </a:rPr>
            </a:br>
            <a:endParaRPr lang="zh-CN" altLang="en-US" dirty="0"/>
          </a:p>
        </p:txBody>
      </p:sp>
      <p:sp>
        <p:nvSpPr>
          <p:cNvPr id="4" name="文本框 3"/>
          <p:cNvSpPr txBox="1"/>
          <p:nvPr/>
        </p:nvSpPr>
        <p:spPr>
          <a:xfrm>
            <a:off x="609744" y="914466"/>
            <a:ext cx="11353502" cy="2117246"/>
          </a:xfrm>
          <a:prstGeom prst="rect">
            <a:avLst/>
          </a:prstGeom>
          <a:noFill/>
        </p:spPr>
        <p:txBody>
          <a:bodyPr wrap="square">
            <a:spAutoFit/>
          </a:bodyPr>
          <a:lstStyle/>
          <a:p>
            <a:pPr indent="266700" algn="just">
              <a:lnSpc>
                <a:spcPct val="150000"/>
              </a:lnSpc>
            </a:pPr>
            <a:r>
              <a:rPr lang="zh-CN" altLang="zh-CN" sz="1800" kern="100" dirty="0">
                <a:effectLst/>
                <a:latin typeface="Times New Roman" panose="02020603050405020304" pitchFamily="18" charset="0"/>
                <a:ea typeface="宋体" panose="02010600030101010101" pitchFamily="2" charset="-122"/>
              </a:rPr>
              <a:t>在图形用户界面中，我们还经常对一些项目进行选择。在其中就有多项选择，可以同时选中多个项目，这就是复选框的应用。</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err="1">
                <a:effectLst/>
                <a:latin typeface="宋体" panose="02010600030101010101" pitchFamily="2" charset="-122"/>
                <a:ea typeface="宋体" panose="02010600030101010101" pitchFamily="2" charset="-122"/>
              </a:rPr>
              <a:t>JCheckBox</a:t>
            </a:r>
            <a:r>
              <a:rPr lang="zh-CN" altLang="zh-CN" sz="1800" kern="100" dirty="0">
                <a:effectLst/>
                <a:latin typeface="Times New Roman" panose="02020603050405020304" pitchFamily="18" charset="0"/>
                <a:ea typeface="宋体" panose="02010600030101010101" pitchFamily="2" charset="-122"/>
              </a:rPr>
              <a:t>是带有方框图标的选择组件，处于选中状态时，方框中有符号“√”，未选中方框为空。复选框除了显示表明是否选中的图标外，还可以带有文本和图标。</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err="1">
                <a:effectLst/>
                <a:latin typeface="宋体" panose="02010600030101010101" pitchFamily="2" charset="-122"/>
                <a:ea typeface="宋体" panose="02010600030101010101" pitchFamily="2" charset="-122"/>
              </a:rPr>
              <a:t>JCheckBox</a:t>
            </a:r>
            <a:r>
              <a:rPr lang="zh-CN" altLang="zh-CN" sz="1800" kern="100" dirty="0">
                <a:effectLst/>
                <a:latin typeface="Times New Roman" panose="02020603050405020304" pitchFamily="18" charset="0"/>
                <a:ea typeface="宋体" panose="02010600030101010101" pitchFamily="2" charset="-122"/>
              </a:rPr>
              <a:t>的构造函数，如表</a:t>
            </a:r>
            <a:r>
              <a:rPr lang="en-US" altLang="zh-CN" sz="1800" kern="100" dirty="0">
                <a:effectLst/>
                <a:latin typeface="Times New Roman" panose="02020603050405020304" pitchFamily="18" charset="0"/>
                <a:ea typeface="宋体" panose="02010600030101010101" pitchFamily="2" charset="-122"/>
              </a:rPr>
              <a:t>5-15</a:t>
            </a:r>
            <a:r>
              <a:rPr lang="zh-CN" altLang="zh-CN" sz="1800" kern="100" dirty="0">
                <a:effectLst/>
                <a:latin typeface="Times New Roman" panose="02020603050405020304" pitchFamily="18" charset="0"/>
                <a:ea typeface="宋体" panose="02010600030101010101" pitchFamily="2" charset="-122"/>
              </a:rPr>
              <a:t>所示：</a:t>
            </a:r>
            <a:endParaRPr lang="zh-CN" altLang="zh-CN" sz="1800" kern="100" dirty="0">
              <a:effectLst/>
              <a:latin typeface="Times New Roman" panose="02020603050405020304" pitchFamily="18" charset="0"/>
              <a:ea typeface="宋体" panose="02010600030101010101" pitchFamily="2" charset="-122"/>
            </a:endParaRPr>
          </a:p>
        </p:txBody>
      </p:sp>
      <p:graphicFrame>
        <p:nvGraphicFramePr>
          <p:cNvPr id="5" name="表格 4"/>
          <p:cNvGraphicFramePr>
            <a:graphicFrameLocks noGrp="1"/>
          </p:cNvGraphicFramePr>
          <p:nvPr/>
        </p:nvGraphicFramePr>
        <p:xfrm>
          <a:off x="1066932" y="3031712"/>
          <a:ext cx="9753344" cy="3330986"/>
        </p:xfrm>
        <a:graphic>
          <a:graphicData uri="http://schemas.openxmlformats.org/drawingml/2006/table">
            <a:tbl>
              <a:tblPr firstRow="1" firstCol="1" bandRow="1">
                <a:tableStyleId>{5C22544A-7EE6-4342-B048-85BDC9FD1C3A}</a:tableStyleId>
              </a:tblPr>
              <a:tblGrid>
                <a:gridCol w="4603139"/>
                <a:gridCol w="5150205"/>
              </a:tblGrid>
              <a:tr h="262297">
                <a:tc>
                  <a:txBody>
                    <a:bodyPr/>
                    <a:lstStyle/>
                    <a:p>
                      <a:pPr indent="266700" algn="just">
                        <a:lnSpc>
                          <a:spcPct val="150000"/>
                        </a:lnSpc>
                      </a:pPr>
                      <a:r>
                        <a:rPr lang="en-US" sz="1050" kern="100">
                          <a:effectLst/>
                        </a:rPr>
                        <a:t>JCheckBox()</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建立一个新的</a:t>
                      </a:r>
                      <a:r>
                        <a:rPr lang="en-US" sz="1050" kern="100">
                          <a:effectLst/>
                        </a:rPr>
                        <a:t>JchcekBox</a:t>
                      </a:r>
                      <a:r>
                        <a:rPr lang="zh-CN" sz="1050" kern="100">
                          <a:effectLst/>
                        </a:rPr>
                        <a:t>。</a:t>
                      </a:r>
                      <a:endParaRPr lang="zh-CN" sz="1050" kern="100">
                        <a:effectLst/>
                        <a:latin typeface="Times New Roman" panose="02020603050405020304" pitchFamily="18" charset="0"/>
                        <a:ea typeface="宋体" panose="02010600030101010101" pitchFamily="2" charset="-122"/>
                      </a:endParaRPr>
                    </a:p>
                  </a:txBody>
                  <a:tcPr marL="68580" marR="68580" marT="0" marB="0"/>
                </a:tc>
              </a:tr>
              <a:tr h="560757">
                <a:tc>
                  <a:txBody>
                    <a:bodyPr/>
                    <a:lstStyle/>
                    <a:p>
                      <a:pPr indent="266700" algn="just">
                        <a:lnSpc>
                          <a:spcPct val="150000"/>
                        </a:lnSpc>
                      </a:pPr>
                      <a:r>
                        <a:rPr lang="en-US" sz="1050" kern="100">
                          <a:effectLst/>
                        </a:rPr>
                        <a:t>JCheckBox(Icon icon)</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建立一个有图像但没有文字的</a:t>
                      </a:r>
                      <a:r>
                        <a:rPr lang="en-US" sz="1050" kern="100">
                          <a:effectLst/>
                        </a:rPr>
                        <a:t>JcheckBox</a:t>
                      </a:r>
                      <a:r>
                        <a:rPr lang="zh-CN" sz="1050" kern="100">
                          <a:effectLst/>
                        </a:rPr>
                        <a:t>。</a:t>
                      </a:r>
                      <a:endParaRPr lang="zh-CN" sz="1050" kern="100">
                        <a:effectLst/>
                        <a:latin typeface="Times New Roman" panose="02020603050405020304" pitchFamily="18" charset="0"/>
                        <a:ea typeface="宋体" panose="02010600030101010101" pitchFamily="2" charset="-122"/>
                      </a:endParaRPr>
                    </a:p>
                  </a:txBody>
                  <a:tcPr marL="68580" marR="68580" marT="0" marB="0"/>
                </a:tc>
              </a:tr>
              <a:tr h="561626">
                <a:tc>
                  <a:txBody>
                    <a:bodyPr/>
                    <a:lstStyle/>
                    <a:p>
                      <a:pPr indent="266700" algn="just">
                        <a:lnSpc>
                          <a:spcPct val="150000"/>
                        </a:lnSpc>
                      </a:pPr>
                      <a:r>
                        <a:rPr lang="en-US" sz="1050" kern="100">
                          <a:effectLst/>
                        </a:rPr>
                        <a:t>JCheckBox(Icon icon,boolean selected)</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建立一个有图像但没有文字的</a:t>
                      </a:r>
                      <a:r>
                        <a:rPr lang="en-US" sz="1050" kern="100">
                          <a:effectLst/>
                        </a:rPr>
                        <a:t>JCheckBox,</a:t>
                      </a:r>
                      <a:r>
                        <a:rPr lang="zh-CN" sz="1050" kern="100">
                          <a:effectLst/>
                        </a:rPr>
                        <a:t>且设置其初始状态（有无被选取）。</a:t>
                      </a:r>
                      <a:endParaRPr lang="zh-CN" sz="1050" kern="100">
                        <a:effectLst/>
                        <a:latin typeface="Times New Roman" panose="02020603050405020304" pitchFamily="18" charset="0"/>
                        <a:ea typeface="宋体" panose="02010600030101010101" pitchFamily="2" charset="-122"/>
                      </a:endParaRPr>
                    </a:p>
                  </a:txBody>
                  <a:tcPr marL="68580" marR="68580" marT="0" marB="0"/>
                </a:tc>
              </a:tr>
              <a:tr h="262297">
                <a:tc>
                  <a:txBody>
                    <a:bodyPr/>
                    <a:lstStyle/>
                    <a:p>
                      <a:pPr indent="266700" algn="just">
                        <a:lnSpc>
                          <a:spcPct val="150000"/>
                        </a:lnSpc>
                      </a:pPr>
                      <a:r>
                        <a:rPr lang="en-US" sz="1050" kern="100">
                          <a:effectLst/>
                        </a:rPr>
                        <a:t>JCheckBox(String text)</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建立一个有文字的</a:t>
                      </a:r>
                      <a:r>
                        <a:rPr lang="en-US" sz="1050" kern="100">
                          <a:effectLst/>
                        </a:rPr>
                        <a:t>JcheckBox</a:t>
                      </a:r>
                      <a:r>
                        <a:rPr lang="zh-CN" sz="1050" kern="100">
                          <a:effectLst/>
                        </a:rPr>
                        <a:t>。</a:t>
                      </a:r>
                      <a:endParaRPr lang="zh-CN" sz="1050" kern="100">
                        <a:effectLst/>
                        <a:latin typeface="Times New Roman" panose="02020603050405020304" pitchFamily="18" charset="0"/>
                        <a:ea typeface="宋体" panose="02010600030101010101" pitchFamily="2" charset="-122"/>
                      </a:endParaRPr>
                    </a:p>
                  </a:txBody>
                  <a:tcPr marL="68580" marR="68580" marT="0" marB="0"/>
                </a:tc>
              </a:tr>
              <a:tr h="561626">
                <a:tc>
                  <a:txBody>
                    <a:bodyPr/>
                    <a:lstStyle/>
                    <a:p>
                      <a:pPr indent="266700" algn="just">
                        <a:lnSpc>
                          <a:spcPct val="150000"/>
                        </a:lnSpc>
                      </a:pPr>
                      <a:r>
                        <a:rPr lang="en-US" sz="1050" kern="100">
                          <a:effectLst/>
                        </a:rPr>
                        <a:t>JCheckBox(String text,boolean selected)</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建立一个有文字的</a:t>
                      </a:r>
                      <a:r>
                        <a:rPr lang="en-US" sz="1050" kern="100">
                          <a:effectLst/>
                        </a:rPr>
                        <a:t>JCheckBox,</a:t>
                      </a:r>
                      <a:r>
                        <a:rPr lang="zh-CN" sz="1050" kern="100">
                          <a:effectLst/>
                        </a:rPr>
                        <a:t>且设置其初始状态（有无被选取）。</a:t>
                      </a:r>
                      <a:endParaRPr lang="zh-CN" sz="1050" kern="100">
                        <a:effectLst/>
                        <a:latin typeface="Times New Roman" panose="02020603050405020304" pitchFamily="18" charset="0"/>
                        <a:ea typeface="宋体" panose="02010600030101010101" pitchFamily="2" charset="-122"/>
                      </a:endParaRPr>
                    </a:p>
                  </a:txBody>
                  <a:tcPr marL="68580" marR="68580" marT="0" marB="0"/>
                </a:tc>
              </a:tr>
              <a:tr h="561626">
                <a:tc>
                  <a:txBody>
                    <a:bodyPr/>
                    <a:lstStyle/>
                    <a:p>
                      <a:pPr indent="266700" algn="just">
                        <a:lnSpc>
                          <a:spcPct val="150000"/>
                        </a:lnSpc>
                      </a:pPr>
                      <a:r>
                        <a:rPr lang="en-US" sz="1050" kern="100">
                          <a:effectLst/>
                        </a:rPr>
                        <a:t>JCheckBox(String text,Icon icon)</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建立一个有文字且有图像的</a:t>
                      </a:r>
                      <a:r>
                        <a:rPr lang="en-US" sz="1050" kern="100">
                          <a:effectLst/>
                        </a:rPr>
                        <a:t>JCheckBox,</a:t>
                      </a:r>
                      <a:r>
                        <a:rPr lang="zh-CN" sz="1050" kern="100">
                          <a:effectLst/>
                        </a:rPr>
                        <a:t>初始状态为无被选取。</a:t>
                      </a:r>
                      <a:endParaRPr lang="zh-CN" sz="1050" kern="100">
                        <a:effectLst/>
                        <a:latin typeface="Times New Roman" panose="02020603050405020304" pitchFamily="18" charset="0"/>
                        <a:ea typeface="宋体" panose="02010600030101010101" pitchFamily="2" charset="-122"/>
                      </a:endParaRPr>
                    </a:p>
                  </a:txBody>
                  <a:tcPr marL="68580" marR="68580" marT="0" marB="0"/>
                </a:tc>
              </a:tr>
              <a:tr h="560757">
                <a:tc>
                  <a:txBody>
                    <a:bodyPr/>
                    <a:lstStyle/>
                    <a:p>
                      <a:pPr indent="266700" algn="just">
                        <a:lnSpc>
                          <a:spcPct val="150000"/>
                        </a:lnSpc>
                      </a:pPr>
                      <a:r>
                        <a:rPr lang="en-US" sz="1050" kern="100">
                          <a:effectLst/>
                        </a:rPr>
                        <a:t>JCheckBox(String text,Icon icon,boolean selected)</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dirty="0">
                          <a:effectLst/>
                        </a:rPr>
                        <a:t>建立一个有文字且有图像的</a:t>
                      </a:r>
                      <a:r>
                        <a:rPr lang="en-US" sz="1050" kern="100" dirty="0" err="1">
                          <a:effectLst/>
                        </a:rPr>
                        <a:t>JCheckBox</a:t>
                      </a:r>
                      <a:r>
                        <a:rPr lang="en-US" sz="1050" kern="100" dirty="0">
                          <a:effectLst/>
                        </a:rPr>
                        <a:t>,</a:t>
                      </a:r>
                      <a:r>
                        <a:rPr lang="zh-CN" sz="1050" kern="100" dirty="0">
                          <a:effectLst/>
                        </a:rPr>
                        <a:t>且设置其初始状态</a:t>
                      </a:r>
                      <a:r>
                        <a:rPr lang="en-US" sz="1050" kern="100" dirty="0">
                          <a:effectLst/>
                        </a:rPr>
                        <a:t>(</a:t>
                      </a:r>
                      <a:r>
                        <a:rPr lang="zh-CN" sz="1050" kern="100" dirty="0">
                          <a:effectLst/>
                        </a:rPr>
                        <a:t>有无被选取</a:t>
                      </a:r>
                      <a:r>
                        <a:rPr lang="en-US" sz="1050" kern="100" dirty="0">
                          <a:effectLst/>
                        </a:rPr>
                        <a:t>)</a:t>
                      </a:r>
                      <a:r>
                        <a:rPr lang="zh-CN" sz="1050" kern="100" dirty="0">
                          <a:effectLst/>
                        </a:rPr>
                        <a:t>。</a:t>
                      </a:r>
                      <a:endParaRPr lang="zh-CN" sz="1050" kern="100" dirty="0">
                        <a:effectLst/>
                        <a:latin typeface="Times New Roman" panose="02020603050405020304" pitchFamily="18" charset="0"/>
                        <a:ea typeface="宋体" panose="02010600030101010101" pitchFamily="2" charset="-122"/>
                      </a:endParaRPr>
                    </a:p>
                  </a:txBody>
                  <a:tcPr marL="68580" marR="68580" marT="0" marB="0"/>
                </a:tc>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sz="2800" kern="100" dirty="0">
                <a:effectLst/>
                <a:ea typeface="宋体" panose="02010600030101010101" pitchFamily="2" charset="-122"/>
                <a:cs typeface="Times New Roman" panose="02020603050405020304" pitchFamily="18" charset="0"/>
              </a:rPr>
              <a:t>常用方法</a:t>
            </a:r>
            <a:endParaRPr lang="zh-CN" altLang="en-US" dirty="0"/>
          </a:p>
        </p:txBody>
      </p:sp>
      <p:sp>
        <p:nvSpPr>
          <p:cNvPr id="4" name="文本框 3"/>
          <p:cNvSpPr txBox="1"/>
          <p:nvPr/>
        </p:nvSpPr>
        <p:spPr>
          <a:xfrm>
            <a:off x="493713" y="916132"/>
            <a:ext cx="11463176" cy="4477572"/>
          </a:xfrm>
          <a:prstGeom prst="rect">
            <a:avLst/>
          </a:prstGeom>
          <a:noFill/>
        </p:spPr>
        <p:txBody>
          <a:bodyPr wrap="square">
            <a:spAutoFit/>
          </a:bodyPr>
          <a:lstStyle/>
          <a:p>
            <a:pPr indent="266700" algn="just">
              <a:lnSpc>
                <a:spcPct val="150000"/>
              </a:lnSpc>
            </a:pPr>
            <a:r>
              <a:rPr lang="en-US" altLang="zh-CN" sz="1600" kern="100" dirty="0">
                <a:effectLst/>
                <a:latin typeface="宋体" panose="02010600030101010101" pitchFamily="2" charset="-122"/>
                <a:ea typeface="宋体" panose="02010600030101010101" pitchFamily="2" charset="-122"/>
              </a:rPr>
              <a:t>public </a:t>
            </a:r>
            <a:r>
              <a:rPr lang="en-US" altLang="zh-CN" sz="1600" kern="100" dirty="0" err="1">
                <a:effectLst/>
                <a:latin typeface="宋体" panose="02010600030101010101" pitchFamily="2" charset="-122"/>
                <a:ea typeface="宋体" panose="02010600030101010101" pitchFamily="2" charset="-122"/>
              </a:rPr>
              <a:t>boolean</a:t>
            </a:r>
            <a:r>
              <a:rPr lang="en-US" altLang="zh-CN" sz="1600" kern="100" dirty="0">
                <a:effectLst/>
                <a:latin typeface="宋体" panose="02010600030101010101" pitchFamily="2" charset="-122"/>
                <a:ea typeface="宋体" panose="02010600030101010101" pitchFamily="2" charset="-122"/>
              </a:rPr>
              <a:t> </a:t>
            </a:r>
            <a:r>
              <a:rPr lang="en-US" altLang="zh-CN" sz="1600" kern="100" dirty="0" err="1">
                <a:effectLst/>
                <a:latin typeface="宋体" panose="02010600030101010101" pitchFamily="2" charset="-122"/>
                <a:ea typeface="宋体" panose="02010600030101010101" pitchFamily="2" charset="-122"/>
              </a:rPr>
              <a:t>isSeleted</a:t>
            </a:r>
            <a:r>
              <a:rPr lang="en-US" altLang="zh-CN" sz="1600" kern="100" dirty="0">
                <a:effectLst/>
                <a:latin typeface="宋体" panose="02010600030101010101" pitchFamily="2" charset="-122"/>
                <a:ea typeface="宋体" panose="02010600030101010101" pitchFamily="2" charset="-122"/>
              </a:rPr>
              <a:t>() </a:t>
            </a:r>
            <a:r>
              <a:rPr lang="zh-CN" altLang="zh-CN" sz="1600" kern="100" dirty="0">
                <a:effectLst/>
                <a:latin typeface="Times New Roman" panose="02020603050405020304" pitchFamily="18" charset="0"/>
                <a:ea typeface="宋体" panose="02010600030101010101" pitchFamily="2" charset="-122"/>
              </a:rPr>
              <a:t>复选框被选中时</a:t>
            </a:r>
            <a:r>
              <a:rPr lang="en-US" altLang="zh-CN" sz="1600" kern="100" dirty="0">
                <a:effectLst/>
                <a:latin typeface="Times New Roman" panose="02020603050405020304" pitchFamily="18" charset="0"/>
                <a:ea typeface="宋体" panose="02010600030101010101" pitchFamily="2" charset="-122"/>
              </a:rPr>
              <a:t>,</a:t>
            </a:r>
            <a:r>
              <a:rPr lang="zh-CN" altLang="zh-CN" sz="1600" kern="100" dirty="0">
                <a:effectLst/>
                <a:latin typeface="Times New Roman" panose="02020603050405020304" pitchFamily="18" charset="0"/>
                <a:ea typeface="宋体" panose="02010600030101010101" pitchFamily="2" charset="-122"/>
              </a:rPr>
              <a:t>返回</a:t>
            </a:r>
            <a:r>
              <a:rPr lang="en-US" altLang="zh-CN" sz="1600" kern="100" dirty="0">
                <a:effectLst/>
                <a:latin typeface="Times New Roman" panose="02020603050405020304" pitchFamily="18" charset="0"/>
                <a:ea typeface="宋体" panose="02010600030101010101" pitchFamily="2" charset="-122"/>
              </a:rPr>
              <a:t>true,</a:t>
            </a:r>
            <a:r>
              <a:rPr lang="zh-CN" altLang="zh-CN" sz="1600" kern="100" dirty="0">
                <a:effectLst/>
                <a:latin typeface="Times New Roman" panose="02020603050405020304" pitchFamily="18" charset="0"/>
                <a:ea typeface="宋体" panose="02010600030101010101" pitchFamily="2" charset="-122"/>
              </a:rPr>
              <a:t>否则返回</a:t>
            </a:r>
            <a:r>
              <a:rPr lang="en-US" altLang="zh-CN" sz="1600" kern="100" dirty="0">
                <a:effectLst/>
                <a:latin typeface="Times New Roman" panose="02020603050405020304" pitchFamily="18" charset="0"/>
                <a:ea typeface="宋体" panose="02010600030101010101" pitchFamily="2" charset="-122"/>
              </a:rPr>
              <a:t>false</a:t>
            </a:r>
            <a:endParaRPr lang="zh-CN" altLang="zh-CN" sz="16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600" kern="100" dirty="0" err="1">
                <a:effectLst/>
                <a:latin typeface="宋体" panose="02010600030101010101" pitchFamily="2" charset="-122"/>
                <a:ea typeface="宋体" panose="02010600030101010101" pitchFamily="2" charset="-122"/>
              </a:rPr>
              <a:t>JCheckBox</a:t>
            </a:r>
            <a:r>
              <a:rPr lang="zh-CN" altLang="zh-CN" sz="1600" kern="100" dirty="0">
                <a:effectLst/>
                <a:latin typeface="Times New Roman" panose="02020603050405020304" pitchFamily="18" charset="0"/>
                <a:ea typeface="宋体" panose="02010600030101010101" pitchFamily="2" charset="-122"/>
              </a:rPr>
              <a:t>事件处理：</a:t>
            </a:r>
            <a:endParaRPr lang="zh-CN" altLang="zh-CN" sz="1600" kern="100" dirty="0">
              <a:effectLst/>
              <a:latin typeface="Times New Roman" panose="02020603050405020304" pitchFamily="18" charset="0"/>
              <a:ea typeface="宋体" panose="02010600030101010101" pitchFamily="2" charset="-122"/>
            </a:endParaRPr>
          </a:p>
          <a:p>
            <a:pPr indent="266700" algn="just">
              <a:lnSpc>
                <a:spcPct val="150000"/>
              </a:lnSpc>
            </a:pPr>
            <a:r>
              <a:rPr lang="zh-CN" altLang="zh-CN" sz="1600" kern="100" dirty="0">
                <a:effectLst/>
                <a:latin typeface="Times New Roman" panose="02020603050405020304" pitchFamily="18" charset="0"/>
                <a:ea typeface="宋体" panose="02010600030101010101" pitchFamily="2" charset="-122"/>
              </a:rPr>
              <a:t>当</a:t>
            </a:r>
            <a:r>
              <a:rPr lang="en-US" altLang="zh-CN" sz="1600" kern="100" dirty="0" err="1">
                <a:effectLst/>
                <a:latin typeface="Times New Roman" panose="02020603050405020304" pitchFamily="18" charset="0"/>
                <a:ea typeface="宋体" panose="02010600030101010101" pitchFamily="2" charset="-122"/>
              </a:rPr>
              <a:t>JCheckBox</a:t>
            </a:r>
            <a:r>
              <a:rPr lang="zh-CN" altLang="zh-CN" sz="1600" kern="100" dirty="0">
                <a:effectLst/>
                <a:latin typeface="Times New Roman" panose="02020603050405020304" pitchFamily="18" charset="0"/>
                <a:ea typeface="宋体" panose="02010600030101010101" pitchFamily="2" charset="-122"/>
              </a:rPr>
              <a:t>中的选项被选取或取消时，它会触发</a:t>
            </a:r>
            <a:r>
              <a:rPr lang="en-US" altLang="zh-CN" sz="1600" kern="100" dirty="0" err="1">
                <a:effectLst/>
                <a:latin typeface="Times New Roman" panose="02020603050405020304" pitchFamily="18" charset="0"/>
                <a:ea typeface="宋体" panose="02010600030101010101" pitchFamily="2" charset="-122"/>
              </a:rPr>
              <a:t>ItemEvent</a:t>
            </a:r>
            <a:r>
              <a:rPr lang="zh-CN" altLang="zh-CN" sz="1600" kern="100" dirty="0">
                <a:effectLst/>
                <a:latin typeface="Times New Roman" panose="02020603050405020304" pitchFamily="18" charset="0"/>
                <a:ea typeface="宋体" panose="02010600030101010101" pitchFamily="2" charset="-122"/>
              </a:rPr>
              <a:t>的事件，</a:t>
            </a:r>
            <a:r>
              <a:rPr lang="en-US" altLang="zh-CN" sz="1600" kern="100" dirty="0" err="1">
                <a:effectLst/>
                <a:latin typeface="Times New Roman" panose="02020603050405020304" pitchFamily="18" charset="0"/>
                <a:ea typeface="宋体" panose="02010600030101010101" pitchFamily="2" charset="-122"/>
              </a:rPr>
              <a:t>ItemEvent</a:t>
            </a:r>
            <a:r>
              <a:rPr lang="zh-CN" altLang="zh-CN" sz="1600" kern="100" dirty="0">
                <a:effectLst/>
                <a:latin typeface="Times New Roman" panose="02020603050405020304" pitchFamily="18" charset="0"/>
                <a:ea typeface="宋体" panose="02010600030101010101" pitchFamily="2" charset="-122"/>
              </a:rPr>
              <a:t>这个类共提供了</a:t>
            </a:r>
            <a:r>
              <a:rPr lang="en-US" altLang="zh-CN" sz="1600" kern="100" dirty="0">
                <a:effectLst/>
                <a:latin typeface="Times New Roman" panose="02020603050405020304" pitchFamily="18" charset="0"/>
                <a:ea typeface="宋体" panose="02010600030101010101" pitchFamily="2" charset="-122"/>
              </a:rPr>
              <a:t>4</a:t>
            </a:r>
            <a:r>
              <a:rPr lang="zh-CN" altLang="zh-CN" sz="1600" kern="100" dirty="0">
                <a:effectLst/>
                <a:latin typeface="Times New Roman" panose="02020603050405020304" pitchFamily="18" charset="0"/>
                <a:ea typeface="宋体" panose="02010600030101010101" pitchFamily="2" charset="-122"/>
              </a:rPr>
              <a:t>种方法可以使用，分别是</a:t>
            </a:r>
            <a:r>
              <a:rPr lang="en-US" altLang="zh-CN" sz="1600" kern="100" dirty="0" err="1">
                <a:effectLst/>
                <a:latin typeface="Times New Roman" panose="02020603050405020304" pitchFamily="18" charset="0"/>
                <a:ea typeface="宋体" panose="02010600030101010101" pitchFamily="2" charset="-122"/>
              </a:rPr>
              <a:t>getItem</a:t>
            </a:r>
            <a:r>
              <a:rPr lang="en-US" altLang="zh-CN" sz="1600" kern="100" dirty="0">
                <a:effectLst/>
                <a:latin typeface="Times New Roman" panose="02020603050405020304" pitchFamily="18" charset="0"/>
                <a:ea typeface="宋体" panose="02010600030101010101" pitchFamily="2" charset="-122"/>
              </a:rPr>
              <a:t>()</a:t>
            </a:r>
            <a:r>
              <a:rPr lang="zh-CN" altLang="zh-CN" sz="1600" kern="100" dirty="0">
                <a:effectLst/>
                <a:latin typeface="Times New Roman" panose="02020603050405020304" pitchFamily="18" charset="0"/>
                <a:ea typeface="宋体" panose="02010600030101010101" pitchFamily="2" charset="-122"/>
              </a:rPr>
              <a:t>、</a:t>
            </a:r>
            <a:r>
              <a:rPr lang="en-US" altLang="zh-CN" sz="1600" kern="100" dirty="0" err="1">
                <a:effectLst/>
                <a:latin typeface="Times New Roman" panose="02020603050405020304" pitchFamily="18" charset="0"/>
                <a:ea typeface="宋体" panose="02010600030101010101" pitchFamily="2" charset="-122"/>
              </a:rPr>
              <a:t>getItemSelectable</a:t>
            </a:r>
            <a:r>
              <a:rPr lang="en-US" altLang="zh-CN" sz="1600" kern="100" dirty="0">
                <a:effectLst/>
                <a:latin typeface="Times New Roman" panose="02020603050405020304" pitchFamily="18" charset="0"/>
                <a:ea typeface="宋体" panose="02010600030101010101" pitchFamily="2" charset="-122"/>
              </a:rPr>
              <a:t>()</a:t>
            </a:r>
            <a:r>
              <a:rPr lang="zh-CN" altLang="zh-CN" sz="1600" kern="100" dirty="0">
                <a:effectLst/>
                <a:latin typeface="Times New Roman" panose="02020603050405020304" pitchFamily="18" charset="0"/>
                <a:ea typeface="宋体" panose="02010600030101010101" pitchFamily="2" charset="-122"/>
              </a:rPr>
              <a:t>、</a:t>
            </a:r>
            <a:r>
              <a:rPr lang="en-US" altLang="zh-CN" sz="1600" kern="100" dirty="0" err="1">
                <a:effectLst/>
                <a:latin typeface="Times New Roman" panose="02020603050405020304" pitchFamily="18" charset="0"/>
                <a:ea typeface="宋体" panose="02010600030101010101" pitchFamily="2" charset="-122"/>
              </a:rPr>
              <a:t>getStateChange</a:t>
            </a:r>
            <a:r>
              <a:rPr lang="en-US" altLang="zh-CN" sz="1600" kern="100" dirty="0">
                <a:effectLst/>
                <a:latin typeface="Times New Roman" panose="02020603050405020304" pitchFamily="18" charset="0"/>
                <a:ea typeface="宋体" panose="02010600030101010101" pitchFamily="2" charset="-122"/>
              </a:rPr>
              <a:t>()</a:t>
            </a:r>
            <a:r>
              <a:rPr lang="zh-CN" altLang="zh-CN" sz="1600" kern="100" dirty="0">
                <a:effectLst/>
                <a:latin typeface="Times New Roman" panose="02020603050405020304" pitchFamily="18" charset="0"/>
                <a:ea typeface="宋体" panose="02010600030101010101" pitchFamily="2" charset="-122"/>
              </a:rPr>
              <a:t>、</a:t>
            </a:r>
            <a:r>
              <a:rPr lang="en-US" altLang="zh-CN" sz="1600" kern="100" dirty="0" err="1">
                <a:effectLst/>
                <a:latin typeface="Times New Roman" panose="02020603050405020304" pitchFamily="18" charset="0"/>
                <a:ea typeface="宋体" panose="02010600030101010101" pitchFamily="2" charset="-122"/>
              </a:rPr>
              <a:t>paramString</a:t>
            </a:r>
            <a:r>
              <a:rPr lang="en-US" altLang="zh-CN" sz="1600" kern="100" dirty="0">
                <a:effectLst/>
                <a:latin typeface="Times New Roman" panose="02020603050405020304" pitchFamily="18" charset="0"/>
                <a:ea typeface="宋体" panose="02010600030101010101" pitchFamily="2" charset="-122"/>
              </a:rPr>
              <a:t>()</a:t>
            </a:r>
            <a:r>
              <a:rPr lang="zh-CN" altLang="zh-CN" sz="1600" kern="100" dirty="0">
                <a:effectLst/>
                <a:latin typeface="Times New Roman" panose="02020603050405020304" pitchFamily="18" charset="0"/>
                <a:ea typeface="宋体" panose="02010600030101010101" pitchFamily="2" charset="-122"/>
              </a:rPr>
              <a:t>。</a:t>
            </a:r>
            <a:r>
              <a:rPr lang="en-US" altLang="zh-CN" sz="1600" kern="100" dirty="0" err="1">
                <a:effectLst/>
                <a:latin typeface="Times New Roman" panose="02020603050405020304" pitchFamily="18" charset="0"/>
                <a:ea typeface="宋体" panose="02010600030101010101" pitchFamily="2" charset="-122"/>
              </a:rPr>
              <a:t>getItem</a:t>
            </a:r>
            <a:r>
              <a:rPr lang="en-US" altLang="zh-CN" sz="1600" kern="100" dirty="0">
                <a:effectLst/>
                <a:latin typeface="Times New Roman" panose="02020603050405020304" pitchFamily="18" charset="0"/>
                <a:ea typeface="宋体" panose="02010600030101010101" pitchFamily="2" charset="-122"/>
              </a:rPr>
              <a:t>()</a:t>
            </a:r>
            <a:r>
              <a:rPr lang="zh-CN" altLang="zh-CN" sz="1600" kern="100" dirty="0">
                <a:effectLst/>
                <a:latin typeface="Times New Roman" panose="02020603050405020304" pitchFamily="18" charset="0"/>
                <a:ea typeface="宋体" panose="02010600030101010101" pitchFamily="2" charset="-122"/>
              </a:rPr>
              <a:t>与</a:t>
            </a:r>
            <a:r>
              <a:rPr lang="en-US" altLang="zh-CN" sz="1600" kern="100" dirty="0" err="1">
                <a:effectLst/>
                <a:latin typeface="Times New Roman" panose="02020603050405020304" pitchFamily="18" charset="0"/>
                <a:ea typeface="宋体" panose="02010600030101010101" pitchFamily="2" charset="-122"/>
              </a:rPr>
              <a:t>paramString</a:t>
            </a:r>
            <a:r>
              <a:rPr lang="en-US" altLang="zh-CN" sz="1600" kern="100" dirty="0">
                <a:effectLst/>
                <a:latin typeface="Times New Roman" panose="02020603050405020304" pitchFamily="18" charset="0"/>
                <a:ea typeface="宋体" panose="02010600030101010101" pitchFamily="2" charset="-122"/>
              </a:rPr>
              <a:t>()</a:t>
            </a:r>
            <a:r>
              <a:rPr lang="zh-CN" altLang="zh-CN" sz="1600" kern="100" dirty="0">
                <a:effectLst/>
                <a:latin typeface="Times New Roman" panose="02020603050405020304" pitchFamily="18" charset="0"/>
                <a:ea typeface="宋体" panose="02010600030101010101" pitchFamily="2" charset="-122"/>
              </a:rPr>
              <a:t>方法会返回一些这个</a:t>
            </a:r>
            <a:r>
              <a:rPr lang="en-US" altLang="zh-CN" sz="1600" kern="100" dirty="0" err="1">
                <a:effectLst/>
                <a:latin typeface="Times New Roman" panose="02020603050405020304" pitchFamily="18" charset="0"/>
                <a:ea typeface="宋体" panose="02010600030101010101" pitchFamily="2" charset="-122"/>
              </a:rPr>
              <a:t>JCheckBox</a:t>
            </a:r>
            <a:r>
              <a:rPr lang="zh-CN" altLang="zh-CN" sz="1600" kern="100" dirty="0">
                <a:effectLst/>
                <a:latin typeface="Times New Roman" panose="02020603050405020304" pitchFamily="18" charset="0"/>
                <a:ea typeface="宋体" panose="02010600030101010101" pitchFamily="2" charset="-122"/>
              </a:rPr>
              <a:t>的状态值。一般我们较少用到这两个方法。</a:t>
            </a:r>
            <a:endParaRPr lang="zh-CN" altLang="zh-CN" sz="16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600" kern="100" dirty="0" err="1">
                <a:effectLst/>
                <a:latin typeface="宋体" panose="02010600030101010101" pitchFamily="2" charset="-122"/>
                <a:ea typeface="宋体" panose="02010600030101010101" pitchFamily="2" charset="-122"/>
              </a:rPr>
              <a:t>getItemSelectable</a:t>
            </a:r>
            <a:r>
              <a:rPr lang="en-US" altLang="zh-CN" sz="1600" kern="100" dirty="0">
                <a:effectLst/>
                <a:latin typeface="宋体" panose="02010600030101010101" pitchFamily="2" charset="-122"/>
                <a:ea typeface="宋体" panose="02010600030101010101" pitchFamily="2" charset="-122"/>
              </a:rPr>
              <a:t>()</a:t>
            </a:r>
            <a:r>
              <a:rPr lang="zh-CN" altLang="zh-CN" sz="1600" kern="100" dirty="0">
                <a:effectLst/>
                <a:latin typeface="Times New Roman" panose="02020603050405020304" pitchFamily="18" charset="0"/>
                <a:ea typeface="宋体" panose="02010600030101010101" pitchFamily="2" charset="-122"/>
              </a:rPr>
              <a:t>相当于</a:t>
            </a:r>
            <a:r>
              <a:rPr lang="en-US" altLang="zh-CN" sz="1600" kern="100" dirty="0" err="1">
                <a:effectLst/>
                <a:latin typeface="Times New Roman" panose="02020603050405020304" pitchFamily="18" charset="0"/>
                <a:ea typeface="宋体" panose="02010600030101010101" pitchFamily="2" charset="-122"/>
              </a:rPr>
              <a:t>getSource</a:t>
            </a:r>
            <a:r>
              <a:rPr lang="en-US" altLang="zh-CN" sz="1600" kern="100" dirty="0">
                <a:effectLst/>
                <a:latin typeface="Times New Roman" panose="02020603050405020304" pitchFamily="18" charset="0"/>
                <a:ea typeface="宋体" panose="02010600030101010101" pitchFamily="2" charset="-122"/>
              </a:rPr>
              <a:t>()</a:t>
            </a:r>
            <a:r>
              <a:rPr lang="zh-CN" altLang="zh-CN" sz="1600" kern="100" dirty="0">
                <a:effectLst/>
                <a:latin typeface="Times New Roman" panose="02020603050405020304" pitchFamily="18" charset="0"/>
                <a:ea typeface="宋体" panose="02010600030101010101" pitchFamily="2" charset="-122"/>
              </a:rPr>
              <a:t>方法，一样都是返回触发事件的组件，用来判断是哪个组件产生事件。在例</a:t>
            </a:r>
            <a:r>
              <a:rPr lang="en-US" altLang="zh-CN" sz="1600" kern="100" dirty="0">
                <a:effectLst/>
                <a:latin typeface="Times New Roman" panose="02020603050405020304" pitchFamily="18" charset="0"/>
                <a:ea typeface="宋体" panose="02010600030101010101" pitchFamily="2" charset="-122"/>
              </a:rPr>
              <a:t>EX4_10</a:t>
            </a:r>
            <a:r>
              <a:rPr lang="zh-CN" altLang="zh-CN" sz="1600" kern="100" dirty="0">
                <a:effectLst/>
                <a:latin typeface="Times New Roman" panose="02020603050405020304" pitchFamily="18" charset="0"/>
                <a:ea typeface="宋体" panose="02010600030101010101" pitchFamily="2" charset="-122"/>
              </a:rPr>
              <a:t>用到了</a:t>
            </a:r>
            <a:r>
              <a:rPr lang="en-US" altLang="zh-CN" sz="1600" kern="100" dirty="0" err="1">
                <a:effectLst/>
                <a:latin typeface="Times New Roman" panose="02020603050405020304" pitchFamily="18" charset="0"/>
                <a:ea typeface="宋体" panose="02010600030101010101" pitchFamily="2" charset="-122"/>
              </a:rPr>
              <a:t>getSource</a:t>
            </a:r>
            <a:r>
              <a:rPr lang="en-US" altLang="zh-CN" sz="1600" kern="100" dirty="0">
                <a:effectLst/>
                <a:latin typeface="Times New Roman" panose="02020603050405020304" pitchFamily="18" charset="0"/>
                <a:ea typeface="宋体" panose="02010600030101010101" pitchFamily="2" charset="-122"/>
              </a:rPr>
              <a:t>()</a:t>
            </a:r>
            <a:r>
              <a:rPr lang="zh-CN" altLang="zh-CN" sz="1600" kern="100" dirty="0">
                <a:effectLst/>
                <a:latin typeface="Times New Roman" panose="02020603050405020304" pitchFamily="18" charset="0"/>
                <a:ea typeface="宋体" panose="02010600030101010101" pitchFamily="2" charset="-122"/>
              </a:rPr>
              <a:t>方法，它是</a:t>
            </a:r>
            <a:r>
              <a:rPr lang="en-US" altLang="zh-CN" sz="1600" kern="100" dirty="0" err="1">
                <a:effectLst/>
                <a:latin typeface="Times New Roman" panose="02020603050405020304" pitchFamily="18" charset="0"/>
                <a:ea typeface="宋体" panose="02010600030101010101" pitchFamily="2" charset="-122"/>
              </a:rPr>
              <a:t>EventObject</a:t>
            </a:r>
            <a:r>
              <a:rPr lang="zh-CN" altLang="zh-CN" sz="1600" kern="100" dirty="0">
                <a:effectLst/>
                <a:latin typeface="Times New Roman" panose="02020603050405020304" pitchFamily="18" charset="0"/>
                <a:ea typeface="宋体" panose="02010600030101010101" pitchFamily="2" charset="-122"/>
              </a:rPr>
              <a:t>类所提供的，而所有事件类都会继承这个类，因此所有的事件我们均能用</a:t>
            </a:r>
            <a:r>
              <a:rPr lang="en-US" altLang="zh-CN" sz="1600" kern="100" dirty="0" err="1">
                <a:effectLst/>
                <a:latin typeface="Times New Roman" panose="02020603050405020304" pitchFamily="18" charset="0"/>
                <a:ea typeface="宋体" panose="02010600030101010101" pitchFamily="2" charset="-122"/>
              </a:rPr>
              <a:t>getSource</a:t>
            </a:r>
            <a:r>
              <a:rPr lang="en-US" altLang="zh-CN" sz="1600" kern="100" dirty="0">
                <a:effectLst/>
                <a:latin typeface="Times New Roman" panose="02020603050405020304" pitchFamily="18" charset="0"/>
                <a:ea typeface="宋体" panose="02010600030101010101" pitchFamily="2" charset="-122"/>
              </a:rPr>
              <a:t>()</a:t>
            </a:r>
            <a:r>
              <a:rPr lang="zh-CN" altLang="zh-CN" sz="1600" kern="100" dirty="0">
                <a:effectLst/>
                <a:latin typeface="Times New Roman" panose="02020603050405020304" pitchFamily="18" charset="0"/>
                <a:ea typeface="宋体" panose="02010600030101010101" pitchFamily="2" charset="-122"/>
              </a:rPr>
              <a:t>方法来判断到底是哪个组件触发了事件。</a:t>
            </a:r>
            <a:endParaRPr lang="zh-CN" altLang="zh-CN" sz="1600" kern="100" dirty="0">
              <a:effectLst/>
              <a:latin typeface="Times New Roman" panose="02020603050405020304" pitchFamily="18" charset="0"/>
              <a:ea typeface="宋体" panose="02010600030101010101" pitchFamily="2" charset="-122"/>
            </a:endParaRPr>
          </a:p>
          <a:p>
            <a:pPr indent="266700" algn="just">
              <a:lnSpc>
                <a:spcPct val="150000"/>
              </a:lnSpc>
            </a:pPr>
            <a:r>
              <a:rPr lang="zh-CN" altLang="zh-CN" sz="1600" kern="100" dirty="0">
                <a:effectLst/>
                <a:latin typeface="Times New Roman" panose="02020603050405020304" pitchFamily="18" charset="0"/>
                <a:ea typeface="宋体" panose="02010600030101010101" pitchFamily="2" charset="-122"/>
              </a:rPr>
              <a:t>最后</a:t>
            </a:r>
            <a:r>
              <a:rPr lang="en-US" altLang="zh-CN" sz="1600" kern="100" dirty="0" err="1">
                <a:effectLst/>
                <a:latin typeface="Times New Roman" panose="02020603050405020304" pitchFamily="18" charset="0"/>
                <a:ea typeface="宋体" panose="02010600030101010101" pitchFamily="2" charset="-122"/>
              </a:rPr>
              <a:t>getStateChange</a:t>
            </a:r>
            <a:r>
              <a:rPr lang="en-US" altLang="zh-CN" sz="1600" kern="100" dirty="0">
                <a:effectLst/>
                <a:latin typeface="Times New Roman" panose="02020603050405020304" pitchFamily="18" charset="0"/>
                <a:ea typeface="宋体" panose="02010600030101010101" pitchFamily="2" charset="-122"/>
              </a:rPr>
              <a:t>()</a:t>
            </a:r>
            <a:r>
              <a:rPr lang="zh-CN" altLang="zh-CN" sz="1600" kern="100" dirty="0">
                <a:effectLst/>
                <a:latin typeface="Times New Roman" panose="02020603050405020304" pitchFamily="18" charset="0"/>
                <a:ea typeface="宋体" panose="02010600030101010101" pitchFamily="2" charset="-122"/>
              </a:rPr>
              <a:t>方法会返回此组件到底有没有被选取。这个方法会返回一个整数值。而我们可以用</a:t>
            </a:r>
            <a:r>
              <a:rPr lang="en-US" altLang="zh-CN" sz="1600" kern="100" dirty="0" err="1">
                <a:effectLst/>
                <a:latin typeface="Times New Roman" panose="02020603050405020304" pitchFamily="18" charset="0"/>
                <a:ea typeface="宋体" panose="02010600030101010101" pitchFamily="2" charset="-122"/>
              </a:rPr>
              <a:t>ItemEvent</a:t>
            </a:r>
            <a:r>
              <a:rPr lang="zh-CN" altLang="zh-CN" sz="1600" kern="100" dirty="0">
                <a:effectLst/>
                <a:latin typeface="Times New Roman" panose="02020603050405020304" pitchFamily="18" charset="0"/>
                <a:ea typeface="宋体" panose="02010600030101010101" pitchFamily="2" charset="-122"/>
              </a:rPr>
              <a:t>所提供的类变量，若被选取则返回</a:t>
            </a:r>
            <a:r>
              <a:rPr lang="en-US" altLang="zh-CN" sz="1600" kern="100" dirty="0">
                <a:effectLst/>
                <a:latin typeface="Times New Roman" panose="02020603050405020304" pitchFamily="18" charset="0"/>
                <a:ea typeface="宋体" panose="02010600030101010101" pitchFamily="2" charset="-122"/>
              </a:rPr>
              <a:t>SELECTED,</a:t>
            </a:r>
            <a:r>
              <a:rPr lang="zh-CN" altLang="zh-CN" sz="1600" kern="100" dirty="0">
                <a:effectLst/>
                <a:latin typeface="Times New Roman" panose="02020603050405020304" pitchFamily="18" charset="0"/>
                <a:ea typeface="宋体" panose="02010600030101010101" pitchFamily="2" charset="-122"/>
              </a:rPr>
              <a:t>若没有被选取则返回</a:t>
            </a:r>
            <a:r>
              <a:rPr lang="en-US" altLang="zh-CN" sz="1600" kern="100" dirty="0">
                <a:effectLst/>
                <a:latin typeface="Times New Roman" panose="02020603050405020304" pitchFamily="18" charset="0"/>
                <a:ea typeface="宋体" panose="02010600030101010101" pitchFamily="2" charset="-122"/>
              </a:rPr>
              <a:t>DESELECTED</a:t>
            </a:r>
            <a:r>
              <a:rPr lang="zh-CN" altLang="zh-CN" sz="1600" kern="100" dirty="0">
                <a:effectLst/>
                <a:latin typeface="Times New Roman" panose="02020603050405020304" pitchFamily="18" charset="0"/>
                <a:ea typeface="宋体" panose="02010600030101010101" pitchFamily="2" charset="-122"/>
              </a:rPr>
              <a:t>。</a:t>
            </a:r>
            <a:endParaRPr lang="zh-CN" altLang="zh-CN" sz="1600" kern="100" dirty="0">
              <a:effectLst/>
              <a:latin typeface="Times New Roman" panose="02020603050405020304" pitchFamily="18" charset="0"/>
              <a:ea typeface="宋体" panose="02010600030101010101" pitchFamily="2" charset="-122"/>
            </a:endParaRPr>
          </a:p>
          <a:p>
            <a:pPr indent="266700" algn="just">
              <a:lnSpc>
                <a:spcPct val="150000"/>
              </a:lnSpc>
            </a:pPr>
            <a:r>
              <a:rPr lang="zh-CN" altLang="zh-CN" sz="1600" kern="100" dirty="0">
                <a:effectLst/>
                <a:latin typeface="Times New Roman" panose="02020603050405020304" pitchFamily="18" charset="0"/>
                <a:ea typeface="宋体" panose="02010600030101010101" pitchFamily="2" charset="-122"/>
              </a:rPr>
              <a:t>下面我们举个</a:t>
            </a:r>
            <a:r>
              <a:rPr lang="en-US" altLang="zh-CN" sz="1600" kern="100" dirty="0" err="1">
                <a:effectLst/>
                <a:latin typeface="Times New Roman" panose="02020603050405020304" pitchFamily="18" charset="0"/>
                <a:ea typeface="宋体" panose="02010600030101010101" pitchFamily="2" charset="-122"/>
              </a:rPr>
              <a:t>JCheckBox</a:t>
            </a:r>
            <a:r>
              <a:rPr lang="zh-CN" altLang="zh-CN" sz="1600" kern="100" dirty="0">
                <a:effectLst/>
                <a:latin typeface="Times New Roman" panose="02020603050405020304" pitchFamily="18" charset="0"/>
                <a:ea typeface="宋体" panose="02010600030101010101" pitchFamily="2" charset="-122"/>
              </a:rPr>
              <a:t>的应用及事件响应的例子。</a:t>
            </a:r>
            <a:endParaRPr lang="zh-CN" altLang="zh-CN" sz="1600" kern="100" dirty="0">
              <a:effectLst/>
              <a:latin typeface="Times New Roman" panose="02020603050405020304" pitchFamily="18" charset="0"/>
              <a:ea typeface="宋体" panose="02010600030101010101" pitchFamily="2" charset="-122"/>
            </a:endParaRPr>
          </a:p>
          <a:p>
            <a:pPr indent="266700" algn="just">
              <a:lnSpc>
                <a:spcPct val="150000"/>
              </a:lnSpc>
            </a:pPr>
            <a:r>
              <a:rPr lang="zh-CN" altLang="zh-CN" sz="1600" kern="100" dirty="0">
                <a:effectLst/>
                <a:latin typeface="Times New Roman" panose="02020603050405020304" pitchFamily="18" charset="0"/>
                <a:ea typeface="宋体" panose="02010600030101010101" pitchFamily="2" charset="-122"/>
              </a:rPr>
              <a:t>运行结果如图</a:t>
            </a:r>
            <a:r>
              <a:rPr lang="en-US" altLang="zh-CN" sz="1600" kern="100" dirty="0">
                <a:effectLst/>
                <a:latin typeface="Times New Roman" panose="02020603050405020304" pitchFamily="18" charset="0"/>
                <a:ea typeface="宋体" panose="02010600030101010101" pitchFamily="2" charset="-122"/>
              </a:rPr>
              <a:t>5-8</a:t>
            </a:r>
            <a:r>
              <a:rPr lang="zh-CN" altLang="zh-CN" sz="1600" kern="100" dirty="0">
                <a:effectLst/>
                <a:latin typeface="Times New Roman" panose="02020603050405020304" pitchFamily="18" charset="0"/>
                <a:ea typeface="宋体" panose="02010600030101010101" pitchFamily="2" charset="-122"/>
              </a:rPr>
              <a:t>所示：</a:t>
            </a:r>
            <a:endParaRPr lang="zh-CN" altLang="zh-CN" sz="1600" kern="100" dirty="0">
              <a:effectLst/>
              <a:latin typeface="Times New Roman" panose="02020603050405020304" pitchFamily="18" charset="0"/>
              <a:ea typeface="宋体" panose="02010600030101010101" pitchFamily="2" charset="-122"/>
            </a:endParaRPr>
          </a:p>
        </p:txBody>
      </p:sp>
      <p:pic>
        <p:nvPicPr>
          <p:cNvPr id="5" name="图片 4" descr="FQ%FN7URWO8`ZF_X0{7{@VN"/>
          <p:cNvPicPr/>
          <p:nvPr/>
        </p:nvPicPr>
        <p:blipFill>
          <a:blip r:embed="rId1"/>
          <a:stretch>
            <a:fillRect/>
          </a:stretch>
        </p:blipFill>
        <p:spPr>
          <a:xfrm>
            <a:off x="5638812" y="4648168"/>
            <a:ext cx="2910840" cy="1835150"/>
          </a:xfrm>
          <a:prstGeom prst="rect">
            <a:avLst/>
          </a:prstGeom>
          <a:noFill/>
          <a:ln>
            <a:noFill/>
          </a:ln>
        </p:spPr>
      </p:pic>
      <p:pic>
        <p:nvPicPr>
          <p:cNvPr id="6" name="图片 5" descr="NKB[%D{`N@ZFUSZ8M((P5RL"/>
          <p:cNvPicPr/>
          <p:nvPr/>
        </p:nvPicPr>
        <p:blipFill>
          <a:blip r:embed="rId2"/>
          <a:stretch>
            <a:fillRect/>
          </a:stretch>
        </p:blipFill>
        <p:spPr>
          <a:xfrm>
            <a:off x="8549652" y="4648168"/>
            <a:ext cx="2902585" cy="182943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a:xfrm>
            <a:off x="381150" y="518476"/>
            <a:ext cx="10893425" cy="495300"/>
          </a:xfrm>
        </p:spPr>
        <p:txBody>
          <a:bodyPr vert="horz" wrap="square" lIns="90000" tIns="46800" rIns="90000" bIns="46800" anchor="ctr"/>
          <a:lstStyle/>
          <a:p>
            <a:pPr algn="just">
              <a:lnSpc>
                <a:spcPct val="150000"/>
              </a:lnSpc>
              <a:spcBef>
                <a:spcPts val="1200"/>
              </a:spcBef>
            </a:pPr>
            <a:r>
              <a:rPr lang="zh-CN" altLang="zh-CN" sz="3200" kern="100" dirty="0">
                <a:effectLst/>
                <a:latin typeface="Times New Roman" panose="02020603050405020304" pitchFamily="18" charset="0"/>
                <a:ea typeface="黑体" panose="02010609060101010101" pitchFamily="49" charset="-122"/>
              </a:rPr>
              <a:t>任务导入</a:t>
            </a:r>
            <a:endParaRPr lang="zh-CN" altLang="zh-CN" sz="2000" kern="100" dirty="0">
              <a:effectLst/>
              <a:latin typeface="Times New Roman" panose="02020603050405020304" pitchFamily="18" charset="0"/>
              <a:ea typeface="宋体" panose="02010600030101010101" pitchFamily="2" charset="-122"/>
            </a:endParaRPr>
          </a:p>
        </p:txBody>
      </p:sp>
      <p:sp>
        <p:nvSpPr>
          <p:cNvPr id="2" name="Rectangle 2"/>
          <p:cNvSpPr>
            <a:spLocks noChangeArrowheads="1"/>
          </p:cNvSpPr>
          <p:nvPr/>
        </p:nvSpPr>
        <p:spPr bwMode="auto">
          <a:xfrm>
            <a:off x="76198" y="-49155"/>
            <a:ext cx="184731"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sz="4000"/>
          </a:p>
        </p:txBody>
      </p:sp>
      <p:sp>
        <p:nvSpPr>
          <p:cNvPr id="3" name="Rectangle 2"/>
          <p:cNvSpPr>
            <a:spLocks noChangeArrowheads="1"/>
          </p:cNvSpPr>
          <p:nvPr/>
        </p:nvSpPr>
        <p:spPr bwMode="auto">
          <a:xfrm>
            <a:off x="1524120" y="1564992"/>
            <a:ext cx="7386125" cy="984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lvl1pPr indent="2667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a:defRPr>
                <a:solidFill>
                  <a:schemeClr val="tx1"/>
                </a:solidFill>
                <a:latin typeface="Arial" panose="020B0604020202020204" pitchFamily="34" charset="0"/>
              </a:defRPr>
            </a:lvl6pPr>
            <a:lvl7pPr>
              <a:defRPr>
                <a:solidFill>
                  <a:schemeClr val="tx1"/>
                </a:solidFill>
                <a:latin typeface="Arial" panose="020B0604020202020204" pitchFamily="34" charset="0"/>
              </a:defRPr>
            </a:lvl7pPr>
            <a:lvl8pPr>
              <a:defRPr>
                <a:solidFill>
                  <a:schemeClr val="tx1"/>
                </a:solidFill>
                <a:latin typeface="Arial" panose="020B0604020202020204" pitchFamily="34" charset="0"/>
              </a:defRPr>
            </a:lvl8pPr>
            <a:lvl9pPr>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pPr>
            <a:r>
              <a:rPr kumimoji="0" lang="zh-CN" altLang="zh-CN"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本任务是设计</a:t>
            </a:r>
            <a:r>
              <a:rPr kumimoji="0" lang="en-US" altLang="zh-CN"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HelloWorld</a:t>
            </a:r>
            <a:r>
              <a:rPr kumimoji="0" lang="zh-CN" altLang="en-US"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的窗体和对话框，程序窗口如下图</a:t>
            </a:r>
            <a:r>
              <a:rPr kumimoji="0" lang="en-US" altLang="zh-CN"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5-1</a:t>
            </a:r>
            <a:r>
              <a:rPr kumimoji="0" lang="zh-CN" altLang="en-US"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所示。</a:t>
            </a:r>
            <a:endParaRPr kumimoji="0" lang="zh-CN" altLang="en-US" sz="1400" b="0" i="0" u="none" strike="noStrike" cap="none" normalizeH="0" baseline="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pPr>
            <a:endParaRPr kumimoji="0" lang="zh-CN" altLang="en-US" sz="4000" b="0" i="0" u="none" strike="noStrike" cap="none" normalizeH="0" baseline="0">
              <a:ln>
                <a:noFill/>
              </a:ln>
              <a:solidFill>
                <a:schemeClr val="tx1"/>
              </a:solidFill>
              <a:effectLst/>
              <a:latin typeface="Arial" panose="020B0604020202020204" pitchFamily="34" charset="0"/>
            </a:endParaRPr>
          </a:p>
        </p:txBody>
      </p:sp>
      <p:pic>
        <p:nvPicPr>
          <p:cNvPr id="23553" name="图片 9"/>
          <p:cNvPicPr>
            <a:picLocks noChangeAspect="1" noChangeArrowheads="1"/>
          </p:cNvPicPr>
          <p:nvPr/>
        </p:nvPicPr>
        <p:blipFill>
          <a:blip r:embed="rId1">
            <a:extLst>
              <a:ext uri="{28A0092B-C50C-407E-A947-70E740481C1C}">
                <a14:useLocalDpi xmlns:a14="http://schemas.microsoft.com/office/drawing/2010/main" val="0"/>
              </a:ext>
            </a:extLst>
          </a:blip>
          <a:srcRect l="1472" t="2" r="1720" b="2161"/>
          <a:stretch>
            <a:fillRect/>
          </a:stretch>
        </p:blipFill>
        <p:spPr bwMode="auto">
          <a:xfrm>
            <a:off x="2664549" y="2057434"/>
            <a:ext cx="5105266" cy="38731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4278463" y="5871616"/>
            <a:ext cx="1877437"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zh-CN"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图</a:t>
            </a:r>
            <a:r>
              <a:rPr kumimoji="0" lang="en-US" altLang="zh-CN"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5-1</a:t>
            </a:r>
            <a:r>
              <a:rPr kumimoji="0" lang="zh-CN" altLang="en-US"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程序窗口图</a:t>
            </a:r>
            <a:endParaRPr kumimoji="0" lang="zh-CN" altLang="en-US" sz="40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266700">
              <a:lnSpc>
                <a:spcPct val="150000"/>
              </a:lnSpc>
            </a:pPr>
            <a:r>
              <a:rPr lang="zh-CN" altLang="zh-CN" sz="2800" kern="100" dirty="0">
                <a:effectLst/>
                <a:latin typeface="Times New Roman" panose="02020603050405020304" pitchFamily="18" charset="0"/>
                <a:ea typeface="宋体" panose="02010600030101010101" pitchFamily="2" charset="-122"/>
              </a:rPr>
              <a:t>代码实现：</a:t>
            </a:r>
            <a:br>
              <a:rPr lang="zh-CN" altLang="zh-CN" sz="2800" kern="100" dirty="0">
                <a:effectLst/>
                <a:latin typeface="Times New Roman" panose="02020603050405020304" pitchFamily="18" charset="0"/>
                <a:ea typeface="宋体" panose="02010600030101010101" pitchFamily="2" charset="-122"/>
              </a:rPr>
            </a:br>
            <a:endParaRPr lang="zh-CN" altLang="en-US" dirty="0"/>
          </a:p>
        </p:txBody>
      </p:sp>
      <p:sp>
        <p:nvSpPr>
          <p:cNvPr id="4" name="文本框 3"/>
          <p:cNvSpPr txBox="1"/>
          <p:nvPr/>
        </p:nvSpPr>
        <p:spPr>
          <a:xfrm>
            <a:off x="228754" y="1066862"/>
            <a:ext cx="10134333" cy="5524589"/>
          </a:xfrm>
          <a:prstGeom prst="rect">
            <a:avLst/>
          </a:prstGeom>
          <a:noFill/>
        </p:spPr>
        <p:txBody>
          <a:bodyPr wrap="square">
            <a:spAutoFit/>
          </a:bodyPr>
          <a:lstStyle/>
          <a:p>
            <a:pPr marL="266700" algn="l"/>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java.awt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java.awt.event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javax.swing</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u="sng"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javax.swing.event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EX4_11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implements</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ItemListener</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JFrame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null</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JCheckBox</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c1</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null</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JCheckBox</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c2</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null</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JTextField</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tf</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null</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EX4_11(){</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JFrame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复选框的应用</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Container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contentPane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1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.getContentPane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contentPane</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.setLayout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GridLayout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(2,1));</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JPanel</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p2</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JPanel</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p2</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.setLayout(</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GridLayout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(2,1));</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p2</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.setBorder(</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BorderFactory.</a:t>
            </a:r>
            <a:r>
              <a:rPr lang="en-US" altLang="zh-CN" sz="11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createTitledBorder</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您喜欢哪种程序语言，</a:t>
            </a:r>
            <a:endPar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endParaRPr>
          </a:p>
          <a:p>
            <a:pPr marL="266700" algn="l"/>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喜欢的请打勾：</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c1</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JCheckBox</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"JAVA"</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c2</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JCheckBox</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c1</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.addItemListener(</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c2</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.addItemListener(</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p2</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1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c1</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p2</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1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c2</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tf</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JTextField</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(50);</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contentPane</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p2</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contentPane</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tf</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.setSize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(300,200);</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.setVisible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true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.setDefaultCloseOperation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JFrame.</a:t>
            </a:r>
            <a:r>
              <a:rPr lang="en-US" altLang="zh-CN" sz="11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EXIT_ON_CLOSE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Times New Roman" panose="02020603050405020304" pitchFamily="18" charset="0"/>
              <a:ea typeface="宋体" panose="02010600030101010101" pitchFamily="2" charset="-122"/>
            </a:endParaRPr>
          </a:p>
          <a:p>
            <a:pPr marL="266700" algn="l"/>
            <a:endParaRPr lang="zh-CN" altLang="zh-CN" sz="1200" kern="100" dirty="0">
              <a:effectLst/>
              <a:latin typeface="Times New Roman" panose="02020603050405020304" pitchFamily="18" charset="0"/>
              <a:ea typeface="宋体" panose="02010600030101010101" pitchFamily="2" charset="-122"/>
            </a:endParaRPr>
          </a:p>
        </p:txBody>
      </p:sp>
      <p:sp>
        <p:nvSpPr>
          <p:cNvPr id="8" name="文本框 7"/>
          <p:cNvSpPr txBox="1"/>
          <p:nvPr/>
        </p:nvSpPr>
        <p:spPr>
          <a:xfrm>
            <a:off x="6400792" y="609674"/>
            <a:ext cx="6099142" cy="5919634"/>
          </a:xfrm>
          <a:prstGeom prst="rect">
            <a:avLst/>
          </a:prstGeom>
          <a:noFill/>
        </p:spPr>
        <p:txBody>
          <a:bodyPr wrap="square">
            <a:spAutoFit/>
          </a:bodyPr>
          <a:lstStyle/>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public</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void</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itemStateChanged</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1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ItemEvent</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0" i="0" u="none" strike="noStrike" kern="0" cap="none" spc="0" normalizeH="0" baseline="0" noProof="0" dirty="0">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e</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endParaRPr kumimoji="0" lang="zh-CN" altLang="zh-CN" sz="1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if</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1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e</a:t>
            </a:r>
            <a:r>
              <a:rPr kumimoji="0" lang="en-US" altLang="zh-CN" sz="11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.getStateChange</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1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e</a:t>
            </a:r>
            <a:r>
              <a:rPr kumimoji="0" lang="en-US" altLang="zh-CN" sz="11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100" b="1" i="1" u="sng" strike="noStrike" kern="0" cap="none" spc="0" normalizeH="0" baseline="0" noProof="0" dirty="0" err="1">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SELECTED</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if</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1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e</a:t>
            </a:r>
            <a:r>
              <a:rPr kumimoji="0" lang="en-US" altLang="zh-CN" sz="11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.getSource</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100" b="0" i="0" u="none" strike="noStrike" kern="0" cap="none" spc="0" normalizeH="0" baseline="0" noProof="0" dirty="0">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c1</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&amp;&amp;</a:t>
            </a:r>
            <a:r>
              <a:rPr kumimoji="0" lang="en-US" altLang="zh-CN" sz="1100" b="0" i="0" u="none" strike="noStrike" kern="0" cap="none" spc="0" normalizeH="0" baseline="0" noProof="0" dirty="0">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c2</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.isSelected()==</a:t>
            </a:r>
            <a:r>
              <a:rPr kumimoji="0" lang="en-US" altLang="zh-CN" sz="11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false</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0" i="0" u="none" strike="noStrike" kern="0" cap="none" spc="0" normalizeH="0" baseline="0" noProof="0" dirty="0" err="1">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tf</a:t>
            </a:r>
            <a:r>
              <a:rPr kumimoji="0" lang="en-US" altLang="zh-CN" sz="11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.setText</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100" b="0" i="0" u="none" strike="noStrike" kern="0" cap="none" spc="0" normalizeH="0" baseline="0" noProof="0" dirty="0">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c1</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.getText());</a:t>
            </a:r>
            <a:endParaRPr kumimoji="0" lang="zh-CN" altLang="zh-CN" sz="1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else</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if</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1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e</a:t>
            </a:r>
            <a:r>
              <a:rPr kumimoji="0" lang="en-US" altLang="zh-CN" sz="11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.getSource</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100" b="0" i="0" u="none" strike="noStrike" kern="0" cap="none" spc="0" normalizeH="0" baseline="0" noProof="0" dirty="0">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c1</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&amp;&amp;</a:t>
            </a:r>
            <a:r>
              <a:rPr kumimoji="0" lang="en-US" altLang="zh-CN" sz="1100" b="0" i="0" u="none" strike="noStrike" kern="0" cap="none" spc="0" normalizeH="0" baseline="0" noProof="0" dirty="0">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c2</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.isSelected()==</a:t>
            </a:r>
            <a:r>
              <a:rPr kumimoji="0" lang="en-US" altLang="zh-CN" sz="11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true</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0" i="0" u="none" strike="noStrike" kern="0" cap="none" spc="0" normalizeH="0" baseline="0" noProof="0" dirty="0" err="1">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tf</a:t>
            </a:r>
            <a:r>
              <a:rPr kumimoji="0" lang="en-US" altLang="zh-CN" sz="11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.setText</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100" b="0" i="0" u="none" strike="noStrike" kern="0" cap="none" spc="0" normalizeH="0" baseline="0" noProof="0" dirty="0">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c1</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.getText()+</a:t>
            </a:r>
            <a:r>
              <a:rPr kumimoji="0" lang="en-US" altLang="zh-CN" sz="1100" b="0" i="0" u="none" strike="noStrike" kern="0" cap="none" spc="0" normalizeH="0" baseline="0" noProof="0" dirty="0">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c2</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.getText());</a:t>
            </a:r>
            <a:endParaRPr kumimoji="0" lang="zh-CN" altLang="zh-CN" sz="1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else</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if</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1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e</a:t>
            </a:r>
            <a:r>
              <a:rPr kumimoji="0" lang="en-US" altLang="zh-CN" sz="11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.getSource</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100" b="0" i="0" u="none" strike="noStrike" kern="0" cap="none" spc="0" normalizeH="0" baseline="0" noProof="0" dirty="0">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c2</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&amp;&amp;</a:t>
            </a:r>
            <a:r>
              <a:rPr kumimoji="0" lang="en-US" altLang="zh-CN" sz="1100" b="0" i="0" u="none" strike="noStrike" kern="0" cap="none" spc="0" normalizeH="0" baseline="0" noProof="0" dirty="0">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c1</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.isSelected()==</a:t>
            </a:r>
            <a:r>
              <a:rPr kumimoji="0" lang="en-US" altLang="zh-CN" sz="11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false</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endParaRPr kumimoji="0" lang="zh-CN" altLang="zh-CN" sz="1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0" i="0" u="none" strike="noStrike" kern="0" cap="none" spc="0" normalizeH="0" baseline="0" noProof="0" dirty="0" err="1">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tf</a:t>
            </a:r>
            <a:r>
              <a:rPr kumimoji="0" lang="en-US" altLang="zh-CN" sz="11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.setText</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100" b="0" i="0" u="none" strike="noStrike" kern="0" cap="none" spc="0" normalizeH="0" baseline="0" noProof="0" dirty="0">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c2</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.getText());</a:t>
            </a:r>
            <a:endParaRPr kumimoji="0" lang="zh-CN" altLang="zh-CN" sz="1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else</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if</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1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e</a:t>
            </a:r>
            <a:r>
              <a:rPr kumimoji="0" lang="en-US" altLang="zh-CN" sz="11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.getSource</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100" b="0" i="0" u="none" strike="noStrike" kern="0" cap="none" spc="0" normalizeH="0" baseline="0" noProof="0" dirty="0">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c2</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&amp;&amp;</a:t>
            </a:r>
            <a:r>
              <a:rPr kumimoji="0" lang="en-US" altLang="zh-CN" sz="1100" b="0" i="0" u="none" strike="noStrike" kern="0" cap="none" spc="0" normalizeH="0" baseline="0" noProof="0" dirty="0">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c1</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.isSelected()==</a:t>
            </a:r>
            <a:r>
              <a:rPr kumimoji="0" lang="en-US" altLang="zh-CN" sz="11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true</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0" i="0" u="none" strike="noStrike" kern="0" cap="none" spc="0" normalizeH="0" baseline="0" noProof="0" dirty="0" err="1">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tf</a:t>
            </a:r>
            <a:r>
              <a:rPr kumimoji="0" lang="en-US" altLang="zh-CN" sz="11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.setText</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100" b="0" i="0" u="none" strike="noStrike" kern="0" cap="none" spc="0" normalizeH="0" baseline="0" noProof="0" dirty="0">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c1</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.getText()+</a:t>
            </a:r>
            <a:r>
              <a:rPr kumimoji="0" lang="en-US" altLang="zh-CN" sz="1100" b="0" i="0" u="none" strike="noStrike" kern="0" cap="none" spc="0" normalizeH="0" baseline="0" noProof="0" dirty="0">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c2</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.getText()); </a:t>
            </a:r>
            <a:endParaRPr kumimoji="0" lang="zh-CN" altLang="zh-CN" sz="1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endParaRPr kumimoji="0" lang="zh-CN" altLang="zh-CN" sz="1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else</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if</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1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e</a:t>
            </a:r>
            <a:r>
              <a:rPr kumimoji="0" lang="en-US" altLang="zh-CN" sz="11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.getSource</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100" b="0" i="0" u="none" strike="noStrike" kern="0" cap="none" spc="0" normalizeH="0" baseline="0" noProof="0" dirty="0">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c1</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&amp;&amp;</a:t>
            </a:r>
            <a:r>
              <a:rPr kumimoji="0" lang="en-US" altLang="zh-CN" sz="1100" b="0" i="0" u="none" strike="noStrike" kern="0" cap="none" spc="0" normalizeH="0" baseline="0" noProof="0" dirty="0">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c2</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.isSelected()==</a:t>
            </a:r>
            <a:r>
              <a:rPr kumimoji="0" lang="en-US" altLang="zh-CN" sz="11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false</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0" i="0" u="none" strike="noStrike" kern="0" cap="none" spc="0" normalizeH="0" baseline="0" noProof="0" dirty="0" err="1">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tf</a:t>
            </a:r>
            <a:r>
              <a:rPr kumimoji="0" lang="en-US" altLang="zh-CN" sz="11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.setText</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100" b="0" i="0" u="none" strike="noStrike" kern="0" cap="none" spc="0" normalizeH="0" baseline="0" noProof="0" dirty="0">
                <a:ln>
                  <a:noFill/>
                </a:ln>
                <a:solidFill>
                  <a:srgbClr val="2A00FF"/>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else</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if</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1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e</a:t>
            </a:r>
            <a:r>
              <a:rPr kumimoji="0" lang="en-US" altLang="zh-CN" sz="11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.getSource</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100" b="0" i="0" u="none" strike="noStrike" kern="0" cap="none" spc="0" normalizeH="0" baseline="0" noProof="0" dirty="0">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c1</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&amp;&amp;</a:t>
            </a:r>
            <a:r>
              <a:rPr kumimoji="0" lang="en-US" altLang="zh-CN" sz="1100" b="0" i="0" u="none" strike="noStrike" kern="0" cap="none" spc="0" normalizeH="0" baseline="0" noProof="0" dirty="0">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c2</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.isSelected()==</a:t>
            </a:r>
            <a:r>
              <a:rPr kumimoji="0" lang="en-US" altLang="zh-CN" sz="11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true</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0" i="0" u="none" strike="noStrike" kern="0" cap="none" spc="0" normalizeH="0" baseline="0" noProof="0" dirty="0" err="1">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tf</a:t>
            </a:r>
            <a:r>
              <a:rPr kumimoji="0" lang="en-US" altLang="zh-CN" sz="11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.setText</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100" b="0" i="0" u="none" strike="noStrike" kern="0" cap="none" spc="0" normalizeH="0" baseline="0" noProof="0" dirty="0">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c2</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.getText());</a:t>
            </a:r>
            <a:endParaRPr kumimoji="0" lang="zh-CN" altLang="zh-CN" sz="1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else</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if</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1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e</a:t>
            </a:r>
            <a:r>
              <a:rPr kumimoji="0" lang="en-US" altLang="zh-CN" sz="11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.getSource</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100" b="0" i="0" u="none" strike="noStrike" kern="0" cap="none" spc="0" normalizeH="0" baseline="0" noProof="0" dirty="0">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c2</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&amp;&amp;</a:t>
            </a:r>
            <a:r>
              <a:rPr kumimoji="0" lang="en-US" altLang="zh-CN" sz="1100" b="0" i="0" u="none" strike="noStrike" kern="0" cap="none" spc="0" normalizeH="0" baseline="0" noProof="0" dirty="0">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c1</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.isSelected()==</a:t>
            </a:r>
            <a:r>
              <a:rPr kumimoji="0" lang="en-US" altLang="zh-CN" sz="11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false</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0" i="0" u="none" strike="noStrike" kern="0" cap="none" spc="0" normalizeH="0" baseline="0" noProof="0" dirty="0" err="1">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tf</a:t>
            </a:r>
            <a:r>
              <a:rPr kumimoji="0" lang="en-US" altLang="zh-CN" sz="11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.setText</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100" b="0" i="0" u="none" strike="noStrike" kern="0" cap="none" spc="0" normalizeH="0" baseline="0" noProof="0" dirty="0">
                <a:ln>
                  <a:noFill/>
                </a:ln>
                <a:solidFill>
                  <a:srgbClr val="2A00FF"/>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else</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if</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1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e</a:t>
            </a:r>
            <a:r>
              <a:rPr kumimoji="0" lang="en-US" altLang="zh-CN" sz="11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.getSource</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100" b="0" i="0" u="none" strike="noStrike" kern="0" cap="none" spc="0" normalizeH="0" baseline="0" noProof="0" dirty="0">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c2</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&amp;&amp;</a:t>
            </a:r>
            <a:r>
              <a:rPr kumimoji="0" lang="en-US" altLang="zh-CN" sz="1100" b="0" i="0" u="none" strike="noStrike" kern="0" cap="none" spc="0" normalizeH="0" baseline="0" noProof="0" dirty="0">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c1</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.isSelected()==</a:t>
            </a:r>
            <a:r>
              <a:rPr kumimoji="0" lang="en-US" altLang="zh-CN" sz="11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true</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0" i="0" u="none" strike="noStrike" kern="0" cap="none" spc="0" normalizeH="0" baseline="0" noProof="0" dirty="0" err="1">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tf</a:t>
            </a:r>
            <a:r>
              <a:rPr kumimoji="0" lang="en-US" altLang="zh-CN" sz="11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.setText</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100" b="0" i="0" u="none" strike="noStrike" kern="0" cap="none" spc="0" normalizeH="0" baseline="0" noProof="0" dirty="0">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c1</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.getText());				</a:t>
            </a:r>
            <a:endParaRPr kumimoji="0" lang="zh-CN" altLang="zh-CN" sz="1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endParaRPr kumimoji="0" lang="zh-CN" altLang="zh-CN" sz="1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 </a:t>
            </a:r>
            <a:endParaRPr kumimoji="0" lang="zh-CN" altLang="zh-CN" sz="1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public</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static</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void</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main(String </a:t>
            </a:r>
            <a:r>
              <a:rPr kumimoji="0" lang="en-US" altLang="zh-CN" sz="11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args</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new</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EX4_11();</a:t>
            </a:r>
            <a:endParaRPr kumimoji="0" lang="zh-CN" altLang="zh-CN" sz="1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endParaRPr kumimoji="0" lang="zh-CN" altLang="zh-CN" sz="1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0" marR="0" lvl="0" indent="266700" algn="just" defTabSz="914400" rtl="0" eaLnBrk="0" fontAlgn="base" latinLnBrk="0" hangingPunct="0">
              <a:lnSpc>
                <a:spcPct val="150000"/>
              </a:lnSpc>
              <a:spcBef>
                <a:spcPct val="0"/>
              </a:spcBef>
              <a:spcAft>
                <a:spcPct val="0"/>
              </a:spcAft>
              <a:buClrTx/>
              <a:buSzTx/>
              <a:buFontTx/>
              <a:buNone/>
              <a:defRPr/>
            </a:pPr>
            <a:r>
              <a:rPr kumimoji="0" lang="en-US" altLang="zh-CN" sz="1200" b="0" i="0" u="none" strike="noStrike" kern="100" cap="none" spc="0" normalizeH="0" baseline="0" noProof="0" dirty="0">
                <a:ln>
                  <a:noFill/>
                </a:ln>
                <a:solidFill>
                  <a:srgbClr val="000000"/>
                </a:solidFill>
                <a:effectLst/>
                <a:uLnTx/>
                <a:uFillTx/>
                <a:latin typeface="宋体" panose="02010600030101010101" pitchFamily="2" charset="-122"/>
                <a:ea typeface="宋体" panose="02010600030101010101" pitchFamily="2" charset="-122"/>
                <a:cs typeface="Arial" panose="020B0604020202020204"/>
              </a:rPr>
              <a:t> </a:t>
            </a:r>
            <a:endParaRPr lang="zh-CN"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86653" y="502912"/>
            <a:ext cx="10893425" cy="495300"/>
          </a:xfrm>
        </p:spPr>
        <p:txBody>
          <a:bodyPr/>
          <a:lstStyle/>
          <a:p>
            <a:pPr indent="262255"/>
            <a:r>
              <a:rPr lang="en-US" altLang="zh-CN" sz="2800" b="1" kern="100" dirty="0">
                <a:effectLst/>
                <a:latin typeface="宋体" panose="02010600030101010101" pitchFamily="2" charset="-122"/>
                <a:ea typeface="宋体" panose="02010600030101010101" pitchFamily="2" charset="-122"/>
              </a:rPr>
              <a:t>7</a:t>
            </a:r>
            <a:r>
              <a:rPr lang="zh-CN" altLang="zh-CN" sz="2800" b="1" kern="100" dirty="0">
                <a:effectLst/>
                <a:latin typeface="Times New Roman" panose="02020603050405020304" pitchFamily="18" charset="0"/>
                <a:ea typeface="宋体" panose="02010600030101010101" pitchFamily="2" charset="-122"/>
              </a:rPr>
              <a:t>．单选按钮</a:t>
            </a:r>
            <a:r>
              <a:rPr lang="en-US" altLang="zh-CN" sz="2800" b="1" kern="100" dirty="0" err="1">
                <a:effectLst/>
                <a:latin typeface="Times New Roman" panose="02020603050405020304" pitchFamily="18" charset="0"/>
                <a:ea typeface="宋体" panose="02010600030101010101" pitchFamily="2" charset="-122"/>
              </a:rPr>
              <a:t>JRadioButton</a:t>
            </a:r>
            <a:br>
              <a:rPr lang="zh-CN" altLang="zh-CN" sz="2800" kern="100" dirty="0">
                <a:effectLst/>
                <a:latin typeface="Times New Roman" panose="02020603050405020304" pitchFamily="18" charset="0"/>
                <a:ea typeface="宋体" panose="02010600030101010101" pitchFamily="2" charset="-122"/>
              </a:rPr>
            </a:br>
            <a:endParaRPr lang="zh-CN" altLang="en-US" dirty="0"/>
          </a:p>
        </p:txBody>
      </p:sp>
      <p:pic>
        <p:nvPicPr>
          <p:cNvPr id="8194" name="图片 21" descr="8_BURIF8_D~5MJ@EP4N}1Z9"/>
          <p:cNvPicPr>
            <a:picLocks noChangeAspect="1" noChangeArrowheads="1"/>
          </p:cNvPicPr>
          <p:nvPr/>
        </p:nvPicPr>
        <p:blipFill>
          <a:blip r:embed="rId1" r:link="rId2">
            <a:extLst>
              <a:ext uri="{28A0092B-C50C-407E-A947-70E740481C1C}">
                <a14:useLocalDpi xmlns:a14="http://schemas.microsoft.com/office/drawing/2010/main" val="0"/>
              </a:ext>
            </a:extLst>
          </a:blip>
          <a:srcRect/>
          <a:stretch>
            <a:fillRect/>
          </a:stretch>
        </p:blipFill>
        <p:spPr bwMode="auto">
          <a:xfrm>
            <a:off x="1411491" y="2848234"/>
            <a:ext cx="4045245" cy="2561914"/>
          </a:xfrm>
          <a:prstGeom prst="rect">
            <a:avLst/>
          </a:prstGeom>
          <a:noFill/>
          <a:extLst>
            <a:ext uri="{909E8E84-426E-40DD-AFC4-6F175D3DCCD1}">
              <a14:hiddenFill xmlns:a14="http://schemas.microsoft.com/office/drawing/2010/main">
                <a:solidFill>
                  <a:srgbClr val="FFFFFF"/>
                </a:solidFill>
              </a14:hiddenFill>
            </a:ext>
          </a:extLst>
        </p:spPr>
      </p:pic>
      <p:pic>
        <p:nvPicPr>
          <p:cNvPr id="8193" name="图片 22" descr="9YOXE8TPA45Z5U0_ZHY$}BY"/>
          <p:cNvPicPr>
            <a:picLocks noChangeAspect="1" noChangeArrowheads="1"/>
          </p:cNvPicPr>
          <p:nvPr/>
        </p:nvPicPr>
        <p:blipFill>
          <a:blip r:embed="rId3" r:link="rId4">
            <a:extLst>
              <a:ext uri="{28A0092B-C50C-407E-A947-70E740481C1C}">
                <a14:useLocalDpi xmlns:a14="http://schemas.microsoft.com/office/drawing/2010/main" val="0"/>
              </a:ext>
            </a:extLst>
          </a:blip>
          <a:srcRect/>
          <a:stretch>
            <a:fillRect/>
          </a:stretch>
        </p:blipFill>
        <p:spPr bwMode="auto">
          <a:xfrm>
            <a:off x="5867406" y="2842903"/>
            <a:ext cx="4045245" cy="254096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p:cNvSpPr>
            <a:spLocks noChangeArrowheads="1"/>
          </p:cNvSpPr>
          <p:nvPr/>
        </p:nvSpPr>
        <p:spPr bwMode="auto">
          <a:xfrm>
            <a:off x="381150" y="934859"/>
            <a:ext cx="11582096" cy="1877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2667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a:defRPr>
                <a:solidFill>
                  <a:schemeClr val="tx1"/>
                </a:solidFill>
                <a:latin typeface="Arial" panose="020B0604020202020204" pitchFamily="34" charset="0"/>
              </a:defRPr>
            </a:lvl6pPr>
            <a:lvl7pPr>
              <a:defRPr>
                <a:solidFill>
                  <a:schemeClr val="tx1"/>
                </a:solidFill>
                <a:latin typeface="Arial" panose="020B0604020202020204" pitchFamily="34" charset="0"/>
              </a:defRPr>
            </a:lvl7pPr>
            <a:lvl8pPr>
              <a:defRPr>
                <a:solidFill>
                  <a:schemeClr val="tx1"/>
                </a:solidFill>
                <a:latin typeface="Arial" panose="020B0604020202020204" pitchFamily="34" charset="0"/>
              </a:defRPr>
            </a:lvl8pPr>
            <a:lvl9pPr>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pPr>
            <a:r>
              <a:rPr kumimoji="0" lang="zh-CN"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和复选框类似的还有单选按钮。都是选择组件，区别是多个单选按钮在同一时刻只能选择一个。</a:t>
            </a:r>
            <a:endParaRPr kumimoji="0" lang="zh-CN" altLang="zh-CN" sz="11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sz="1400" b="0" i="0" u="none" strike="noStrike" cap="none" normalizeH="0" baseline="0" dirty="0" err="1">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JRadioButton</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的构造方法同</a:t>
            </a:r>
            <a:r>
              <a:rPr kumimoji="0" lang="en-US" altLang="zh-CN" sz="1400" b="0" i="0" u="none" strike="noStrike" cap="none" normalizeH="0" baseline="0" dirty="0" err="1">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JCheckBox</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类似，故省略。</a:t>
            </a:r>
            <a:endParaRPr kumimoji="0" lang="zh-CN" altLang="en-US" sz="11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为了实现</a:t>
            </a:r>
            <a:r>
              <a:rPr kumimoji="0" lang="en-US" altLang="zh-CN" sz="1400" b="0" i="0" u="none" strike="noStrike" cap="none" normalizeH="0" baseline="0" dirty="0" err="1">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JRadioButton</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的单选功能，必须把它和</a:t>
            </a:r>
            <a:r>
              <a:rPr kumimoji="0" lang="en-US" altLang="zh-CN" sz="1400" b="0" i="0" u="none" strike="noStrike" cap="none" normalizeH="0" baseline="0" dirty="0" err="1">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ButtonGroup</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这个类结合起来。</a:t>
            </a:r>
            <a:endPar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sz="1400" b="0" i="0" u="none" strike="noStrike" cap="none" normalizeH="0" baseline="0" dirty="0" err="1">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ButtonGroup</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类的主要功能就是保证在同一个</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Group</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中的所有组件在同一个时间内只有一个能被选中。</a:t>
            </a:r>
            <a:r>
              <a:rPr kumimoji="0" lang="en-US" altLang="zh-CN" sz="1400" b="0" i="0" u="none" strike="noStrike" cap="none" normalizeH="0" baseline="0" dirty="0" err="1">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JRadioButton</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与</a:t>
            </a:r>
            <a:r>
              <a:rPr kumimoji="0" lang="en-US" altLang="zh-CN" sz="1400" b="0" i="0" u="none" strike="noStrike" cap="none" normalizeH="0" baseline="0" dirty="0" err="1">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JCheckBox</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的响应事件也类似，下面我们把复选框的例子</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EX4_11</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改造一下，把两个复选框改成单选按钮，选中任何一个的时候，在文本框中显示单选按钮的标题。如图</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5-9</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所示：</a:t>
            </a:r>
            <a:endParaRPr kumimoji="0" lang="zh-CN" altLang="en-US" sz="11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pPr>
            <a:endParaRPr kumimoji="0" lang="zh-CN" altLang="en-US" sz="3200" b="0" i="0" u="none" strike="noStrike" cap="none" normalizeH="0" baseline="0" dirty="0">
              <a:ln>
                <a:noFill/>
              </a:ln>
              <a:solidFill>
                <a:schemeClr val="tx1"/>
              </a:solidFill>
              <a:effectLst/>
              <a:latin typeface="Arial" panose="020B0604020202020204" pitchFamily="34" charset="0"/>
            </a:endParaRPr>
          </a:p>
        </p:txBody>
      </p:sp>
      <p:sp>
        <p:nvSpPr>
          <p:cNvPr id="4" name="Rectangle 4"/>
          <p:cNvSpPr>
            <a:spLocks noChangeArrowheads="1"/>
          </p:cNvSpPr>
          <p:nvPr/>
        </p:nvSpPr>
        <p:spPr bwMode="auto">
          <a:xfrm>
            <a:off x="685942" y="3628927"/>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5" name="Rectangle 5"/>
          <p:cNvSpPr>
            <a:spLocks noChangeArrowheads="1"/>
          </p:cNvSpPr>
          <p:nvPr/>
        </p:nvSpPr>
        <p:spPr bwMode="auto">
          <a:xfrm>
            <a:off x="4361163" y="5621868"/>
            <a:ext cx="2403223"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266700" algn="ctr" defTabSz="914400" rtl="0" eaLnBrk="0" fontAlgn="base" latinLnBrk="0" hangingPunct="0">
              <a:lnSpc>
                <a:spcPct val="100000"/>
              </a:lnSpc>
              <a:spcBef>
                <a:spcPct val="0"/>
              </a:spcBef>
              <a:spcAft>
                <a:spcPct val="0"/>
              </a:spcAft>
              <a:buClrTx/>
              <a:buSzTx/>
              <a:buFontTx/>
              <a:buNone/>
            </a:pPr>
            <a:r>
              <a:rPr kumimoji="0" lang="zh-CN"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图</a:t>
            </a: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5-9</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单选按钮的应用</a:t>
            </a:r>
            <a:endParaRPr kumimoji="0" lang="zh-CN" altLang="en-US" sz="36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952" y="228684"/>
            <a:ext cx="10893425" cy="495300"/>
          </a:xfrm>
        </p:spPr>
        <p:txBody>
          <a:bodyPr/>
          <a:lstStyle/>
          <a:p>
            <a:pPr indent="266700">
              <a:lnSpc>
                <a:spcPct val="150000"/>
              </a:lnSpc>
            </a:pPr>
            <a:r>
              <a:rPr lang="zh-CN" altLang="zh-CN" sz="2800" kern="100" dirty="0">
                <a:effectLst/>
                <a:latin typeface="Times New Roman" panose="02020603050405020304" pitchFamily="18" charset="0"/>
                <a:ea typeface="宋体" panose="02010600030101010101" pitchFamily="2" charset="-122"/>
              </a:rPr>
              <a:t>代码实现：</a:t>
            </a:r>
            <a:br>
              <a:rPr lang="zh-CN" altLang="zh-CN" sz="2800" kern="100" dirty="0">
                <a:effectLst/>
                <a:latin typeface="Times New Roman" panose="02020603050405020304" pitchFamily="18" charset="0"/>
                <a:ea typeface="宋体" panose="02010600030101010101" pitchFamily="2" charset="-122"/>
              </a:rPr>
            </a:br>
            <a:endParaRPr lang="zh-CN" altLang="en-US" dirty="0"/>
          </a:p>
        </p:txBody>
      </p:sp>
      <p:sp>
        <p:nvSpPr>
          <p:cNvPr id="3" name="Rectangle 1"/>
          <p:cNvSpPr>
            <a:spLocks noChangeArrowheads="1"/>
          </p:cNvSpPr>
          <p:nvPr/>
        </p:nvSpPr>
        <p:spPr bwMode="auto">
          <a:xfrm>
            <a:off x="556167" y="879476"/>
            <a:ext cx="5816572" cy="58477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266616" tIns="45720" rIns="91440" bIns="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050" b="1" i="0" u="none" strike="noStrike" cap="none" normalizeH="0" baseline="0" dirty="0">
                <a:ln>
                  <a:noFill/>
                </a:ln>
                <a:solidFill>
                  <a:srgbClr val="7F0055"/>
                </a:solidFill>
                <a:effectLst/>
                <a:latin typeface="Times New Roman" panose="02020603050405020304" pitchFamily="18" charset="0"/>
                <a:ea typeface="宋体" panose="02010600030101010101" pitchFamily="2" charset="-122"/>
                <a:cs typeface="Consolas" panose="020B0609020204030204" pitchFamily="49" charset="0"/>
              </a:rPr>
              <a:t>import</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java.awt</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endParaRPr kumimoji="0" lang="en-US" altLang="zh-CN"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050" b="1" i="0" u="none" strike="noStrike" cap="none" normalizeH="0" baseline="0" dirty="0">
                <a:ln>
                  <a:noFill/>
                </a:ln>
                <a:solidFill>
                  <a:srgbClr val="7F0055"/>
                </a:solidFill>
                <a:effectLst/>
                <a:latin typeface="Times New Roman" panose="02020603050405020304" pitchFamily="18" charset="0"/>
                <a:ea typeface="宋体" panose="02010600030101010101" pitchFamily="2" charset="-122"/>
                <a:cs typeface="Consolas" panose="020B0609020204030204" pitchFamily="49" charset="0"/>
              </a:rPr>
              <a:t>import</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java.awt.event</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endParaRPr kumimoji="0" lang="en-US" altLang="zh-CN"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050" b="1" i="0" u="none" strike="noStrike" cap="none" normalizeH="0" baseline="0" dirty="0">
                <a:ln>
                  <a:noFill/>
                </a:ln>
                <a:solidFill>
                  <a:srgbClr val="7F0055"/>
                </a:solidFill>
                <a:effectLst/>
                <a:latin typeface="Times New Roman" panose="02020603050405020304" pitchFamily="18" charset="0"/>
                <a:ea typeface="宋体" panose="02010600030101010101" pitchFamily="2" charset="-122"/>
                <a:cs typeface="Consolas" panose="020B0609020204030204" pitchFamily="49" charset="0"/>
              </a:rPr>
              <a:t>import</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javax.swing</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endParaRPr kumimoji="0" lang="en-US" altLang="zh-CN"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050" b="1" i="0" u="none" strike="noStrike" cap="none" normalizeH="0" baseline="0" dirty="0">
                <a:ln>
                  <a:noFill/>
                </a:ln>
                <a:solidFill>
                  <a:srgbClr val="7F0055"/>
                </a:solidFill>
                <a:effectLst/>
                <a:latin typeface="Times New Roman" panose="02020603050405020304" pitchFamily="18" charset="0"/>
                <a:ea typeface="宋体" panose="02010600030101010101" pitchFamily="2" charset="-122"/>
                <a:cs typeface="Consolas" panose="020B0609020204030204" pitchFamily="49" charset="0"/>
              </a:rPr>
              <a:t>import</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0" i="0" u="sng"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javax.swing.event</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endParaRPr kumimoji="0" lang="en-US" altLang="zh-CN"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050" b="1" i="0" u="none" strike="noStrike" cap="none" normalizeH="0" baseline="0" dirty="0">
                <a:ln>
                  <a:noFill/>
                </a:ln>
                <a:solidFill>
                  <a:srgbClr val="7F0055"/>
                </a:solidFill>
                <a:effectLst/>
                <a:latin typeface="Times New Roman" panose="02020603050405020304" pitchFamily="18" charset="0"/>
                <a:ea typeface="宋体" panose="02010600030101010101" pitchFamily="2" charset="-122"/>
                <a:cs typeface="Consolas" panose="020B0609020204030204" pitchFamily="49" charset="0"/>
              </a:rPr>
              <a:t>public</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1" i="0" u="none" strike="noStrike" cap="none" normalizeH="0" baseline="0" dirty="0">
                <a:ln>
                  <a:noFill/>
                </a:ln>
                <a:solidFill>
                  <a:srgbClr val="7F0055"/>
                </a:solidFill>
                <a:effectLst/>
                <a:latin typeface="Times New Roman" panose="02020603050405020304" pitchFamily="18" charset="0"/>
                <a:ea typeface="宋体" panose="02010600030101010101" pitchFamily="2" charset="-122"/>
                <a:cs typeface="Consolas" panose="020B0609020204030204" pitchFamily="49" charset="0"/>
              </a:rPr>
              <a:t>class</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EX4_12 </a:t>
            </a:r>
            <a:r>
              <a:rPr kumimoji="0" lang="en-US" altLang="zh-CN" sz="1050" b="1" i="0" u="none" strike="noStrike" cap="none" normalizeH="0" baseline="0" dirty="0">
                <a:ln>
                  <a:noFill/>
                </a:ln>
                <a:solidFill>
                  <a:srgbClr val="7F0055"/>
                </a:solidFill>
                <a:effectLst/>
                <a:latin typeface="Times New Roman" panose="02020603050405020304" pitchFamily="18" charset="0"/>
                <a:ea typeface="宋体" panose="02010600030101010101" pitchFamily="2" charset="-122"/>
                <a:cs typeface="Consolas" panose="020B0609020204030204" pitchFamily="49" charset="0"/>
              </a:rPr>
              <a:t>implements</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ItemListener</a:t>
            </a:r>
            <a:endParaRPr kumimoji="0" lang="en-US" altLang="zh-CN"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endParaRPr kumimoji="0" lang="en-US" altLang="zh-CN"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JFrame</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0" i="0" u="none" strike="noStrike" cap="none" normalizeH="0" baseline="0" dirty="0">
                <a:ln>
                  <a:noFill/>
                </a:ln>
                <a:solidFill>
                  <a:srgbClr val="0000C0"/>
                </a:solidFill>
                <a:effectLst/>
                <a:latin typeface="Times New Roman" panose="02020603050405020304" pitchFamily="18" charset="0"/>
                <a:ea typeface="宋体" panose="02010600030101010101" pitchFamily="2" charset="-122"/>
                <a:cs typeface="Consolas" panose="020B0609020204030204" pitchFamily="49" charset="0"/>
              </a:rPr>
              <a:t>f</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 </a:t>
            </a:r>
            <a:r>
              <a:rPr kumimoji="0" lang="en-US" altLang="zh-CN" sz="1050" b="1" i="0" u="none" strike="noStrike" cap="none" normalizeH="0" baseline="0" dirty="0">
                <a:ln>
                  <a:noFill/>
                </a:ln>
                <a:solidFill>
                  <a:srgbClr val="7F0055"/>
                </a:solidFill>
                <a:effectLst/>
                <a:latin typeface="Times New Roman" panose="02020603050405020304" pitchFamily="18" charset="0"/>
                <a:ea typeface="宋体" panose="02010600030101010101" pitchFamily="2" charset="-122"/>
                <a:cs typeface="Consolas" panose="020B0609020204030204" pitchFamily="49" charset="0"/>
              </a:rPr>
              <a:t>null</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endParaRPr kumimoji="0" lang="en-US" altLang="zh-CN"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JRadioButton</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0" i="0" u="none" strike="noStrike" cap="none" normalizeH="0" baseline="0" dirty="0">
                <a:ln>
                  <a:noFill/>
                </a:ln>
                <a:solidFill>
                  <a:srgbClr val="0000C0"/>
                </a:solidFill>
                <a:effectLst/>
                <a:latin typeface="Times New Roman" panose="02020603050405020304" pitchFamily="18" charset="0"/>
                <a:ea typeface="宋体" panose="02010600030101010101" pitchFamily="2" charset="-122"/>
                <a:cs typeface="Consolas" panose="020B0609020204030204" pitchFamily="49" charset="0"/>
              </a:rPr>
              <a:t>r1</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 </a:t>
            </a:r>
            <a:r>
              <a:rPr kumimoji="0" lang="en-US" altLang="zh-CN" sz="1050" b="1" i="0" u="none" strike="noStrike" cap="none" normalizeH="0" baseline="0" dirty="0">
                <a:ln>
                  <a:noFill/>
                </a:ln>
                <a:solidFill>
                  <a:srgbClr val="7F0055"/>
                </a:solidFill>
                <a:effectLst/>
                <a:latin typeface="Times New Roman" panose="02020603050405020304" pitchFamily="18" charset="0"/>
                <a:ea typeface="宋体" panose="02010600030101010101" pitchFamily="2" charset="-122"/>
                <a:cs typeface="Consolas" panose="020B0609020204030204" pitchFamily="49" charset="0"/>
              </a:rPr>
              <a:t>null</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endParaRPr kumimoji="0" lang="en-US" altLang="zh-CN"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JRadioButton</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0" i="0" u="none" strike="noStrike" cap="none" normalizeH="0" baseline="0" dirty="0">
                <a:ln>
                  <a:noFill/>
                </a:ln>
                <a:solidFill>
                  <a:srgbClr val="0000C0"/>
                </a:solidFill>
                <a:effectLst/>
                <a:latin typeface="Times New Roman" panose="02020603050405020304" pitchFamily="18" charset="0"/>
                <a:ea typeface="宋体" panose="02010600030101010101" pitchFamily="2" charset="-122"/>
                <a:cs typeface="Consolas" panose="020B0609020204030204" pitchFamily="49" charset="0"/>
              </a:rPr>
              <a:t>r2</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 </a:t>
            </a:r>
            <a:r>
              <a:rPr kumimoji="0" lang="en-US" altLang="zh-CN" sz="1050" b="1" i="0" u="none" strike="noStrike" cap="none" normalizeH="0" baseline="0" dirty="0">
                <a:ln>
                  <a:noFill/>
                </a:ln>
                <a:solidFill>
                  <a:srgbClr val="7F0055"/>
                </a:solidFill>
                <a:effectLst/>
                <a:latin typeface="Times New Roman" panose="02020603050405020304" pitchFamily="18" charset="0"/>
                <a:ea typeface="宋体" panose="02010600030101010101" pitchFamily="2" charset="-122"/>
                <a:cs typeface="Consolas" panose="020B0609020204030204" pitchFamily="49" charset="0"/>
              </a:rPr>
              <a:t>null</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endParaRPr kumimoji="0" lang="en-US" altLang="zh-CN"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JTextField</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0" i="0" u="none" strike="noStrike" cap="none" normalizeH="0" baseline="0" dirty="0" err="1">
                <a:ln>
                  <a:noFill/>
                </a:ln>
                <a:solidFill>
                  <a:srgbClr val="0000C0"/>
                </a:solidFill>
                <a:effectLst/>
                <a:latin typeface="Times New Roman" panose="02020603050405020304" pitchFamily="18" charset="0"/>
                <a:ea typeface="宋体" panose="02010600030101010101" pitchFamily="2" charset="-122"/>
                <a:cs typeface="Consolas" panose="020B0609020204030204" pitchFamily="49" charset="0"/>
              </a:rPr>
              <a:t>tf</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r>
              <a:rPr kumimoji="0" lang="en-US" altLang="zh-CN" sz="1050" b="1" i="0" u="none" strike="noStrike" cap="none" normalizeH="0" baseline="0" dirty="0">
                <a:ln>
                  <a:noFill/>
                </a:ln>
                <a:solidFill>
                  <a:srgbClr val="7F0055"/>
                </a:solidFill>
                <a:effectLst/>
                <a:latin typeface="Times New Roman" panose="02020603050405020304" pitchFamily="18" charset="0"/>
                <a:ea typeface="宋体" panose="02010600030101010101" pitchFamily="2" charset="-122"/>
                <a:cs typeface="Consolas" panose="020B0609020204030204" pitchFamily="49" charset="0"/>
              </a:rPr>
              <a:t>null</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endParaRPr kumimoji="0" lang="en-US" altLang="zh-CN"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endParaRPr kumimoji="0" lang="en-US" altLang="zh-CN"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EX4_12(){</a:t>
            </a:r>
            <a:endParaRPr kumimoji="0" lang="en-US" altLang="zh-CN"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0" i="0" u="none" strike="noStrike" cap="none" normalizeH="0" baseline="0" dirty="0">
                <a:ln>
                  <a:noFill/>
                </a:ln>
                <a:solidFill>
                  <a:srgbClr val="0000C0"/>
                </a:solidFill>
                <a:effectLst/>
                <a:latin typeface="Times New Roman" panose="02020603050405020304" pitchFamily="18" charset="0"/>
                <a:ea typeface="宋体" panose="02010600030101010101" pitchFamily="2" charset="-122"/>
                <a:cs typeface="Consolas" panose="020B0609020204030204" pitchFamily="49" charset="0"/>
              </a:rPr>
              <a:t>f</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 </a:t>
            </a:r>
            <a:r>
              <a:rPr kumimoji="0" lang="en-US" altLang="zh-CN" sz="1050" b="1" i="0" u="none" strike="noStrike" cap="none" normalizeH="0" baseline="0" dirty="0">
                <a:ln>
                  <a:noFill/>
                </a:ln>
                <a:solidFill>
                  <a:srgbClr val="7F0055"/>
                </a:solidFill>
                <a:effectLst/>
                <a:latin typeface="Times New Roman" panose="02020603050405020304" pitchFamily="18" charset="0"/>
                <a:ea typeface="宋体" panose="02010600030101010101" pitchFamily="2" charset="-122"/>
                <a:cs typeface="Consolas" panose="020B0609020204030204" pitchFamily="49" charset="0"/>
              </a:rPr>
              <a:t>new</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JFrame</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r>
              <a:rPr kumimoji="0" lang="en-US" altLang="zh-CN" sz="1050" b="0" i="0" u="none" strike="noStrike" cap="none" normalizeH="0" baseline="0" dirty="0">
                <a:ln>
                  <a:noFill/>
                </a:ln>
                <a:solidFill>
                  <a:srgbClr val="2A00FF"/>
                </a:solidFill>
                <a:effectLst/>
                <a:latin typeface="Times New Roman" panose="02020603050405020304" pitchFamily="18" charset="0"/>
                <a:ea typeface="宋体" panose="02010600030101010101" pitchFamily="2" charset="-122"/>
                <a:cs typeface="Consolas" panose="020B0609020204030204" pitchFamily="49" charset="0"/>
              </a:rPr>
              <a:t>"</a:t>
            </a:r>
            <a:r>
              <a:rPr kumimoji="0" lang="zh-CN" altLang="en-US" sz="1050" b="0" i="0" u="none" strike="noStrike" cap="none" normalizeH="0" baseline="0" dirty="0">
                <a:ln>
                  <a:noFill/>
                </a:ln>
                <a:solidFill>
                  <a:srgbClr val="2A00FF"/>
                </a:solidFill>
                <a:effectLst/>
                <a:latin typeface="Consolas" panose="020B0609020204030204" pitchFamily="49" charset="0"/>
                <a:ea typeface="宋体" panose="02010600030101010101" pitchFamily="2" charset="-122"/>
                <a:cs typeface="Consolas" panose="020B0609020204030204" pitchFamily="49" charset="0"/>
              </a:rPr>
              <a:t>单选按钮的应用</a:t>
            </a:r>
            <a:r>
              <a:rPr kumimoji="0" lang="en-US" altLang="zh-CN" sz="1050" b="0" i="0" u="none" strike="noStrike" cap="none" normalizeH="0" baseline="0" dirty="0">
                <a:ln>
                  <a:noFill/>
                </a:ln>
                <a:solidFill>
                  <a:srgbClr val="2A00FF"/>
                </a:solidFill>
                <a:effectLst/>
                <a:latin typeface="Times New Roman" panose="02020603050405020304" pitchFamily="18" charset="0"/>
                <a:ea typeface="宋体" panose="02010600030101010101" pitchFamily="2" charset="-122"/>
                <a:cs typeface="Consolas" panose="020B0609020204030204" pitchFamily="49" charset="0"/>
              </a:rPr>
              <a:t>"</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endParaRPr kumimoji="0" lang="en-US" altLang="zh-CN"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Container </a:t>
            </a:r>
            <a:r>
              <a:rPr kumimoji="0" lang="en-US" altLang="zh-CN" sz="1050" b="0" i="0" u="sng"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contentPane</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 </a:t>
            </a:r>
            <a:r>
              <a:rPr kumimoji="0" lang="en-US" altLang="zh-CN" sz="1050" b="0" i="0" u="none" strike="noStrike" cap="none" normalizeH="0" baseline="0" dirty="0" err="1">
                <a:ln>
                  <a:noFill/>
                </a:ln>
                <a:solidFill>
                  <a:srgbClr val="0000C0"/>
                </a:solidFill>
                <a:effectLst/>
                <a:latin typeface="Times New Roman" panose="02020603050405020304" pitchFamily="18" charset="0"/>
                <a:ea typeface="宋体" panose="02010600030101010101" pitchFamily="2" charset="-122"/>
                <a:cs typeface="Consolas" panose="020B0609020204030204" pitchFamily="49" charset="0"/>
              </a:rPr>
              <a:t>f</a:t>
            </a:r>
            <a:r>
              <a:rPr kumimoji="0" lang="en-US" altLang="zh-CN" sz="105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.getContentPane</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endParaRPr kumimoji="0" lang="en-US" altLang="zh-CN"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0" i="0" u="none" strike="noStrike" cap="none" normalizeH="0" baseline="0" dirty="0" err="1">
                <a:ln>
                  <a:noFill/>
                </a:ln>
                <a:solidFill>
                  <a:srgbClr val="6A3E3E"/>
                </a:solidFill>
                <a:effectLst/>
                <a:latin typeface="Times New Roman" panose="02020603050405020304" pitchFamily="18" charset="0"/>
                <a:ea typeface="宋体" panose="02010600030101010101" pitchFamily="2" charset="-122"/>
                <a:cs typeface="Consolas" panose="020B0609020204030204" pitchFamily="49" charset="0"/>
              </a:rPr>
              <a:t>contentPane</a:t>
            </a:r>
            <a:r>
              <a:rPr kumimoji="0" lang="en-US" altLang="zh-CN" sz="105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.setLayout</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r>
              <a:rPr kumimoji="0" lang="en-US" altLang="zh-CN" sz="1050" b="1" i="0" u="none" strike="noStrike" cap="none" normalizeH="0" baseline="0" dirty="0">
                <a:ln>
                  <a:noFill/>
                </a:ln>
                <a:solidFill>
                  <a:srgbClr val="7F0055"/>
                </a:solidFill>
                <a:effectLst/>
                <a:latin typeface="Times New Roman" panose="02020603050405020304" pitchFamily="18" charset="0"/>
                <a:ea typeface="宋体" panose="02010600030101010101" pitchFamily="2" charset="-122"/>
                <a:cs typeface="Consolas" panose="020B0609020204030204" pitchFamily="49" charset="0"/>
              </a:rPr>
              <a:t>new</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GridLayout</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(2,1));</a:t>
            </a:r>
            <a:endParaRPr kumimoji="0" lang="en-US" altLang="zh-CN"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JPanel</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0" i="0" u="none" strike="noStrike" cap="none" normalizeH="0" baseline="0" dirty="0">
                <a:ln>
                  <a:noFill/>
                </a:ln>
                <a:solidFill>
                  <a:srgbClr val="6A3E3E"/>
                </a:solidFill>
                <a:effectLst/>
                <a:latin typeface="Times New Roman" panose="02020603050405020304" pitchFamily="18" charset="0"/>
                <a:ea typeface="宋体" panose="02010600030101010101" pitchFamily="2" charset="-122"/>
                <a:cs typeface="Consolas" panose="020B0609020204030204" pitchFamily="49" charset="0"/>
              </a:rPr>
              <a:t>p1</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 </a:t>
            </a:r>
            <a:r>
              <a:rPr kumimoji="0" lang="en-US" altLang="zh-CN" sz="1050" b="1" i="0" u="none" strike="noStrike" cap="none" normalizeH="0" baseline="0" dirty="0">
                <a:ln>
                  <a:noFill/>
                </a:ln>
                <a:solidFill>
                  <a:srgbClr val="7F0055"/>
                </a:solidFill>
                <a:effectLst/>
                <a:latin typeface="Times New Roman" panose="02020603050405020304" pitchFamily="18" charset="0"/>
                <a:ea typeface="宋体" panose="02010600030101010101" pitchFamily="2" charset="-122"/>
                <a:cs typeface="Consolas" panose="020B0609020204030204" pitchFamily="49" charset="0"/>
              </a:rPr>
              <a:t>new</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JPanel</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endParaRPr kumimoji="0" lang="en-US" altLang="zh-CN"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0" i="0" u="none" strike="noStrike" cap="none" normalizeH="0" baseline="0" dirty="0">
                <a:ln>
                  <a:noFill/>
                </a:ln>
                <a:solidFill>
                  <a:srgbClr val="6A3E3E"/>
                </a:solidFill>
                <a:effectLst/>
                <a:latin typeface="Times New Roman" panose="02020603050405020304" pitchFamily="18" charset="0"/>
                <a:ea typeface="宋体" panose="02010600030101010101" pitchFamily="2" charset="-122"/>
                <a:cs typeface="Consolas" panose="020B0609020204030204" pitchFamily="49" charset="0"/>
              </a:rPr>
              <a:t>p1</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.setLayout(</a:t>
            </a:r>
            <a:r>
              <a:rPr kumimoji="0" lang="en-US" altLang="zh-CN" sz="1050" b="1" i="0" u="none" strike="noStrike" cap="none" normalizeH="0" baseline="0" dirty="0">
                <a:ln>
                  <a:noFill/>
                </a:ln>
                <a:solidFill>
                  <a:srgbClr val="7F0055"/>
                </a:solidFill>
                <a:effectLst/>
                <a:latin typeface="Times New Roman" panose="02020603050405020304" pitchFamily="18" charset="0"/>
                <a:ea typeface="宋体" panose="02010600030101010101" pitchFamily="2" charset="-122"/>
                <a:cs typeface="Consolas" panose="020B0609020204030204" pitchFamily="49" charset="0"/>
              </a:rPr>
              <a:t>new</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GridLayout</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(2,1));</a:t>
            </a:r>
            <a:endParaRPr kumimoji="0" lang="en-US" altLang="zh-CN"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0" i="0" u="none" strike="noStrike" cap="none" normalizeH="0" baseline="0" dirty="0">
                <a:ln>
                  <a:noFill/>
                </a:ln>
                <a:solidFill>
                  <a:srgbClr val="6A3E3E"/>
                </a:solidFill>
                <a:effectLst/>
                <a:latin typeface="Times New Roman" panose="02020603050405020304" pitchFamily="18" charset="0"/>
                <a:ea typeface="宋体" panose="02010600030101010101" pitchFamily="2" charset="-122"/>
                <a:cs typeface="Consolas" panose="020B0609020204030204" pitchFamily="49" charset="0"/>
              </a:rPr>
              <a:t>p1</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.setBorder(</a:t>
            </a:r>
            <a:r>
              <a:rPr kumimoji="0" lang="en-US" altLang="zh-CN" sz="105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BorderFactory.</a:t>
            </a:r>
            <a:r>
              <a:rPr kumimoji="0" lang="en-US" altLang="zh-CN" sz="1050" b="0" i="1"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createTitledBorder</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r>
              <a:rPr kumimoji="0" lang="en-US" altLang="zh-CN" sz="1050" b="0" i="0" u="none" strike="noStrike" cap="none" normalizeH="0" baseline="0" dirty="0">
                <a:ln>
                  <a:noFill/>
                </a:ln>
                <a:solidFill>
                  <a:srgbClr val="2A00FF"/>
                </a:solidFill>
                <a:effectLst/>
                <a:latin typeface="Times New Roman" panose="02020603050405020304" pitchFamily="18" charset="0"/>
                <a:ea typeface="宋体" panose="02010600030101010101" pitchFamily="2" charset="-122"/>
                <a:cs typeface="Consolas" panose="020B0609020204030204" pitchFamily="49" charset="0"/>
              </a:rPr>
              <a:t>"</a:t>
            </a:r>
            <a:r>
              <a:rPr kumimoji="0" lang="zh-CN" altLang="en-US" sz="1050" b="0" i="0" u="none" strike="noStrike" cap="none" normalizeH="0" baseline="0" dirty="0">
                <a:ln>
                  <a:noFill/>
                </a:ln>
                <a:solidFill>
                  <a:srgbClr val="2A00FF"/>
                </a:solidFill>
                <a:effectLst/>
                <a:latin typeface="Consolas" panose="020B0609020204030204" pitchFamily="49" charset="0"/>
                <a:ea typeface="宋体" panose="02010600030101010101" pitchFamily="2" charset="-122"/>
                <a:cs typeface="Consolas" panose="020B0609020204030204" pitchFamily="49" charset="0"/>
              </a:rPr>
              <a:t>您喜欢哪种程序语言，喜欢的请打勾：</a:t>
            </a:r>
            <a:r>
              <a:rPr kumimoji="0" lang="en-US" altLang="zh-CN" sz="1050" b="0" i="0" u="none" strike="noStrike" cap="none" normalizeH="0" baseline="0" dirty="0">
                <a:ln>
                  <a:noFill/>
                </a:ln>
                <a:solidFill>
                  <a:srgbClr val="2A00FF"/>
                </a:solidFill>
                <a:effectLst/>
                <a:latin typeface="Times New Roman" panose="02020603050405020304" pitchFamily="18" charset="0"/>
                <a:ea typeface="宋体" panose="02010600030101010101" pitchFamily="2" charset="-122"/>
                <a:cs typeface="Consolas" panose="020B0609020204030204" pitchFamily="49" charset="0"/>
              </a:rPr>
              <a:t>"</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endParaRPr kumimoji="0" lang="en-US" altLang="zh-CN"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0" i="0" u="none" strike="noStrike" cap="none" normalizeH="0" baseline="0" dirty="0">
                <a:ln>
                  <a:noFill/>
                </a:ln>
                <a:solidFill>
                  <a:srgbClr val="0000C0"/>
                </a:solidFill>
                <a:effectLst/>
                <a:latin typeface="Times New Roman" panose="02020603050405020304" pitchFamily="18" charset="0"/>
                <a:ea typeface="宋体" panose="02010600030101010101" pitchFamily="2" charset="-122"/>
                <a:cs typeface="Consolas" panose="020B0609020204030204" pitchFamily="49" charset="0"/>
              </a:rPr>
              <a:t>r1</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 </a:t>
            </a:r>
            <a:r>
              <a:rPr kumimoji="0" lang="en-US" altLang="zh-CN" sz="1050" b="1" i="0" u="none" strike="noStrike" cap="none" normalizeH="0" baseline="0" dirty="0">
                <a:ln>
                  <a:noFill/>
                </a:ln>
                <a:solidFill>
                  <a:srgbClr val="7F0055"/>
                </a:solidFill>
                <a:effectLst/>
                <a:latin typeface="Times New Roman" panose="02020603050405020304" pitchFamily="18" charset="0"/>
                <a:ea typeface="宋体" panose="02010600030101010101" pitchFamily="2" charset="-122"/>
                <a:cs typeface="Consolas" panose="020B0609020204030204" pitchFamily="49" charset="0"/>
              </a:rPr>
              <a:t>new</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JRadioButton</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r>
              <a:rPr kumimoji="0" lang="en-US" altLang="zh-CN" sz="1050" b="0" i="0" u="none" strike="noStrike" cap="none" normalizeH="0" baseline="0" dirty="0">
                <a:ln>
                  <a:noFill/>
                </a:ln>
                <a:solidFill>
                  <a:srgbClr val="2A00FF"/>
                </a:solidFill>
                <a:effectLst/>
                <a:latin typeface="Times New Roman" panose="02020603050405020304" pitchFamily="18" charset="0"/>
                <a:ea typeface="宋体" panose="02010600030101010101" pitchFamily="2" charset="-122"/>
                <a:cs typeface="Consolas" panose="020B0609020204030204" pitchFamily="49" charset="0"/>
              </a:rPr>
              <a:t>"JAVA"</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endParaRPr kumimoji="0" lang="en-US" altLang="zh-CN"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0" i="0" u="none" strike="noStrike" cap="none" normalizeH="0" baseline="0" dirty="0">
                <a:ln>
                  <a:noFill/>
                </a:ln>
                <a:solidFill>
                  <a:srgbClr val="0000C0"/>
                </a:solidFill>
                <a:effectLst/>
                <a:latin typeface="Times New Roman" panose="02020603050405020304" pitchFamily="18" charset="0"/>
                <a:ea typeface="宋体" panose="02010600030101010101" pitchFamily="2" charset="-122"/>
                <a:cs typeface="Consolas" panose="020B0609020204030204" pitchFamily="49" charset="0"/>
              </a:rPr>
              <a:t>r2</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 </a:t>
            </a:r>
            <a:r>
              <a:rPr kumimoji="0" lang="en-US" altLang="zh-CN" sz="1050" b="1" i="0" u="none" strike="noStrike" cap="none" normalizeH="0" baseline="0" dirty="0">
                <a:ln>
                  <a:noFill/>
                </a:ln>
                <a:solidFill>
                  <a:srgbClr val="7F0055"/>
                </a:solidFill>
                <a:effectLst/>
                <a:latin typeface="Times New Roman" panose="02020603050405020304" pitchFamily="18" charset="0"/>
                <a:ea typeface="宋体" panose="02010600030101010101" pitchFamily="2" charset="-122"/>
                <a:cs typeface="Consolas" panose="020B0609020204030204" pitchFamily="49" charset="0"/>
              </a:rPr>
              <a:t>new</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JRadioButton</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r>
              <a:rPr kumimoji="0" lang="en-US" altLang="zh-CN" sz="1050" b="0" i="0" u="none" strike="noStrike" cap="none" normalizeH="0" baseline="0" dirty="0">
                <a:ln>
                  <a:noFill/>
                </a:ln>
                <a:solidFill>
                  <a:srgbClr val="2A00FF"/>
                </a:solidFill>
                <a:effectLst/>
                <a:latin typeface="Times New Roman" panose="02020603050405020304" pitchFamily="18" charset="0"/>
                <a:ea typeface="宋体" panose="02010600030101010101" pitchFamily="2" charset="-122"/>
                <a:cs typeface="Consolas" panose="020B0609020204030204" pitchFamily="49" charset="0"/>
              </a:rPr>
              <a:t>"C++"</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endParaRPr kumimoji="0" lang="en-US" altLang="zh-CN"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0" i="0" u="none" strike="noStrike" cap="none" normalizeH="0" baseline="0" dirty="0">
                <a:ln>
                  <a:noFill/>
                </a:ln>
                <a:solidFill>
                  <a:srgbClr val="0000C0"/>
                </a:solidFill>
                <a:effectLst/>
                <a:latin typeface="Times New Roman" panose="02020603050405020304" pitchFamily="18" charset="0"/>
                <a:ea typeface="宋体" panose="02010600030101010101" pitchFamily="2" charset="-122"/>
                <a:cs typeface="Consolas" panose="020B0609020204030204" pitchFamily="49" charset="0"/>
              </a:rPr>
              <a:t>r1</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.addItemListener(</a:t>
            </a:r>
            <a:r>
              <a:rPr kumimoji="0" lang="en-US" altLang="zh-CN" sz="1050" b="1" i="0" u="none" strike="noStrike" cap="none" normalizeH="0" baseline="0" dirty="0">
                <a:ln>
                  <a:noFill/>
                </a:ln>
                <a:solidFill>
                  <a:srgbClr val="7F0055"/>
                </a:solidFill>
                <a:effectLst/>
                <a:latin typeface="Times New Roman" panose="02020603050405020304" pitchFamily="18" charset="0"/>
                <a:ea typeface="宋体" panose="02010600030101010101" pitchFamily="2" charset="-122"/>
                <a:cs typeface="Consolas" panose="020B0609020204030204" pitchFamily="49" charset="0"/>
              </a:rPr>
              <a:t>this</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endParaRPr kumimoji="0" lang="en-US" altLang="zh-CN"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0" i="0" u="none" strike="noStrike" cap="none" normalizeH="0" baseline="0" dirty="0">
                <a:ln>
                  <a:noFill/>
                </a:ln>
                <a:solidFill>
                  <a:srgbClr val="0000C0"/>
                </a:solidFill>
                <a:effectLst/>
                <a:latin typeface="Times New Roman" panose="02020603050405020304" pitchFamily="18" charset="0"/>
                <a:ea typeface="宋体" panose="02010600030101010101" pitchFamily="2" charset="-122"/>
                <a:cs typeface="Consolas" panose="020B0609020204030204" pitchFamily="49" charset="0"/>
              </a:rPr>
              <a:t>r2</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.addItemListener(</a:t>
            </a:r>
            <a:r>
              <a:rPr kumimoji="0" lang="en-US" altLang="zh-CN" sz="1050" b="1" i="0" u="none" strike="noStrike" cap="none" normalizeH="0" baseline="0" dirty="0">
                <a:ln>
                  <a:noFill/>
                </a:ln>
                <a:solidFill>
                  <a:srgbClr val="7F0055"/>
                </a:solidFill>
                <a:effectLst/>
                <a:latin typeface="Times New Roman" panose="02020603050405020304" pitchFamily="18" charset="0"/>
                <a:ea typeface="宋体" panose="02010600030101010101" pitchFamily="2" charset="-122"/>
                <a:cs typeface="Consolas" panose="020B0609020204030204" pitchFamily="49" charset="0"/>
              </a:rPr>
              <a:t>this</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endParaRPr kumimoji="0" lang="en-US" altLang="zh-CN"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ButtonGroup</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0" i="0" u="none" strike="noStrike" cap="none" normalizeH="0" baseline="0" dirty="0" err="1">
                <a:ln>
                  <a:noFill/>
                </a:ln>
                <a:solidFill>
                  <a:srgbClr val="6A3E3E"/>
                </a:solidFill>
                <a:effectLst/>
                <a:latin typeface="Times New Roman" panose="02020603050405020304" pitchFamily="18" charset="0"/>
                <a:ea typeface="宋体" panose="02010600030101010101" pitchFamily="2" charset="-122"/>
                <a:cs typeface="Consolas" panose="020B0609020204030204" pitchFamily="49" charset="0"/>
              </a:rPr>
              <a:t>btg</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r>
              <a:rPr kumimoji="0" lang="en-US" altLang="zh-CN" sz="1050" b="1" i="0" u="none" strike="noStrike" cap="none" normalizeH="0" baseline="0" dirty="0">
                <a:ln>
                  <a:noFill/>
                </a:ln>
                <a:solidFill>
                  <a:srgbClr val="7F0055"/>
                </a:solidFill>
                <a:effectLst/>
                <a:latin typeface="Times New Roman" panose="02020603050405020304" pitchFamily="18" charset="0"/>
                <a:ea typeface="宋体" panose="02010600030101010101" pitchFamily="2" charset="-122"/>
                <a:cs typeface="Consolas" panose="020B0609020204030204" pitchFamily="49" charset="0"/>
              </a:rPr>
              <a:t>new</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ButtonGroup</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endParaRPr kumimoji="0" lang="en-US" altLang="zh-CN"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0" i="0" u="none" strike="noStrike" cap="none" normalizeH="0" baseline="0" dirty="0" err="1">
                <a:ln>
                  <a:noFill/>
                </a:ln>
                <a:solidFill>
                  <a:srgbClr val="6A3E3E"/>
                </a:solidFill>
                <a:effectLst/>
                <a:latin typeface="Times New Roman" panose="02020603050405020304" pitchFamily="18" charset="0"/>
                <a:ea typeface="宋体" panose="02010600030101010101" pitchFamily="2" charset="-122"/>
                <a:cs typeface="Consolas" panose="020B0609020204030204" pitchFamily="49" charset="0"/>
              </a:rPr>
              <a:t>btg</a:t>
            </a:r>
            <a:r>
              <a:rPr kumimoji="0" lang="en-US" altLang="zh-CN" sz="105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.add</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r>
              <a:rPr kumimoji="0" lang="en-US" altLang="zh-CN" sz="1050" b="0" i="0" u="none" strike="noStrike" cap="none" normalizeH="0" baseline="0" dirty="0">
                <a:ln>
                  <a:noFill/>
                </a:ln>
                <a:solidFill>
                  <a:srgbClr val="0000C0"/>
                </a:solidFill>
                <a:effectLst/>
                <a:latin typeface="Times New Roman" panose="02020603050405020304" pitchFamily="18" charset="0"/>
                <a:ea typeface="宋体" panose="02010600030101010101" pitchFamily="2" charset="-122"/>
                <a:cs typeface="Consolas" panose="020B0609020204030204" pitchFamily="49" charset="0"/>
              </a:rPr>
              <a:t>r1</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endParaRPr kumimoji="0" lang="en-US" altLang="zh-CN"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0" i="0" u="none" strike="noStrike" cap="none" normalizeH="0" baseline="0" dirty="0" err="1">
                <a:ln>
                  <a:noFill/>
                </a:ln>
                <a:solidFill>
                  <a:srgbClr val="6A3E3E"/>
                </a:solidFill>
                <a:effectLst/>
                <a:latin typeface="Times New Roman" panose="02020603050405020304" pitchFamily="18" charset="0"/>
                <a:ea typeface="宋体" panose="02010600030101010101" pitchFamily="2" charset="-122"/>
                <a:cs typeface="Consolas" panose="020B0609020204030204" pitchFamily="49" charset="0"/>
              </a:rPr>
              <a:t>btg</a:t>
            </a:r>
            <a:r>
              <a:rPr kumimoji="0" lang="en-US" altLang="zh-CN" sz="105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.add</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r>
              <a:rPr kumimoji="0" lang="en-US" altLang="zh-CN" sz="1050" b="0" i="0" u="none" strike="noStrike" cap="none" normalizeH="0" baseline="0" dirty="0">
                <a:ln>
                  <a:noFill/>
                </a:ln>
                <a:solidFill>
                  <a:srgbClr val="0000C0"/>
                </a:solidFill>
                <a:effectLst/>
                <a:latin typeface="Times New Roman" panose="02020603050405020304" pitchFamily="18" charset="0"/>
                <a:ea typeface="宋体" panose="02010600030101010101" pitchFamily="2" charset="-122"/>
                <a:cs typeface="Consolas" panose="020B0609020204030204" pitchFamily="49" charset="0"/>
              </a:rPr>
              <a:t>r2</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endParaRPr kumimoji="0" lang="en-US" altLang="zh-CN"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0" i="0" u="none" strike="noStrike" cap="none" normalizeH="0" baseline="0" dirty="0">
                <a:ln>
                  <a:noFill/>
                </a:ln>
                <a:solidFill>
                  <a:srgbClr val="6A3E3E"/>
                </a:solidFill>
                <a:effectLst/>
                <a:latin typeface="Times New Roman" panose="02020603050405020304" pitchFamily="18" charset="0"/>
                <a:ea typeface="宋体" panose="02010600030101010101" pitchFamily="2" charset="-122"/>
                <a:cs typeface="Consolas" panose="020B0609020204030204" pitchFamily="49" charset="0"/>
              </a:rPr>
              <a:t>p1</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.add(</a:t>
            </a:r>
            <a:r>
              <a:rPr kumimoji="0" lang="en-US" altLang="zh-CN" sz="1050" b="0" i="0" u="none" strike="noStrike" cap="none" normalizeH="0" baseline="0" dirty="0">
                <a:ln>
                  <a:noFill/>
                </a:ln>
                <a:solidFill>
                  <a:srgbClr val="0000C0"/>
                </a:solidFill>
                <a:effectLst/>
                <a:latin typeface="Times New Roman" panose="02020603050405020304" pitchFamily="18" charset="0"/>
                <a:ea typeface="宋体" panose="02010600030101010101" pitchFamily="2" charset="-122"/>
                <a:cs typeface="Consolas" panose="020B0609020204030204" pitchFamily="49" charset="0"/>
              </a:rPr>
              <a:t>r1</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endParaRPr kumimoji="0" lang="en-US" altLang="zh-CN"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0" i="0" u="none" strike="noStrike" cap="none" normalizeH="0" baseline="0" dirty="0">
                <a:ln>
                  <a:noFill/>
                </a:ln>
                <a:solidFill>
                  <a:srgbClr val="6A3E3E"/>
                </a:solidFill>
                <a:effectLst/>
                <a:latin typeface="Times New Roman" panose="02020603050405020304" pitchFamily="18" charset="0"/>
                <a:ea typeface="宋体" panose="02010600030101010101" pitchFamily="2" charset="-122"/>
                <a:cs typeface="Consolas" panose="020B0609020204030204" pitchFamily="49" charset="0"/>
              </a:rPr>
              <a:t>p1</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.add(</a:t>
            </a:r>
            <a:r>
              <a:rPr kumimoji="0" lang="en-US" altLang="zh-CN" sz="1050" b="0" i="0" u="none" strike="noStrike" cap="none" normalizeH="0" baseline="0" dirty="0">
                <a:ln>
                  <a:noFill/>
                </a:ln>
                <a:solidFill>
                  <a:srgbClr val="0000C0"/>
                </a:solidFill>
                <a:effectLst/>
                <a:latin typeface="Times New Roman" panose="02020603050405020304" pitchFamily="18" charset="0"/>
                <a:ea typeface="宋体" panose="02010600030101010101" pitchFamily="2" charset="-122"/>
                <a:cs typeface="Consolas" panose="020B0609020204030204" pitchFamily="49" charset="0"/>
              </a:rPr>
              <a:t>r2</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endParaRPr kumimoji="0" lang="en-US" altLang="zh-CN"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0" i="0" u="none" strike="noStrike" cap="none" normalizeH="0" baseline="0" dirty="0" err="1">
                <a:ln>
                  <a:noFill/>
                </a:ln>
                <a:solidFill>
                  <a:srgbClr val="0000C0"/>
                </a:solidFill>
                <a:effectLst/>
                <a:latin typeface="Times New Roman" panose="02020603050405020304" pitchFamily="18" charset="0"/>
                <a:ea typeface="宋体" panose="02010600030101010101" pitchFamily="2" charset="-122"/>
                <a:cs typeface="Consolas" panose="020B0609020204030204" pitchFamily="49" charset="0"/>
              </a:rPr>
              <a:t>tf</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r>
              <a:rPr kumimoji="0" lang="en-US" altLang="zh-CN" sz="1050" b="1" i="0" u="none" strike="noStrike" cap="none" normalizeH="0" baseline="0" dirty="0">
                <a:ln>
                  <a:noFill/>
                </a:ln>
                <a:solidFill>
                  <a:srgbClr val="7F0055"/>
                </a:solidFill>
                <a:effectLst/>
                <a:latin typeface="Times New Roman" panose="02020603050405020304" pitchFamily="18" charset="0"/>
                <a:ea typeface="宋体" panose="02010600030101010101" pitchFamily="2" charset="-122"/>
                <a:cs typeface="Consolas" panose="020B0609020204030204" pitchFamily="49" charset="0"/>
              </a:rPr>
              <a:t>new</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JTextField</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(50);</a:t>
            </a:r>
            <a:endParaRPr kumimoji="0" lang="en-US" altLang="zh-CN"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0" i="0" u="none" strike="noStrike" cap="none" normalizeH="0" baseline="0" dirty="0" err="1">
                <a:ln>
                  <a:noFill/>
                </a:ln>
                <a:solidFill>
                  <a:srgbClr val="6A3E3E"/>
                </a:solidFill>
                <a:effectLst/>
                <a:latin typeface="Times New Roman" panose="02020603050405020304" pitchFamily="18" charset="0"/>
                <a:ea typeface="宋体" panose="02010600030101010101" pitchFamily="2" charset="-122"/>
                <a:cs typeface="Consolas" panose="020B0609020204030204" pitchFamily="49" charset="0"/>
              </a:rPr>
              <a:t>contentPane</a:t>
            </a:r>
            <a:r>
              <a:rPr kumimoji="0" lang="en-US" altLang="zh-CN" sz="105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.add</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r>
              <a:rPr kumimoji="0" lang="en-US" altLang="zh-CN" sz="1050" b="0" i="0" u="none" strike="noStrike" cap="none" normalizeH="0" baseline="0" dirty="0">
                <a:ln>
                  <a:noFill/>
                </a:ln>
                <a:solidFill>
                  <a:srgbClr val="6A3E3E"/>
                </a:solidFill>
                <a:effectLst/>
                <a:latin typeface="Times New Roman" panose="02020603050405020304" pitchFamily="18" charset="0"/>
                <a:ea typeface="宋体" panose="02010600030101010101" pitchFamily="2" charset="-122"/>
                <a:cs typeface="Consolas" panose="020B0609020204030204" pitchFamily="49" charset="0"/>
              </a:rPr>
              <a:t>p1</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endParaRPr kumimoji="0" lang="en-US" altLang="zh-CN"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0" i="0" u="none" strike="noStrike" cap="none" normalizeH="0" baseline="0" dirty="0" err="1">
                <a:ln>
                  <a:noFill/>
                </a:ln>
                <a:solidFill>
                  <a:srgbClr val="6A3E3E"/>
                </a:solidFill>
                <a:effectLst/>
                <a:latin typeface="Times New Roman" panose="02020603050405020304" pitchFamily="18" charset="0"/>
                <a:ea typeface="宋体" panose="02010600030101010101" pitchFamily="2" charset="-122"/>
                <a:cs typeface="Consolas" panose="020B0609020204030204" pitchFamily="49" charset="0"/>
              </a:rPr>
              <a:t>contentPane</a:t>
            </a:r>
            <a:r>
              <a:rPr kumimoji="0" lang="en-US" altLang="zh-CN" sz="105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.add</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r>
              <a:rPr kumimoji="0" lang="en-US" altLang="zh-CN" sz="1050" b="0" i="0" u="none" strike="noStrike" cap="none" normalizeH="0" baseline="0" dirty="0" err="1">
                <a:ln>
                  <a:noFill/>
                </a:ln>
                <a:solidFill>
                  <a:srgbClr val="0000C0"/>
                </a:solidFill>
                <a:effectLst/>
                <a:latin typeface="Times New Roman" panose="02020603050405020304" pitchFamily="18" charset="0"/>
                <a:ea typeface="宋体" panose="02010600030101010101" pitchFamily="2" charset="-122"/>
                <a:cs typeface="Consolas" panose="020B0609020204030204" pitchFamily="49" charset="0"/>
              </a:rPr>
              <a:t>tf</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endParaRPr kumimoji="0" lang="en-US" altLang="zh-CN"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0" i="0" u="none" strike="noStrike" cap="none" normalizeH="0" baseline="0" dirty="0" err="1">
                <a:ln>
                  <a:noFill/>
                </a:ln>
                <a:solidFill>
                  <a:srgbClr val="0000C0"/>
                </a:solidFill>
                <a:effectLst/>
                <a:latin typeface="Times New Roman" panose="02020603050405020304" pitchFamily="18" charset="0"/>
                <a:ea typeface="宋体" panose="02010600030101010101" pitchFamily="2" charset="-122"/>
                <a:cs typeface="Consolas" panose="020B0609020204030204" pitchFamily="49" charset="0"/>
              </a:rPr>
              <a:t>f</a:t>
            </a:r>
            <a:r>
              <a:rPr kumimoji="0" lang="en-US" altLang="zh-CN" sz="105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.setSize</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(300,200);</a:t>
            </a:r>
            <a:endParaRPr kumimoji="0" lang="en-US" altLang="zh-CN"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0" i="0" u="none" strike="noStrike" cap="none" normalizeH="0" baseline="0" dirty="0" err="1">
                <a:ln>
                  <a:noFill/>
                </a:ln>
                <a:solidFill>
                  <a:srgbClr val="0000C0"/>
                </a:solidFill>
                <a:effectLst/>
                <a:latin typeface="Times New Roman" panose="02020603050405020304" pitchFamily="18" charset="0"/>
                <a:ea typeface="宋体" panose="02010600030101010101" pitchFamily="2" charset="-122"/>
                <a:cs typeface="Consolas" panose="020B0609020204030204" pitchFamily="49" charset="0"/>
              </a:rPr>
              <a:t>f</a:t>
            </a:r>
            <a:r>
              <a:rPr kumimoji="0" lang="en-US" altLang="zh-CN" sz="105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.setVisible</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r>
              <a:rPr kumimoji="0" lang="en-US" altLang="zh-CN" sz="1050" b="1" i="0" u="none" strike="noStrike" cap="none" normalizeH="0" baseline="0" dirty="0">
                <a:ln>
                  <a:noFill/>
                </a:ln>
                <a:solidFill>
                  <a:srgbClr val="7F0055"/>
                </a:solidFill>
                <a:effectLst/>
                <a:latin typeface="Times New Roman" panose="02020603050405020304" pitchFamily="18" charset="0"/>
                <a:ea typeface="宋体" panose="02010600030101010101" pitchFamily="2" charset="-122"/>
                <a:cs typeface="Consolas" panose="020B0609020204030204" pitchFamily="49" charset="0"/>
              </a:rPr>
              <a:t>true</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endParaRPr kumimoji="0" lang="en-US" altLang="zh-CN"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050" b="0" i="0" u="none" strike="noStrike" cap="none" normalizeH="0" baseline="0" dirty="0" err="1">
                <a:ln>
                  <a:noFill/>
                </a:ln>
                <a:solidFill>
                  <a:srgbClr val="0000C0"/>
                </a:solidFill>
                <a:effectLst/>
                <a:latin typeface="Times New Roman" panose="02020603050405020304" pitchFamily="18" charset="0"/>
                <a:ea typeface="宋体" panose="02010600030101010101" pitchFamily="2" charset="-122"/>
                <a:cs typeface="Consolas" panose="020B0609020204030204" pitchFamily="49" charset="0"/>
              </a:rPr>
              <a:t>f</a:t>
            </a:r>
            <a:r>
              <a:rPr kumimoji="0" lang="en-US" altLang="zh-CN" sz="105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.setDefaultCloseOperation</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r>
              <a:rPr kumimoji="0" lang="en-US" altLang="zh-CN" sz="105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JFrame.</a:t>
            </a:r>
            <a:r>
              <a:rPr kumimoji="0" lang="en-US" altLang="zh-CN" sz="1050" b="1" i="1" u="none" strike="noStrike" cap="none" normalizeH="0" baseline="0" dirty="0" err="1">
                <a:ln>
                  <a:noFill/>
                </a:ln>
                <a:solidFill>
                  <a:srgbClr val="0000C0"/>
                </a:solidFill>
                <a:effectLst/>
                <a:latin typeface="Times New Roman" panose="02020603050405020304" pitchFamily="18" charset="0"/>
                <a:ea typeface="宋体" panose="02010600030101010101" pitchFamily="2" charset="-122"/>
                <a:cs typeface="Consolas" panose="020B0609020204030204" pitchFamily="49" charset="0"/>
              </a:rPr>
              <a:t>EXIT_ON_CLOSE</a:t>
            </a: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endParaRPr kumimoji="0" lang="en-US" altLang="zh-CN"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endParaRPr kumimoji="0" lang="en-US" altLang="zh-CN"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endParaRPr kumimoji="0" lang="en-US" altLang="zh-CN" sz="9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05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endParaRPr kumimoji="0" lang="en-US" altLang="zh-CN" sz="2000" b="0" i="0" u="none" strike="noStrike" cap="none" normalizeH="0" baseline="0" dirty="0">
              <a:ln>
                <a:noFill/>
              </a:ln>
              <a:solidFill>
                <a:schemeClr val="tx1"/>
              </a:solidFill>
              <a:effectLst/>
              <a:latin typeface="Arial" panose="020B0604020202020204" pitchFamily="34" charset="0"/>
            </a:endParaRPr>
          </a:p>
        </p:txBody>
      </p:sp>
      <p:sp>
        <p:nvSpPr>
          <p:cNvPr id="5" name="文本框 4"/>
          <p:cNvSpPr txBox="1"/>
          <p:nvPr/>
        </p:nvSpPr>
        <p:spPr>
          <a:xfrm>
            <a:off x="6857980" y="1066862"/>
            <a:ext cx="6099142" cy="2292935"/>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1" i="0" u="none" strike="noStrike" kern="1200" cap="none" spc="0" normalizeH="0" baseline="0" noProof="0" dirty="0">
                <a:ln>
                  <a:noFill/>
                </a:ln>
                <a:solidFill>
                  <a:srgbClr val="7F0055"/>
                </a:solidFill>
                <a:effectLst/>
                <a:uLnTx/>
                <a:uFillTx/>
                <a:latin typeface="Times New Roman" panose="02020603050405020304" pitchFamily="18" charset="0"/>
                <a:ea typeface="宋体" panose="02010600030101010101" pitchFamily="2" charset="-122"/>
                <a:cs typeface="Consolas" panose="020B0609020204030204" pitchFamily="49" charset="0"/>
              </a:rPr>
              <a:t>public</a:t>
            </a:r>
            <a:r>
              <a:rPr kumimoji="0" lang="en-US" altLang="zh-CN" sz="11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Consolas" panose="020B0609020204030204" pitchFamily="49" charset="0"/>
              </a:rPr>
              <a:t> </a:t>
            </a:r>
            <a:r>
              <a:rPr kumimoji="0" lang="en-US" altLang="zh-CN" sz="1100" b="1" i="0" u="none" strike="noStrike" kern="1200" cap="none" spc="0" normalizeH="0" baseline="0" noProof="0" dirty="0">
                <a:ln>
                  <a:noFill/>
                </a:ln>
                <a:solidFill>
                  <a:srgbClr val="7F0055"/>
                </a:solidFill>
                <a:effectLst/>
                <a:uLnTx/>
                <a:uFillTx/>
                <a:latin typeface="Times New Roman" panose="02020603050405020304" pitchFamily="18" charset="0"/>
                <a:ea typeface="宋体" panose="02010600030101010101" pitchFamily="2" charset="-122"/>
                <a:cs typeface="Consolas" panose="020B0609020204030204" pitchFamily="49" charset="0"/>
              </a:rPr>
              <a:t>void</a:t>
            </a:r>
            <a:r>
              <a:rPr kumimoji="0" lang="en-US" altLang="zh-CN" sz="11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Consolas" panose="020B0609020204030204" pitchFamily="49" charset="0"/>
              </a:rPr>
              <a:t> </a:t>
            </a:r>
            <a:r>
              <a:rPr kumimoji="0" lang="en-US" altLang="zh-CN" sz="1100" b="0" i="0" u="none" strike="noStrike" kern="1200" cap="none" spc="0" normalizeH="0" baseline="0" noProof="0" dirty="0" err="1">
                <a:ln>
                  <a:noFill/>
                </a:ln>
                <a:solidFill>
                  <a:srgbClr val="000000"/>
                </a:solidFill>
                <a:effectLst/>
                <a:uLnTx/>
                <a:uFillTx/>
                <a:latin typeface="Times New Roman" panose="02020603050405020304" pitchFamily="18" charset="0"/>
                <a:ea typeface="宋体" panose="02010600030101010101" pitchFamily="2" charset="-122"/>
                <a:cs typeface="Consolas" panose="020B0609020204030204" pitchFamily="49" charset="0"/>
              </a:rPr>
              <a:t>itemStateChanged</a:t>
            </a:r>
            <a:r>
              <a:rPr kumimoji="0" lang="en-US" altLang="zh-CN" sz="11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Consolas" panose="020B0609020204030204" pitchFamily="49" charset="0"/>
              </a:rPr>
              <a:t>(</a:t>
            </a:r>
            <a:r>
              <a:rPr kumimoji="0" lang="en-US" altLang="zh-CN" sz="1100" b="0" i="0" u="none" strike="noStrike" kern="1200" cap="none" spc="0" normalizeH="0" baseline="0" noProof="0" dirty="0" err="1">
                <a:ln>
                  <a:noFill/>
                </a:ln>
                <a:solidFill>
                  <a:srgbClr val="000000"/>
                </a:solidFill>
                <a:effectLst/>
                <a:uLnTx/>
                <a:uFillTx/>
                <a:latin typeface="Times New Roman" panose="02020603050405020304" pitchFamily="18" charset="0"/>
                <a:ea typeface="宋体" panose="02010600030101010101" pitchFamily="2" charset="-122"/>
                <a:cs typeface="Consolas" panose="020B0609020204030204" pitchFamily="49" charset="0"/>
              </a:rPr>
              <a:t>ItemEvent</a:t>
            </a:r>
            <a:r>
              <a:rPr kumimoji="0" lang="en-US" altLang="zh-CN" sz="11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Consolas" panose="020B0609020204030204" pitchFamily="49" charset="0"/>
              </a:rPr>
              <a:t> </a:t>
            </a:r>
            <a:r>
              <a:rPr kumimoji="0" lang="en-US" altLang="zh-CN" sz="1100" b="0" i="0" u="none" strike="noStrike" kern="1200" cap="none" spc="0" normalizeH="0" baseline="0" noProof="0" dirty="0">
                <a:ln>
                  <a:noFill/>
                </a:ln>
                <a:solidFill>
                  <a:srgbClr val="6A3E3E"/>
                </a:solidFill>
                <a:effectLst/>
                <a:uLnTx/>
                <a:uFillTx/>
                <a:latin typeface="Times New Roman" panose="02020603050405020304" pitchFamily="18" charset="0"/>
                <a:ea typeface="宋体" panose="02010600030101010101" pitchFamily="2" charset="-122"/>
                <a:cs typeface="Consolas" panose="020B0609020204030204" pitchFamily="49" charset="0"/>
              </a:rPr>
              <a:t>e</a:t>
            </a:r>
            <a:r>
              <a:rPr kumimoji="0" lang="en-US" altLang="zh-CN" sz="11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Consolas" panose="020B0609020204030204" pitchFamily="49" charset="0"/>
              </a:rPr>
              <a:t>){  </a:t>
            </a:r>
            <a:endParaRPr kumimoji="0" lang="en-US" altLang="zh-CN"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Consolas" panose="020B0609020204030204" pitchFamily="49" charset="0"/>
              </a:rPr>
              <a:t>       </a:t>
            </a:r>
            <a:r>
              <a:rPr kumimoji="0" lang="en-US" altLang="zh-CN" sz="1100" b="1" i="0" u="none" strike="noStrike" kern="1200" cap="none" spc="0" normalizeH="0" baseline="0" noProof="0" dirty="0">
                <a:ln>
                  <a:noFill/>
                </a:ln>
                <a:solidFill>
                  <a:srgbClr val="7F0055"/>
                </a:solidFill>
                <a:effectLst/>
                <a:uLnTx/>
                <a:uFillTx/>
                <a:latin typeface="Times New Roman" panose="02020603050405020304" pitchFamily="18" charset="0"/>
                <a:ea typeface="宋体" panose="02010600030101010101" pitchFamily="2" charset="-122"/>
                <a:cs typeface="Consolas" panose="020B0609020204030204" pitchFamily="49" charset="0"/>
              </a:rPr>
              <a:t>if</a:t>
            </a:r>
            <a:r>
              <a:rPr kumimoji="0" lang="en-US" altLang="zh-CN" sz="11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Consolas" panose="020B0609020204030204" pitchFamily="49" charset="0"/>
              </a:rPr>
              <a:t>(</a:t>
            </a:r>
            <a:r>
              <a:rPr kumimoji="0" lang="en-US" altLang="zh-CN" sz="1100" b="0" i="0" u="none" strike="noStrike" kern="1200" cap="none" spc="0" normalizeH="0" baseline="0" noProof="0" dirty="0" err="1">
                <a:ln>
                  <a:noFill/>
                </a:ln>
                <a:solidFill>
                  <a:srgbClr val="6A3E3E"/>
                </a:solidFill>
                <a:effectLst/>
                <a:uLnTx/>
                <a:uFillTx/>
                <a:latin typeface="Times New Roman" panose="02020603050405020304" pitchFamily="18" charset="0"/>
                <a:ea typeface="宋体" panose="02010600030101010101" pitchFamily="2" charset="-122"/>
                <a:cs typeface="Consolas" panose="020B0609020204030204" pitchFamily="49" charset="0"/>
              </a:rPr>
              <a:t>e</a:t>
            </a:r>
            <a:r>
              <a:rPr kumimoji="0" lang="en-US" altLang="zh-CN" sz="1100" b="0" i="0" u="none" strike="noStrike" kern="1200" cap="none" spc="0" normalizeH="0" baseline="0" noProof="0" dirty="0" err="1">
                <a:ln>
                  <a:noFill/>
                </a:ln>
                <a:solidFill>
                  <a:srgbClr val="000000"/>
                </a:solidFill>
                <a:effectLst/>
                <a:uLnTx/>
                <a:uFillTx/>
                <a:latin typeface="Times New Roman" panose="02020603050405020304" pitchFamily="18" charset="0"/>
                <a:ea typeface="宋体" panose="02010600030101010101" pitchFamily="2" charset="-122"/>
                <a:cs typeface="Consolas" panose="020B0609020204030204" pitchFamily="49" charset="0"/>
              </a:rPr>
              <a:t>.getStateChange</a:t>
            </a:r>
            <a:r>
              <a:rPr kumimoji="0" lang="en-US" altLang="zh-CN" sz="11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Consolas" panose="020B0609020204030204" pitchFamily="49" charset="0"/>
              </a:rPr>
              <a:t>()==</a:t>
            </a:r>
            <a:r>
              <a:rPr kumimoji="0" lang="en-US" altLang="zh-CN" sz="1100" b="0" i="0" u="none" strike="noStrike" kern="1200" cap="none" spc="0" normalizeH="0" baseline="0" noProof="0" dirty="0" err="1">
                <a:ln>
                  <a:noFill/>
                </a:ln>
                <a:solidFill>
                  <a:srgbClr val="6A3E3E"/>
                </a:solidFill>
                <a:effectLst/>
                <a:uLnTx/>
                <a:uFillTx/>
                <a:latin typeface="Times New Roman" panose="02020603050405020304" pitchFamily="18" charset="0"/>
                <a:ea typeface="宋体" panose="02010600030101010101" pitchFamily="2" charset="-122"/>
                <a:cs typeface="Consolas" panose="020B0609020204030204" pitchFamily="49" charset="0"/>
              </a:rPr>
              <a:t>e</a:t>
            </a:r>
            <a:r>
              <a:rPr kumimoji="0" lang="en-US" altLang="zh-CN" sz="1100" b="0" i="0" u="none" strike="noStrike" kern="1200" cap="none" spc="0" normalizeH="0" baseline="0" noProof="0" dirty="0" err="1">
                <a:ln>
                  <a:noFill/>
                </a:ln>
                <a:solidFill>
                  <a:srgbClr val="000000"/>
                </a:solidFill>
                <a:effectLst/>
                <a:uLnTx/>
                <a:uFillTx/>
                <a:latin typeface="Times New Roman" panose="02020603050405020304" pitchFamily="18" charset="0"/>
                <a:ea typeface="宋体" panose="02010600030101010101" pitchFamily="2" charset="-122"/>
                <a:cs typeface="Consolas" panose="020B0609020204030204" pitchFamily="49" charset="0"/>
              </a:rPr>
              <a:t>.</a:t>
            </a:r>
            <a:r>
              <a:rPr kumimoji="0" lang="en-US" altLang="zh-CN" sz="1100" b="1" i="1" u="sng" strike="noStrike" kern="1200" cap="none" spc="0" normalizeH="0" baseline="0" noProof="0" dirty="0" err="1">
                <a:ln>
                  <a:noFill/>
                </a:ln>
                <a:solidFill>
                  <a:srgbClr val="0000C0"/>
                </a:solidFill>
                <a:effectLst/>
                <a:uLnTx/>
                <a:uFillTx/>
                <a:latin typeface="Times New Roman" panose="02020603050405020304" pitchFamily="18" charset="0"/>
                <a:ea typeface="宋体" panose="02010600030101010101" pitchFamily="2" charset="-122"/>
                <a:cs typeface="Consolas" panose="020B0609020204030204" pitchFamily="49" charset="0"/>
              </a:rPr>
              <a:t>SELECTED</a:t>
            </a:r>
            <a:r>
              <a:rPr kumimoji="0" lang="en-US" altLang="zh-CN" sz="11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Consolas" panose="020B0609020204030204" pitchFamily="49" charset="0"/>
              </a:rPr>
              <a:t>){</a:t>
            </a:r>
            <a:endParaRPr kumimoji="0" lang="en-US" altLang="zh-CN"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Consolas" panose="020B0609020204030204" pitchFamily="49" charset="0"/>
              </a:rPr>
              <a:t>       	</a:t>
            </a:r>
            <a:r>
              <a:rPr kumimoji="0" lang="en-US" altLang="zh-CN" sz="1100" b="1" i="0" u="none" strike="noStrike" kern="1200" cap="none" spc="0" normalizeH="0" baseline="0" noProof="0" dirty="0">
                <a:ln>
                  <a:noFill/>
                </a:ln>
                <a:solidFill>
                  <a:srgbClr val="7F0055"/>
                </a:solidFill>
                <a:effectLst/>
                <a:uLnTx/>
                <a:uFillTx/>
                <a:latin typeface="Times New Roman" panose="02020603050405020304" pitchFamily="18" charset="0"/>
                <a:ea typeface="宋体" panose="02010600030101010101" pitchFamily="2" charset="-122"/>
                <a:cs typeface="Consolas" panose="020B0609020204030204" pitchFamily="49" charset="0"/>
              </a:rPr>
              <a:t>if</a:t>
            </a:r>
            <a:r>
              <a:rPr kumimoji="0" lang="en-US" altLang="zh-CN" sz="11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Consolas" panose="020B0609020204030204" pitchFamily="49" charset="0"/>
              </a:rPr>
              <a:t>(</a:t>
            </a:r>
            <a:r>
              <a:rPr kumimoji="0" lang="en-US" altLang="zh-CN" sz="1100" b="0" i="0" u="none" strike="noStrike" kern="1200" cap="none" spc="0" normalizeH="0" baseline="0" noProof="0" dirty="0" err="1">
                <a:ln>
                  <a:noFill/>
                </a:ln>
                <a:solidFill>
                  <a:srgbClr val="6A3E3E"/>
                </a:solidFill>
                <a:effectLst/>
                <a:uLnTx/>
                <a:uFillTx/>
                <a:latin typeface="Times New Roman" panose="02020603050405020304" pitchFamily="18" charset="0"/>
                <a:ea typeface="宋体" panose="02010600030101010101" pitchFamily="2" charset="-122"/>
                <a:cs typeface="Consolas" panose="020B0609020204030204" pitchFamily="49" charset="0"/>
              </a:rPr>
              <a:t>e</a:t>
            </a:r>
            <a:r>
              <a:rPr kumimoji="0" lang="en-US" altLang="zh-CN" sz="1100" b="0" i="0" u="none" strike="noStrike" kern="1200" cap="none" spc="0" normalizeH="0" baseline="0" noProof="0" dirty="0" err="1">
                <a:ln>
                  <a:noFill/>
                </a:ln>
                <a:solidFill>
                  <a:srgbClr val="000000"/>
                </a:solidFill>
                <a:effectLst/>
                <a:uLnTx/>
                <a:uFillTx/>
                <a:latin typeface="Times New Roman" panose="02020603050405020304" pitchFamily="18" charset="0"/>
                <a:ea typeface="宋体" panose="02010600030101010101" pitchFamily="2" charset="-122"/>
                <a:cs typeface="Consolas" panose="020B0609020204030204" pitchFamily="49" charset="0"/>
              </a:rPr>
              <a:t>.getSource</a:t>
            </a:r>
            <a:r>
              <a:rPr kumimoji="0" lang="en-US" altLang="zh-CN" sz="11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Consolas" panose="020B0609020204030204" pitchFamily="49" charset="0"/>
              </a:rPr>
              <a:t>()==</a:t>
            </a:r>
            <a:r>
              <a:rPr kumimoji="0" lang="en-US" altLang="zh-CN" sz="1100" b="0" i="0" u="none" strike="noStrike" kern="1200" cap="none" spc="0" normalizeH="0" baseline="0" noProof="0" dirty="0">
                <a:ln>
                  <a:noFill/>
                </a:ln>
                <a:solidFill>
                  <a:srgbClr val="0000C0"/>
                </a:solidFill>
                <a:effectLst/>
                <a:uLnTx/>
                <a:uFillTx/>
                <a:latin typeface="Times New Roman" panose="02020603050405020304" pitchFamily="18" charset="0"/>
                <a:ea typeface="宋体" panose="02010600030101010101" pitchFamily="2" charset="-122"/>
                <a:cs typeface="Consolas" panose="020B0609020204030204" pitchFamily="49" charset="0"/>
              </a:rPr>
              <a:t>r1</a:t>
            </a:r>
            <a:r>
              <a:rPr kumimoji="0" lang="en-US" altLang="zh-CN" sz="11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Consolas" panose="020B0609020204030204" pitchFamily="49" charset="0"/>
              </a:rPr>
              <a:t>)</a:t>
            </a:r>
            <a:endParaRPr kumimoji="0" lang="en-US" altLang="zh-CN"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Consolas" panose="020B0609020204030204" pitchFamily="49" charset="0"/>
              </a:rPr>
              <a:t>       		</a:t>
            </a:r>
            <a:r>
              <a:rPr kumimoji="0" lang="en-US" altLang="zh-CN" sz="1100" b="0" i="0" u="none" strike="noStrike" kern="1200" cap="none" spc="0" normalizeH="0" baseline="0" noProof="0" dirty="0" err="1">
                <a:ln>
                  <a:noFill/>
                </a:ln>
                <a:solidFill>
                  <a:srgbClr val="0000C0"/>
                </a:solidFill>
                <a:effectLst/>
                <a:uLnTx/>
                <a:uFillTx/>
                <a:latin typeface="Times New Roman" panose="02020603050405020304" pitchFamily="18" charset="0"/>
                <a:ea typeface="宋体" panose="02010600030101010101" pitchFamily="2" charset="-122"/>
                <a:cs typeface="Consolas" panose="020B0609020204030204" pitchFamily="49" charset="0"/>
              </a:rPr>
              <a:t>tf</a:t>
            </a:r>
            <a:r>
              <a:rPr kumimoji="0" lang="en-US" altLang="zh-CN" sz="1100" b="0" i="0" u="none" strike="noStrike" kern="1200" cap="none" spc="0" normalizeH="0" baseline="0" noProof="0" dirty="0" err="1">
                <a:ln>
                  <a:noFill/>
                </a:ln>
                <a:solidFill>
                  <a:srgbClr val="000000"/>
                </a:solidFill>
                <a:effectLst/>
                <a:uLnTx/>
                <a:uFillTx/>
                <a:latin typeface="Times New Roman" panose="02020603050405020304" pitchFamily="18" charset="0"/>
                <a:ea typeface="宋体" panose="02010600030101010101" pitchFamily="2" charset="-122"/>
                <a:cs typeface="Consolas" panose="020B0609020204030204" pitchFamily="49" charset="0"/>
              </a:rPr>
              <a:t>.setText</a:t>
            </a:r>
            <a:r>
              <a:rPr kumimoji="0" lang="en-US" altLang="zh-CN" sz="11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Consolas" panose="020B0609020204030204" pitchFamily="49" charset="0"/>
              </a:rPr>
              <a:t>(</a:t>
            </a:r>
            <a:r>
              <a:rPr kumimoji="0" lang="en-US" altLang="zh-CN" sz="1100" b="0" i="0" u="none" strike="noStrike" kern="1200" cap="none" spc="0" normalizeH="0" baseline="0" noProof="0" dirty="0">
                <a:ln>
                  <a:noFill/>
                </a:ln>
                <a:solidFill>
                  <a:srgbClr val="0000C0"/>
                </a:solidFill>
                <a:effectLst/>
                <a:uLnTx/>
                <a:uFillTx/>
                <a:latin typeface="Times New Roman" panose="02020603050405020304" pitchFamily="18" charset="0"/>
                <a:ea typeface="宋体" panose="02010600030101010101" pitchFamily="2" charset="-122"/>
                <a:cs typeface="Consolas" panose="020B0609020204030204" pitchFamily="49" charset="0"/>
              </a:rPr>
              <a:t>r1</a:t>
            </a:r>
            <a:r>
              <a:rPr kumimoji="0" lang="en-US" altLang="zh-CN" sz="11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Consolas" panose="020B0609020204030204" pitchFamily="49" charset="0"/>
              </a:rPr>
              <a:t>.getText());</a:t>
            </a:r>
            <a:endParaRPr kumimoji="0" lang="en-US" altLang="zh-CN"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Consolas" panose="020B0609020204030204" pitchFamily="49" charset="0"/>
              </a:rPr>
              <a:t>       		</a:t>
            </a:r>
            <a:r>
              <a:rPr kumimoji="0" lang="en-US" altLang="zh-CN" sz="1100" b="1" i="0" u="none" strike="noStrike" kern="1200" cap="none" spc="0" normalizeH="0" baseline="0" noProof="0" dirty="0">
                <a:ln>
                  <a:noFill/>
                </a:ln>
                <a:solidFill>
                  <a:srgbClr val="7F0055"/>
                </a:solidFill>
                <a:effectLst/>
                <a:uLnTx/>
                <a:uFillTx/>
                <a:latin typeface="Times New Roman" panose="02020603050405020304" pitchFamily="18" charset="0"/>
                <a:ea typeface="宋体" panose="02010600030101010101" pitchFamily="2" charset="-122"/>
                <a:cs typeface="Consolas" panose="020B0609020204030204" pitchFamily="49" charset="0"/>
              </a:rPr>
              <a:t>else</a:t>
            </a:r>
            <a:r>
              <a:rPr kumimoji="0" lang="en-US" altLang="zh-CN" sz="11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Consolas" panose="020B0609020204030204" pitchFamily="49" charset="0"/>
              </a:rPr>
              <a:t> </a:t>
            </a:r>
            <a:r>
              <a:rPr kumimoji="0" lang="en-US" altLang="zh-CN" sz="1100" b="1" i="0" u="none" strike="noStrike" kern="1200" cap="none" spc="0" normalizeH="0" baseline="0" noProof="0" dirty="0">
                <a:ln>
                  <a:noFill/>
                </a:ln>
                <a:solidFill>
                  <a:srgbClr val="7F0055"/>
                </a:solidFill>
                <a:effectLst/>
                <a:uLnTx/>
                <a:uFillTx/>
                <a:latin typeface="Times New Roman" panose="02020603050405020304" pitchFamily="18" charset="0"/>
                <a:ea typeface="宋体" panose="02010600030101010101" pitchFamily="2" charset="-122"/>
                <a:cs typeface="Consolas" panose="020B0609020204030204" pitchFamily="49" charset="0"/>
              </a:rPr>
              <a:t>if</a:t>
            </a:r>
            <a:r>
              <a:rPr kumimoji="0" lang="en-US" altLang="zh-CN" sz="11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Consolas" panose="020B0609020204030204" pitchFamily="49" charset="0"/>
              </a:rPr>
              <a:t>(</a:t>
            </a:r>
            <a:r>
              <a:rPr kumimoji="0" lang="en-US" altLang="zh-CN" sz="1100" b="0" i="0" u="none" strike="noStrike" kern="1200" cap="none" spc="0" normalizeH="0" baseline="0" noProof="0" dirty="0" err="1">
                <a:ln>
                  <a:noFill/>
                </a:ln>
                <a:solidFill>
                  <a:srgbClr val="6A3E3E"/>
                </a:solidFill>
                <a:effectLst/>
                <a:uLnTx/>
                <a:uFillTx/>
                <a:latin typeface="Times New Roman" panose="02020603050405020304" pitchFamily="18" charset="0"/>
                <a:ea typeface="宋体" panose="02010600030101010101" pitchFamily="2" charset="-122"/>
                <a:cs typeface="Consolas" panose="020B0609020204030204" pitchFamily="49" charset="0"/>
              </a:rPr>
              <a:t>e</a:t>
            </a:r>
            <a:r>
              <a:rPr kumimoji="0" lang="en-US" altLang="zh-CN" sz="1100" b="0" i="0" u="none" strike="noStrike" kern="1200" cap="none" spc="0" normalizeH="0" baseline="0" noProof="0" dirty="0" err="1">
                <a:ln>
                  <a:noFill/>
                </a:ln>
                <a:solidFill>
                  <a:srgbClr val="000000"/>
                </a:solidFill>
                <a:effectLst/>
                <a:uLnTx/>
                <a:uFillTx/>
                <a:latin typeface="Times New Roman" panose="02020603050405020304" pitchFamily="18" charset="0"/>
                <a:ea typeface="宋体" panose="02010600030101010101" pitchFamily="2" charset="-122"/>
                <a:cs typeface="Consolas" panose="020B0609020204030204" pitchFamily="49" charset="0"/>
              </a:rPr>
              <a:t>.getSource</a:t>
            </a:r>
            <a:r>
              <a:rPr kumimoji="0" lang="en-US" altLang="zh-CN" sz="11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Consolas" panose="020B0609020204030204" pitchFamily="49" charset="0"/>
              </a:rPr>
              <a:t>()==</a:t>
            </a:r>
            <a:r>
              <a:rPr kumimoji="0" lang="en-US" altLang="zh-CN" sz="1100" b="0" i="0" u="none" strike="noStrike" kern="1200" cap="none" spc="0" normalizeH="0" baseline="0" noProof="0" dirty="0">
                <a:ln>
                  <a:noFill/>
                </a:ln>
                <a:solidFill>
                  <a:srgbClr val="0000C0"/>
                </a:solidFill>
                <a:effectLst/>
                <a:uLnTx/>
                <a:uFillTx/>
                <a:latin typeface="Times New Roman" panose="02020603050405020304" pitchFamily="18" charset="0"/>
                <a:ea typeface="宋体" panose="02010600030101010101" pitchFamily="2" charset="-122"/>
                <a:cs typeface="Consolas" panose="020B0609020204030204" pitchFamily="49" charset="0"/>
              </a:rPr>
              <a:t>r2</a:t>
            </a:r>
            <a:r>
              <a:rPr kumimoji="0" lang="en-US" altLang="zh-CN" sz="11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Consolas" panose="020B0609020204030204" pitchFamily="49" charset="0"/>
              </a:rPr>
              <a:t>)</a:t>
            </a:r>
            <a:endParaRPr kumimoji="0" lang="en-US" altLang="zh-CN"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Consolas" panose="020B0609020204030204" pitchFamily="49" charset="0"/>
              </a:rPr>
              <a:t>                </a:t>
            </a:r>
            <a:r>
              <a:rPr kumimoji="0" lang="en-US" altLang="zh-CN" sz="1100" b="0" i="0" u="none" strike="noStrike" kern="1200" cap="none" spc="0" normalizeH="0" baseline="0" noProof="0" dirty="0" err="1">
                <a:ln>
                  <a:noFill/>
                </a:ln>
                <a:solidFill>
                  <a:srgbClr val="0000C0"/>
                </a:solidFill>
                <a:effectLst/>
                <a:uLnTx/>
                <a:uFillTx/>
                <a:latin typeface="Times New Roman" panose="02020603050405020304" pitchFamily="18" charset="0"/>
                <a:ea typeface="宋体" panose="02010600030101010101" pitchFamily="2" charset="-122"/>
                <a:cs typeface="Consolas" panose="020B0609020204030204" pitchFamily="49" charset="0"/>
              </a:rPr>
              <a:t>tf</a:t>
            </a:r>
            <a:r>
              <a:rPr kumimoji="0" lang="en-US" altLang="zh-CN" sz="1100" b="0" i="0" u="none" strike="noStrike" kern="1200" cap="none" spc="0" normalizeH="0" baseline="0" noProof="0" dirty="0" err="1">
                <a:ln>
                  <a:noFill/>
                </a:ln>
                <a:solidFill>
                  <a:srgbClr val="000000"/>
                </a:solidFill>
                <a:effectLst/>
                <a:uLnTx/>
                <a:uFillTx/>
                <a:latin typeface="Times New Roman" panose="02020603050405020304" pitchFamily="18" charset="0"/>
                <a:ea typeface="宋体" panose="02010600030101010101" pitchFamily="2" charset="-122"/>
                <a:cs typeface="Consolas" panose="020B0609020204030204" pitchFamily="49" charset="0"/>
              </a:rPr>
              <a:t>.setText</a:t>
            </a:r>
            <a:r>
              <a:rPr kumimoji="0" lang="en-US" altLang="zh-CN" sz="11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Consolas" panose="020B0609020204030204" pitchFamily="49" charset="0"/>
              </a:rPr>
              <a:t>(</a:t>
            </a:r>
            <a:r>
              <a:rPr kumimoji="0" lang="en-US" altLang="zh-CN" sz="1100" b="0" i="0" u="none" strike="noStrike" kern="1200" cap="none" spc="0" normalizeH="0" baseline="0" noProof="0" dirty="0">
                <a:ln>
                  <a:noFill/>
                </a:ln>
                <a:solidFill>
                  <a:srgbClr val="0000C0"/>
                </a:solidFill>
                <a:effectLst/>
                <a:uLnTx/>
                <a:uFillTx/>
                <a:latin typeface="Times New Roman" panose="02020603050405020304" pitchFamily="18" charset="0"/>
                <a:ea typeface="宋体" panose="02010600030101010101" pitchFamily="2" charset="-122"/>
                <a:cs typeface="Consolas" panose="020B0609020204030204" pitchFamily="49" charset="0"/>
              </a:rPr>
              <a:t>r2</a:t>
            </a:r>
            <a:r>
              <a:rPr kumimoji="0" lang="en-US" altLang="zh-CN" sz="11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Consolas" panose="020B0609020204030204" pitchFamily="49" charset="0"/>
              </a:rPr>
              <a:t>.getText()); </a:t>
            </a:r>
            <a:endParaRPr kumimoji="0" lang="en-US" altLang="zh-CN"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Consolas" panose="020B0609020204030204" pitchFamily="49" charset="0"/>
              </a:rPr>
              <a:t>    }</a:t>
            </a:r>
            <a:endParaRPr kumimoji="0" lang="en-US" altLang="zh-CN"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Consolas" panose="020B0609020204030204" pitchFamily="49" charset="0"/>
              </a:rPr>
              <a:t>   </a:t>
            </a:r>
            <a:endParaRPr kumimoji="0" lang="en-US" altLang="zh-CN"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Consolas" panose="020B0609020204030204" pitchFamily="49" charset="0"/>
              </a:rPr>
              <a:t>    } </a:t>
            </a:r>
            <a:endParaRPr kumimoji="0" lang="en-US" altLang="zh-CN"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Consolas" panose="020B0609020204030204" pitchFamily="49" charset="0"/>
              </a:rPr>
              <a:t>    </a:t>
            </a:r>
            <a:r>
              <a:rPr kumimoji="0" lang="en-US" altLang="zh-CN" sz="1100" b="1" i="0" u="none" strike="noStrike" kern="1200" cap="none" spc="0" normalizeH="0" baseline="0" noProof="0" dirty="0">
                <a:ln>
                  <a:noFill/>
                </a:ln>
                <a:solidFill>
                  <a:srgbClr val="7F0055"/>
                </a:solidFill>
                <a:effectLst/>
                <a:uLnTx/>
                <a:uFillTx/>
                <a:latin typeface="Times New Roman" panose="02020603050405020304" pitchFamily="18" charset="0"/>
                <a:ea typeface="宋体" panose="02010600030101010101" pitchFamily="2" charset="-122"/>
                <a:cs typeface="Consolas" panose="020B0609020204030204" pitchFamily="49" charset="0"/>
              </a:rPr>
              <a:t>public</a:t>
            </a:r>
            <a:r>
              <a:rPr kumimoji="0" lang="en-US" altLang="zh-CN" sz="11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Consolas" panose="020B0609020204030204" pitchFamily="49" charset="0"/>
              </a:rPr>
              <a:t> </a:t>
            </a:r>
            <a:r>
              <a:rPr kumimoji="0" lang="en-US" altLang="zh-CN" sz="1100" b="1" i="0" u="none" strike="noStrike" kern="1200" cap="none" spc="0" normalizeH="0" baseline="0" noProof="0" dirty="0">
                <a:ln>
                  <a:noFill/>
                </a:ln>
                <a:solidFill>
                  <a:srgbClr val="7F0055"/>
                </a:solidFill>
                <a:effectLst/>
                <a:uLnTx/>
                <a:uFillTx/>
                <a:latin typeface="Times New Roman" panose="02020603050405020304" pitchFamily="18" charset="0"/>
                <a:ea typeface="宋体" panose="02010600030101010101" pitchFamily="2" charset="-122"/>
                <a:cs typeface="Consolas" panose="020B0609020204030204" pitchFamily="49" charset="0"/>
              </a:rPr>
              <a:t>static</a:t>
            </a:r>
            <a:r>
              <a:rPr kumimoji="0" lang="en-US" altLang="zh-CN" sz="11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Consolas" panose="020B0609020204030204" pitchFamily="49" charset="0"/>
              </a:rPr>
              <a:t> </a:t>
            </a:r>
            <a:r>
              <a:rPr kumimoji="0" lang="en-US" altLang="zh-CN" sz="1100" b="1" i="0" u="none" strike="noStrike" kern="1200" cap="none" spc="0" normalizeH="0" baseline="0" noProof="0" dirty="0">
                <a:ln>
                  <a:noFill/>
                </a:ln>
                <a:solidFill>
                  <a:srgbClr val="7F0055"/>
                </a:solidFill>
                <a:effectLst/>
                <a:uLnTx/>
                <a:uFillTx/>
                <a:latin typeface="Times New Roman" panose="02020603050405020304" pitchFamily="18" charset="0"/>
                <a:ea typeface="宋体" panose="02010600030101010101" pitchFamily="2" charset="-122"/>
                <a:cs typeface="Consolas" panose="020B0609020204030204" pitchFamily="49" charset="0"/>
              </a:rPr>
              <a:t>void</a:t>
            </a:r>
            <a:r>
              <a:rPr kumimoji="0" lang="en-US" altLang="zh-CN" sz="11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Consolas" panose="020B0609020204030204" pitchFamily="49" charset="0"/>
              </a:rPr>
              <a:t> main(String </a:t>
            </a:r>
            <a:r>
              <a:rPr kumimoji="0" lang="en-US" altLang="zh-CN" sz="1100" b="0" i="0" u="none" strike="noStrike" kern="1200" cap="none" spc="0" normalizeH="0" baseline="0" noProof="0" dirty="0" err="1">
                <a:ln>
                  <a:noFill/>
                </a:ln>
                <a:solidFill>
                  <a:srgbClr val="6A3E3E"/>
                </a:solidFill>
                <a:effectLst/>
                <a:uLnTx/>
                <a:uFillTx/>
                <a:latin typeface="Times New Roman" panose="02020603050405020304" pitchFamily="18" charset="0"/>
                <a:ea typeface="宋体" panose="02010600030101010101" pitchFamily="2" charset="-122"/>
                <a:cs typeface="Consolas" panose="020B0609020204030204" pitchFamily="49" charset="0"/>
              </a:rPr>
              <a:t>args</a:t>
            </a:r>
            <a:r>
              <a:rPr kumimoji="0" lang="en-US" altLang="zh-CN" sz="11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Consolas" panose="020B0609020204030204" pitchFamily="49" charset="0"/>
              </a:rPr>
              <a:t>[]){</a:t>
            </a:r>
            <a:endParaRPr kumimoji="0" lang="en-US" altLang="zh-CN"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Consolas" panose="020B0609020204030204" pitchFamily="49" charset="0"/>
              </a:rPr>
              <a:t>        </a:t>
            </a:r>
            <a:r>
              <a:rPr kumimoji="0" lang="en-US" altLang="zh-CN" sz="1100" b="1" i="0" u="none" strike="noStrike" kern="1200" cap="none" spc="0" normalizeH="0" baseline="0" noProof="0" dirty="0">
                <a:ln>
                  <a:noFill/>
                </a:ln>
                <a:solidFill>
                  <a:srgbClr val="7F0055"/>
                </a:solidFill>
                <a:effectLst/>
                <a:uLnTx/>
                <a:uFillTx/>
                <a:latin typeface="Times New Roman" panose="02020603050405020304" pitchFamily="18" charset="0"/>
                <a:ea typeface="宋体" panose="02010600030101010101" pitchFamily="2" charset="-122"/>
                <a:cs typeface="Consolas" panose="020B0609020204030204" pitchFamily="49" charset="0"/>
              </a:rPr>
              <a:t>new</a:t>
            </a:r>
            <a:r>
              <a:rPr kumimoji="0" lang="en-US" altLang="zh-CN" sz="11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Consolas" panose="020B0609020204030204" pitchFamily="49" charset="0"/>
              </a:rPr>
              <a:t> EX4_12();</a:t>
            </a:r>
            <a:endParaRPr kumimoji="0" lang="en-US" altLang="zh-CN"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a:endParaRPr>
          </a:p>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Consolas" panose="020B0609020204030204" pitchFamily="49" charset="0"/>
              </a:rPr>
              <a:t>    }</a:t>
            </a:r>
            <a:endParaRPr kumimoji="0" lang="en-US" altLang="zh-CN" sz="1100" b="0" i="0" u="none" strike="noStrike" kern="1200" cap="none" spc="0" normalizeH="0" baseline="0" noProof="0" dirty="0">
              <a:ln>
                <a:noFill/>
              </a:ln>
              <a:solidFill>
                <a:srgbClr val="000000"/>
              </a:solidFill>
              <a:effectLst/>
              <a:uLnTx/>
              <a:uFillTx/>
              <a:latin typeface="Arial Unicode MS"/>
              <a:ea typeface="+mn-ea"/>
              <a:cs typeface="Consolas" panose="020B0609020204030204" pitchFamily="49" charset="0"/>
            </a:endParaRPr>
          </a:p>
          <a:p>
            <a:pPr marL="0" marR="0" lvl="0" indent="25400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1200" cap="none" spc="0" normalizeH="0" baseline="0" noProof="0" dirty="0">
                <a:ln>
                  <a:noFill/>
                </a:ln>
                <a:solidFill>
                  <a:srgbClr val="000000"/>
                </a:solidFill>
                <a:effectLst/>
                <a:uLnTx/>
                <a:uFillTx/>
                <a:latin typeface="Arial Unicode MS"/>
                <a:ea typeface="+mn-ea"/>
                <a:cs typeface="Consolas" panose="020B0609020204030204" pitchFamily="49" charset="0"/>
              </a:rPr>
              <a:t>}</a:t>
            </a:r>
            <a:r>
              <a:rPr kumimoji="0" lang="en-US" altLang="zh-CN" sz="10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a:rPr>
              <a:t> </a:t>
            </a:r>
            <a:endParaRPr lang="zh-CN" altLang="en-US" sz="240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267970">
              <a:lnSpc>
                <a:spcPct val="150000"/>
              </a:lnSpc>
            </a:pPr>
            <a:r>
              <a:rPr lang="en-US" altLang="zh-CN" sz="2800" b="1" kern="100" dirty="0">
                <a:effectLst/>
                <a:latin typeface="宋体" panose="02010600030101010101" pitchFamily="2" charset="-122"/>
                <a:ea typeface="宋体" panose="02010600030101010101" pitchFamily="2" charset="-122"/>
              </a:rPr>
              <a:t>8</a:t>
            </a:r>
            <a:r>
              <a:rPr lang="zh-CN" altLang="zh-CN" sz="2800" b="1" kern="100" dirty="0">
                <a:effectLst/>
                <a:latin typeface="Times New Roman" panose="02020603050405020304" pitchFamily="18" charset="0"/>
                <a:ea typeface="宋体" panose="02010600030101010101" pitchFamily="2" charset="-122"/>
              </a:rPr>
              <a:t>．列表框</a:t>
            </a:r>
            <a:r>
              <a:rPr lang="en-US" altLang="zh-CN" sz="2800" b="1" kern="100" dirty="0" err="1">
                <a:effectLst/>
                <a:latin typeface="Times New Roman" panose="02020603050405020304" pitchFamily="18" charset="0"/>
                <a:ea typeface="宋体" panose="02010600030101010101" pitchFamily="2" charset="-122"/>
              </a:rPr>
              <a:t>JList</a:t>
            </a:r>
            <a:br>
              <a:rPr lang="zh-CN" altLang="zh-CN" sz="2800" kern="100" dirty="0">
                <a:effectLst/>
                <a:latin typeface="Times New Roman" panose="02020603050405020304" pitchFamily="18" charset="0"/>
                <a:ea typeface="宋体" panose="02010600030101010101" pitchFamily="2" charset="-122"/>
              </a:rPr>
            </a:br>
            <a:endParaRPr lang="zh-CN" altLang="en-US" dirty="0"/>
          </a:p>
        </p:txBody>
      </p:sp>
      <p:sp>
        <p:nvSpPr>
          <p:cNvPr id="5" name="Rectangle 3"/>
          <p:cNvSpPr>
            <a:spLocks noChangeArrowheads="1"/>
          </p:cNvSpPr>
          <p:nvPr/>
        </p:nvSpPr>
        <p:spPr bwMode="auto">
          <a:xfrm>
            <a:off x="76358" y="1233155"/>
            <a:ext cx="22485643" cy="877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0" numCol="1" anchor="ctr" anchorCtr="0" compatLnSpc="1">
            <a:spAutoFit/>
          </a:bodyPr>
          <a:lstStyle/>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b="0" i="0" u="none" strike="noStrike" cap="none" normalizeH="0" baseline="0" dirty="0" err="1">
                <a:ln>
                  <a:noFill/>
                </a:ln>
                <a:solidFill>
                  <a:schemeClr val="tx1"/>
                </a:solidFill>
                <a:effectLst/>
                <a:latin typeface="Arial Unicode MS"/>
                <a:cs typeface="宋体" panose="02010600030101010101" pitchFamily="2" charset="-122"/>
              </a:rPr>
              <a:t>JList</a:t>
            </a:r>
            <a:r>
              <a:rPr kumimoji="0" lang="zh-CN" altLang="en-US" b="0" i="0" u="none" strike="noStrike" cap="none" normalizeH="0" baseline="0" dirty="0">
                <a:ln>
                  <a:noFill/>
                </a:ln>
                <a:solidFill>
                  <a:schemeClr val="tx1"/>
                </a:solidFill>
                <a:effectLst/>
                <a:latin typeface="Arial Unicode MS"/>
                <a:cs typeface="宋体" panose="02010600030101010101" pitchFamily="2" charset="-122"/>
              </a:rPr>
              <a:t>也是选择组件， </a:t>
            </a:r>
            <a:r>
              <a:rPr kumimoji="0" lang="en-US" altLang="zh-CN" b="0" i="0" u="none" strike="noStrike" cap="none" normalizeH="0" baseline="0" dirty="0" err="1">
                <a:ln>
                  <a:noFill/>
                </a:ln>
                <a:solidFill>
                  <a:schemeClr val="tx1"/>
                </a:solidFill>
                <a:effectLst/>
                <a:latin typeface="Arial Unicode MS"/>
                <a:cs typeface="宋体" panose="02010600030101010101" pitchFamily="2" charset="-122"/>
              </a:rPr>
              <a:t>JList</a:t>
            </a:r>
            <a:r>
              <a:rPr kumimoji="0" lang="zh-CN" altLang="en-US" b="0" i="0" u="none" strike="noStrike" cap="none" normalizeH="0" baseline="0" dirty="0">
                <a:ln>
                  <a:noFill/>
                </a:ln>
                <a:solidFill>
                  <a:schemeClr val="tx1"/>
                </a:solidFill>
                <a:effectLst/>
                <a:latin typeface="Arial Unicode MS"/>
                <a:cs typeface="宋体" panose="02010600030101010101" pitchFamily="2" charset="-122"/>
              </a:rPr>
              <a:t>与</a:t>
            </a:r>
            <a:r>
              <a:rPr kumimoji="0" lang="en-US" altLang="zh-CN" b="0" i="0" u="none" strike="noStrike" cap="none" normalizeH="0" baseline="0" dirty="0" err="1">
                <a:ln>
                  <a:noFill/>
                </a:ln>
                <a:solidFill>
                  <a:schemeClr val="tx1"/>
                </a:solidFill>
                <a:effectLst/>
                <a:latin typeface="Arial Unicode MS"/>
                <a:cs typeface="宋体" panose="02010600030101010101" pitchFamily="2" charset="-122"/>
              </a:rPr>
              <a:t>JCheckBox</a:t>
            </a:r>
            <a:r>
              <a:rPr kumimoji="0" lang="zh-CN" altLang="en-US" b="0" i="0" u="none" strike="noStrike" cap="none" normalizeH="0" baseline="0" dirty="0">
                <a:ln>
                  <a:noFill/>
                </a:ln>
                <a:solidFill>
                  <a:schemeClr val="tx1"/>
                </a:solidFill>
                <a:effectLst/>
                <a:latin typeface="Arial Unicode MS"/>
                <a:cs typeface="宋体" panose="02010600030101010101" pitchFamily="2" charset="-122"/>
              </a:rPr>
              <a:t>有点相似，都可以让你选择一到多个选项，</a:t>
            </a:r>
            <a:endParaRPr kumimoji="0" lang="en-US" altLang="zh-CN" b="0" i="0" u="none" strike="noStrike" cap="none" normalizeH="0" baseline="0" dirty="0">
              <a:ln>
                <a:noFill/>
              </a:ln>
              <a:solidFill>
                <a:schemeClr val="tx1"/>
              </a:solidFill>
              <a:effectLst/>
              <a:latin typeface="Arial Unicode MS"/>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b="0" i="0" u="none" strike="noStrike" cap="none" normalizeH="0" baseline="0" dirty="0">
                <a:ln>
                  <a:noFill/>
                </a:ln>
                <a:solidFill>
                  <a:schemeClr val="tx1"/>
                </a:solidFill>
                <a:effectLst/>
                <a:latin typeface="Arial Unicode MS"/>
                <a:cs typeface="宋体" panose="02010600030101010101" pitchFamily="2" charset="-122"/>
              </a:rPr>
              <a:t>较不同的是，</a:t>
            </a:r>
            <a:r>
              <a:rPr kumimoji="0" lang="en-US" altLang="zh-CN" b="0" i="0" u="none" strike="noStrike" cap="none" normalizeH="0" baseline="0" dirty="0" err="1">
                <a:ln>
                  <a:noFill/>
                </a:ln>
                <a:solidFill>
                  <a:schemeClr val="tx1"/>
                </a:solidFill>
                <a:effectLst/>
                <a:latin typeface="Arial Unicode MS"/>
                <a:cs typeface="宋体" panose="02010600030101010101" pitchFamily="2" charset="-122"/>
              </a:rPr>
              <a:t>JList</a:t>
            </a:r>
            <a:r>
              <a:rPr kumimoji="0" lang="zh-CN" altLang="en-US" b="0" i="0" u="none" strike="noStrike" cap="none" normalizeH="0" baseline="0" dirty="0">
                <a:ln>
                  <a:noFill/>
                </a:ln>
                <a:solidFill>
                  <a:schemeClr val="tx1"/>
                </a:solidFill>
                <a:effectLst/>
                <a:latin typeface="Arial Unicode MS"/>
                <a:cs typeface="宋体" panose="02010600030101010101" pitchFamily="2" charset="-122"/>
              </a:rPr>
              <a:t>的选项方式是整列选取。                                                                                                                                                                                                                                                                                   </a:t>
            </a:r>
            <a:endParaRPr kumimoji="0" lang="en-US" altLang="zh-CN" b="0" i="0" u="none" strike="noStrike" cap="none" normalizeH="0" baseline="0" dirty="0">
              <a:ln>
                <a:noFill/>
              </a:ln>
              <a:solidFill>
                <a:schemeClr val="tx1"/>
              </a:solidFill>
              <a:effectLst/>
              <a:latin typeface="Arial Unicode MS"/>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b="0" i="0" u="none" strike="noStrike" cap="none" normalizeH="0" baseline="0" dirty="0">
                <a:ln>
                  <a:noFill/>
                </a:ln>
                <a:solidFill>
                  <a:schemeClr val="tx1"/>
                </a:solidFill>
                <a:effectLst/>
                <a:latin typeface="Arial Unicode MS"/>
                <a:cs typeface="宋体" panose="02010600030101010101" pitchFamily="2" charset="-122"/>
              </a:rPr>
              <a:t>       </a:t>
            </a:r>
            <a:r>
              <a:rPr kumimoji="0" lang="en-US" altLang="zh-CN" b="0" i="0" u="none" strike="noStrike" cap="none" normalizeH="0" baseline="0" dirty="0" err="1">
                <a:ln>
                  <a:noFill/>
                </a:ln>
                <a:solidFill>
                  <a:schemeClr val="tx1"/>
                </a:solidFill>
                <a:effectLst/>
                <a:latin typeface="Arial Unicode MS"/>
                <a:cs typeface="宋体" panose="02010600030101010101" pitchFamily="2" charset="-122"/>
              </a:rPr>
              <a:t>JList</a:t>
            </a:r>
            <a:r>
              <a:rPr kumimoji="0" lang="zh-CN" altLang="en-US" b="0" i="0" u="none" strike="noStrike" cap="none" normalizeH="0" baseline="0" dirty="0">
                <a:ln>
                  <a:noFill/>
                </a:ln>
                <a:solidFill>
                  <a:schemeClr val="tx1"/>
                </a:solidFill>
                <a:effectLst/>
                <a:latin typeface="Arial Unicode MS"/>
                <a:cs typeface="宋体" panose="02010600030101010101" pitchFamily="2" charset="-122"/>
              </a:rPr>
              <a:t>的构造函数，如表</a:t>
            </a:r>
            <a:r>
              <a:rPr kumimoji="0" lang="en-US" altLang="zh-CN" b="0" i="0" u="none" strike="noStrike" cap="none" normalizeH="0" baseline="0" dirty="0">
                <a:ln>
                  <a:noFill/>
                </a:ln>
                <a:solidFill>
                  <a:schemeClr val="tx1"/>
                </a:solidFill>
                <a:effectLst/>
                <a:latin typeface="Arial Unicode MS"/>
                <a:cs typeface="宋体" panose="02010600030101010101" pitchFamily="2" charset="-122"/>
              </a:rPr>
              <a:t>5-16</a:t>
            </a:r>
            <a:r>
              <a:rPr kumimoji="0" lang="zh-CN" altLang="en-US" b="0" i="0" u="none" strike="noStrike" cap="none" normalizeH="0" baseline="0" dirty="0">
                <a:ln>
                  <a:noFill/>
                </a:ln>
                <a:solidFill>
                  <a:schemeClr val="tx1"/>
                </a:solidFill>
                <a:effectLst/>
                <a:latin typeface="Arial Unicode MS"/>
                <a:cs typeface="宋体" panose="02010600030101010101" pitchFamily="2" charset="-122"/>
              </a:rPr>
              <a:t>所示：</a:t>
            </a:r>
            <a:r>
              <a:rPr kumimoji="0" lang="zh-CN" altLang="en-US" sz="1400" b="0" i="0" u="none" strike="noStrike" cap="none" normalizeH="0" baseline="0" dirty="0">
                <a:ln>
                  <a:noFill/>
                </a:ln>
                <a:solidFill>
                  <a:schemeClr val="tx1"/>
                </a:solidFill>
                <a:effectLst/>
              </a:rPr>
              <a:t> </a:t>
            </a:r>
            <a:endParaRPr kumimoji="0" lang="zh-CN" altLang="en-US" sz="4000" b="0" i="0" u="none" strike="noStrike" cap="none" normalizeH="0" baseline="0" dirty="0">
              <a:ln>
                <a:noFill/>
              </a:ln>
              <a:solidFill>
                <a:schemeClr val="tx1"/>
              </a:solidFill>
              <a:effectLst/>
              <a:latin typeface="Arial" panose="020B0604020202020204" pitchFamily="34" charset="0"/>
            </a:endParaRPr>
          </a:p>
        </p:txBody>
      </p:sp>
      <p:graphicFrame>
        <p:nvGraphicFramePr>
          <p:cNvPr id="6" name="表格 5"/>
          <p:cNvGraphicFramePr>
            <a:graphicFrameLocks noGrp="1"/>
          </p:cNvGraphicFramePr>
          <p:nvPr/>
        </p:nvGraphicFramePr>
        <p:xfrm>
          <a:off x="838338" y="2110318"/>
          <a:ext cx="8022928" cy="2022104"/>
        </p:xfrm>
        <a:graphic>
          <a:graphicData uri="http://schemas.openxmlformats.org/drawingml/2006/table">
            <a:tbl>
              <a:tblPr firstRow="1" firstCol="1" bandRow="1">
                <a:tableStyleId>{5C22544A-7EE6-4342-B048-85BDC9FD1C3A}</a:tableStyleId>
              </a:tblPr>
              <a:tblGrid>
                <a:gridCol w="4113139"/>
                <a:gridCol w="3909789"/>
              </a:tblGrid>
              <a:tr h="505526">
                <a:tc>
                  <a:txBody>
                    <a:bodyPr/>
                    <a:lstStyle/>
                    <a:p>
                      <a:r>
                        <a:rPr lang="en-US" sz="1050">
                          <a:effectLst/>
                        </a:rPr>
                        <a:t>JList()</a:t>
                      </a:r>
                      <a:endParaRPr lang="zh-CN" sz="1000">
                        <a:effectLst/>
                        <a:latin typeface="Times New Roman" panose="02020603050405020304" pitchFamily="18" charset="0"/>
                      </a:endParaRPr>
                    </a:p>
                  </a:txBody>
                  <a:tcPr marL="68580" marR="68580" marT="0" marB="0"/>
                </a:tc>
                <a:tc>
                  <a:txBody>
                    <a:bodyPr/>
                    <a:lstStyle/>
                    <a:p>
                      <a:r>
                        <a:rPr lang="zh-CN" sz="1050">
                          <a:effectLst/>
                        </a:rPr>
                        <a:t>建立一个新的</a:t>
                      </a:r>
                      <a:r>
                        <a:rPr lang="en-US" sz="1050">
                          <a:effectLst/>
                        </a:rPr>
                        <a:t>JList</a:t>
                      </a:r>
                      <a:r>
                        <a:rPr lang="zh-CN" sz="1050">
                          <a:effectLst/>
                        </a:rPr>
                        <a:t>组件。</a:t>
                      </a:r>
                      <a:endParaRPr lang="zh-CN" sz="1000">
                        <a:effectLst/>
                        <a:latin typeface="Times New Roman" panose="02020603050405020304" pitchFamily="18" charset="0"/>
                      </a:endParaRPr>
                    </a:p>
                  </a:txBody>
                  <a:tcPr marL="68580" marR="68580" marT="0" marB="0"/>
                </a:tc>
              </a:tr>
              <a:tr h="505526">
                <a:tc>
                  <a:txBody>
                    <a:bodyPr/>
                    <a:lstStyle/>
                    <a:p>
                      <a:r>
                        <a:rPr lang="en-US" sz="1050">
                          <a:effectLst/>
                        </a:rPr>
                        <a:t>JList(ListModel dataModel)</a:t>
                      </a:r>
                      <a:endParaRPr lang="zh-CN" sz="1000">
                        <a:effectLst/>
                        <a:latin typeface="Times New Roman" panose="02020603050405020304" pitchFamily="18" charset="0"/>
                      </a:endParaRPr>
                    </a:p>
                  </a:txBody>
                  <a:tcPr marL="68580" marR="68580" marT="0" marB="0"/>
                </a:tc>
                <a:tc>
                  <a:txBody>
                    <a:bodyPr/>
                    <a:lstStyle/>
                    <a:p>
                      <a:r>
                        <a:rPr lang="zh-CN" sz="1050" dirty="0">
                          <a:effectLst/>
                        </a:rPr>
                        <a:t>利用</a:t>
                      </a:r>
                      <a:r>
                        <a:rPr lang="en-US" sz="1050" dirty="0" err="1">
                          <a:effectLst/>
                        </a:rPr>
                        <a:t>ListModel</a:t>
                      </a:r>
                      <a:r>
                        <a:rPr lang="zh-CN" sz="1050" dirty="0">
                          <a:effectLst/>
                        </a:rPr>
                        <a:t>建立一个新的</a:t>
                      </a:r>
                      <a:r>
                        <a:rPr lang="en-US" sz="1050" dirty="0" err="1">
                          <a:effectLst/>
                        </a:rPr>
                        <a:t>JList</a:t>
                      </a:r>
                      <a:r>
                        <a:rPr lang="zh-CN" sz="1050" dirty="0">
                          <a:effectLst/>
                        </a:rPr>
                        <a:t>组件。</a:t>
                      </a:r>
                      <a:endParaRPr lang="zh-CN" sz="1000" dirty="0">
                        <a:effectLst/>
                        <a:latin typeface="Times New Roman" panose="02020603050405020304" pitchFamily="18" charset="0"/>
                      </a:endParaRPr>
                    </a:p>
                  </a:txBody>
                  <a:tcPr marL="68580" marR="68580" marT="0" marB="0"/>
                </a:tc>
              </a:tr>
              <a:tr h="505526">
                <a:tc>
                  <a:txBody>
                    <a:bodyPr/>
                    <a:lstStyle/>
                    <a:p>
                      <a:r>
                        <a:rPr lang="en-US" sz="1050">
                          <a:effectLst/>
                        </a:rPr>
                        <a:t>JList(Object[] listData)</a:t>
                      </a:r>
                      <a:endParaRPr lang="zh-CN" sz="1000">
                        <a:effectLst/>
                        <a:latin typeface="Times New Roman" panose="02020603050405020304" pitchFamily="18" charset="0"/>
                      </a:endParaRPr>
                    </a:p>
                  </a:txBody>
                  <a:tcPr marL="68580" marR="68580" marT="0" marB="0"/>
                </a:tc>
                <a:tc>
                  <a:txBody>
                    <a:bodyPr/>
                    <a:lstStyle/>
                    <a:p>
                      <a:r>
                        <a:rPr lang="zh-CN" sz="1050" dirty="0">
                          <a:effectLst/>
                        </a:rPr>
                        <a:t>利用</a:t>
                      </a:r>
                      <a:r>
                        <a:rPr lang="en-US" sz="1050" dirty="0">
                          <a:effectLst/>
                        </a:rPr>
                        <a:t>Array</a:t>
                      </a:r>
                      <a:r>
                        <a:rPr lang="zh-CN" sz="1050" dirty="0">
                          <a:effectLst/>
                        </a:rPr>
                        <a:t>对象建立一个新的</a:t>
                      </a:r>
                      <a:r>
                        <a:rPr lang="en-US" sz="1050" dirty="0" err="1">
                          <a:effectLst/>
                        </a:rPr>
                        <a:t>JList</a:t>
                      </a:r>
                      <a:r>
                        <a:rPr lang="zh-CN" sz="1050" dirty="0">
                          <a:effectLst/>
                        </a:rPr>
                        <a:t>组件。</a:t>
                      </a:r>
                      <a:endParaRPr lang="zh-CN" sz="1000" dirty="0">
                        <a:effectLst/>
                        <a:latin typeface="Times New Roman" panose="02020603050405020304" pitchFamily="18" charset="0"/>
                      </a:endParaRPr>
                    </a:p>
                  </a:txBody>
                  <a:tcPr marL="68580" marR="68580" marT="0" marB="0"/>
                </a:tc>
              </a:tr>
              <a:tr h="505526">
                <a:tc>
                  <a:txBody>
                    <a:bodyPr/>
                    <a:lstStyle/>
                    <a:p>
                      <a:r>
                        <a:rPr lang="en-US" sz="1050">
                          <a:effectLst/>
                        </a:rPr>
                        <a:t>JList(Vector listData)</a:t>
                      </a:r>
                      <a:endParaRPr lang="zh-CN" sz="1000">
                        <a:effectLst/>
                        <a:latin typeface="Times New Roman" panose="02020603050405020304" pitchFamily="18" charset="0"/>
                      </a:endParaRPr>
                    </a:p>
                  </a:txBody>
                  <a:tcPr marL="68580" marR="68580" marT="0" marB="0"/>
                </a:tc>
                <a:tc>
                  <a:txBody>
                    <a:bodyPr/>
                    <a:lstStyle/>
                    <a:p>
                      <a:r>
                        <a:rPr lang="zh-CN" sz="1050" dirty="0">
                          <a:effectLst/>
                        </a:rPr>
                        <a:t>利用</a:t>
                      </a:r>
                      <a:r>
                        <a:rPr lang="en-US" sz="1050" dirty="0">
                          <a:effectLst/>
                        </a:rPr>
                        <a:t>Vector</a:t>
                      </a:r>
                      <a:r>
                        <a:rPr lang="zh-CN" sz="1050" dirty="0">
                          <a:effectLst/>
                        </a:rPr>
                        <a:t>对象建立一个新的</a:t>
                      </a:r>
                      <a:r>
                        <a:rPr lang="en-US" sz="1050" dirty="0" err="1">
                          <a:effectLst/>
                        </a:rPr>
                        <a:t>JList</a:t>
                      </a:r>
                      <a:r>
                        <a:rPr lang="zh-CN" sz="1050" dirty="0">
                          <a:effectLst/>
                        </a:rPr>
                        <a:t>组件。</a:t>
                      </a:r>
                      <a:endParaRPr lang="zh-CN" sz="1000" dirty="0">
                        <a:effectLst/>
                        <a:latin typeface="Times New Roman" panose="02020603050405020304" pitchFamily="18" charset="0"/>
                      </a:endParaRPr>
                    </a:p>
                  </a:txBody>
                  <a:tcPr marL="68580" marR="68580" marT="0" marB="0"/>
                </a:tc>
              </a:tr>
            </a:tbl>
          </a:graphicData>
        </a:graphic>
      </p:graphicFrame>
      <p:sp>
        <p:nvSpPr>
          <p:cNvPr id="7" name="Rectangle 4"/>
          <p:cNvSpPr>
            <a:spLocks noChangeArrowheads="1"/>
          </p:cNvSpPr>
          <p:nvPr/>
        </p:nvSpPr>
        <p:spPr bwMode="auto">
          <a:xfrm>
            <a:off x="-152236" y="4509156"/>
            <a:ext cx="9619941" cy="477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0" numCol="1" anchor="ctr" anchorCtr="0" compatLnSpc="1">
            <a:spAutoFit/>
          </a:bodyPr>
          <a:lstStyle/>
          <a:p>
            <a:pPr marL="0" marR="0" lvl="0" indent="266700" algn="l" defTabSz="914400" rtl="0" eaLnBrk="0" fontAlgn="base" latinLnBrk="0" hangingPunct="0">
              <a:lnSpc>
                <a:spcPct val="100000"/>
              </a:lnSpc>
              <a:spcBef>
                <a:spcPct val="0"/>
              </a:spcBef>
              <a:spcAft>
                <a:spcPct val="0"/>
              </a:spcAft>
              <a:buClrTx/>
              <a:buSzTx/>
              <a:buFontTx/>
              <a:buNone/>
            </a:pPr>
            <a:r>
              <a:rPr kumimoji="0" lang="zh-CN" altLang="zh-CN" sz="1400" b="0" i="0" u="none" strike="noStrike" cap="none" normalizeH="0" baseline="0" dirty="0">
                <a:ln>
                  <a:noFill/>
                </a:ln>
                <a:solidFill>
                  <a:schemeClr val="tx1"/>
                </a:solidFill>
                <a:effectLst/>
                <a:latin typeface="Arial Unicode MS"/>
                <a:cs typeface="宋体" panose="02010600030101010101" pitchFamily="2" charset="-122"/>
              </a:rPr>
              <a:t>列表框</a:t>
            </a:r>
            <a:r>
              <a:rPr kumimoji="0" lang="en-US" altLang="zh-CN" sz="1400" b="0" i="0" u="none" strike="noStrike" cap="none" normalizeH="0" baseline="0" dirty="0" err="1">
                <a:ln>
                  <a:noFill/>
                </a:ln>
                <a:solidFill>
                  <a:schemeClr val="tx1"/>
                </a:solidFill>
                <a:effectLst/>
                <a:latin typeface="Arial Unicode MS"/>
                <a:cs typeface="宋体" panose="02010600030101010101" pitchFamily="2" charset="-122"/>
              </a:rPr>
              <a:t>JList</a:t>
            </a:r>
            <a:r>
              <a:rPr kumimoji="0" lang="zh-CN" altLang="en-US" sz="1400" b="0" i="0" u="none" strike="noStrike" cap="none" normalizeH="0" baseline="0" dirty="0">
                <a:ln>
                  <a:noFill/>
                </a:ln>
                <a:solidFill>
                  <a:schemeClr val="tx1"/>
                </a:solidFill>
                <a:effectLst/>
                <a:latin typeface="Arial Unicode MS"/>
                <a:cs typeface="宋体" panose="02010600030101010101" pitchFamily="2" charset="-122"/>
              </a:rPr>
              <a:t>的所有项目都是可见的，如果选项很多，超出了列表框可见区的范围，则列表框的旁边会有一个滚动条。</a:t>
            </a:r>
            <a:endParaRPr kumimoji="0" lang="en-US" altLang="zh-CN" sz="1400" b="0" i="0" u="none" strike="noStrike" cap="none" normalizeH="0" baseline="0" dirty="0">
              <a:ln>
                <a:noFill/>
              </a:ln>
              <a:solidFill>
                <a:schemeClr val="tx1"/>
              </a:solidFill>
              <a:effectLst/>
              <a:latin typeface="Arial Unicode MS"/>
              <a:cs typeface="宋体" panose="02010600030101010101" pitchFamily="2" charset="-122"/>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1400" b="0" i="0" u="none" strike="noStrike" cap="none" normalizeH="0" baseline="0" dirty="0">
                <a:ln>
                  <a:noFill/>
                </a:ln>
                <a:solidFill>
                  <a:schemeClr val="tx1"/>
                </a:solidFill>
                <a:effectLst/>
                <a:latin typeface="Arial Unicode MS"/>
                <a:cs typeface="宋体" panose="02010600030101010101" pitchFamily="2" charset="-122"/>
              </a:rPr>
              <a:t>和多行文本框一样，列表框也不会自动产生滚动条，用户必须自己添加。</a:t>
            </a:r>
            <a:r>
              <a:rPr kumimoji="0" lang="zh-CN" altLang="en-US" sz="1100" b="0" i="0" u="none" strike="noStrike" cap="none" normalizeH="0" baseline="0" dirty="0">
                <a:ln>
                  <a:noFill/>
                </a:ln>
                <a:solidFill>
                  <a:schemeClr val="tx1"/>
                </a:solidFill>
                <a:effectLst/>
              </a:rPr>
              <a:t> </a:t>
            </a:r>
            <a:endParaRPr kumimoji="0" lang="zh-CN" altLang="en-US" sz="32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p:cNvSpPr>
            <a:spLocks noGrp="1" noChangeArrowheads="1"/>
          </p:cNvSpPr>
          <p:nvPr>
            <p:ph type="title"/>
          </p:nvPr>
        </p:nvSpPr>
        <p:spPr bwMode="auto">
          <a:xfrm>
            <a:off x="533546" y="497180"/>
            <a:ext cx="5173211" cy="4154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0" numCol="1" anchor="ctr" anchorCtr="0" compatLnSpc="1">
            <a:spAutoFit/>
          </a:bodyPr>
          <a:lstStyle/>
          <a:p>
            <a:pPr marL="0" marR="0" lvl="0" indent="266700" algn="l" defTabSz="914400" rtl="0" eaLnBrk="0" fontAlgn="base" latinLnBrk="0" hangingPunct="0">
              <a:lnSpc>
                <a:spcPct val="100000"/>
              </a:lnSpc>
              <a:spcBef>
                <a:spcPct val="0"/>
              </a:spcBef>
              <a:spcAft>
                <a:spcPct val="0"/>
              </a:spcAft>
              <a:buClrTx/>
              <a:buSzTx/>
              <a:buFontTx/>
              <a:buNone/>
            </a:pPr>
            <a:r>
              <a:rPr kumimoji="0" lang="zh-CN" altLang="zh-CN" sz="2400" b="0" i="0" u="none" strike="noStrike" cap="none" normalizeH="0" baseline="0" dirty="0">
                <a:ln>
                  <a:noFill/>
                </a:ln>
                <a:solidFill>
                  <a:schemeClr val="tx1"/>
                </a:solidFill>
                <a:effectLst/>
                <a:latin typeface="Arial Unicode MS"/>
                <a:cs typeface="宋体" panose="02010600030101010101" pitchFamily="2" charset="-122"/>
              </a:rPr>
              <a:t>给列表框添加滚动条的方法如下：</a:t>
            </a:r>
            <a:r>
              <a:rPr kumimoji="0" lang="zh-CN" altLang="zh-CN" sz="1800" b="0" i="0" u="none" strike="noStrike" cap="none" normalizeH="0" baseline="0" dirty="0">
                <a:ln>
                  <a:noFill/>
                </a:ln>
                <a:solidFill>
                  <a:schemeClr val="tx1"/>
                </a:solidFill>
                <a:effectLst/>
              </a:rPr>
              <a:t> </a:t>
            </a:r>
            <a:endParaRPr kumimoji="0" lang="zh-CN" altLang="zh-CN" sz="4800" b="0" i="0" u="none" strike="noStrike" cap="none" normalizeH="0" baseline="0" dirty="0">
              <a:ln>
                <a:noFill/>
              </a:ln>
              <a:solidFill>
                <a:schemeClr val="tx1"/>
              </a:solidFill>
              <a:effectLst/>
              <a:latin typeface="Arial" panose="020B0604020202020204" pitchFamily="34" charset="0"/>
            </a:endParaRPr>
          </a:p>
        </p:txBody>
      </p:sp>
      <p:sp>
        <p:nvSpPr>
          <p:cNvPr id="6" name="文本框 5"/>
          <p:cNvSpPr txBox="1"/>
          <p:nvPr/>
        </p:nvSpPr>
        <p:spPr>
          <a:xfrm>
            <a:off x="685942" y="1066862"/>
            <a:ext cx="6099142" cy="3693319"/>
          </a:xfrm>
          <a:prstGeom prst="rect">
            <a:avLst/>
          </a:prstGeom>
          <a:noFill/>
        </p:spPr>
        <p:txBody>
          <a:bodyPr wrap="square">
            <a:spAutoFit/>
          </a:bodyPr>
          <a:lstStyle/>
          <a:p>
            <a:r>
              <a:rPr lang="en-US" altLang="zh-CN" dirty="0" err="1"/>
              <a:t>JList</a:t>
            </a:r>
            <a:r>
              <a:rPr lang="en-US" altLang="zh-CN" dirty="0"/>
              <a:t> list=new </a:t>
            </a:r>
            <a:r>
              <a:rPr lang="en-US" altLang="zh-CN" dirty="0" err="1"/>
              <a:t>JList</a:t>
            </a:r>
            <a:r>
              <a:rPr lang="en-US" altLang="zh-CN" dirty="0"/>
              <a:t>();</a:t>
            </a:r>
            <a:endParaRPr lang="en-US" altLang="zh-CN" dirty="0"/>
          </a:p>
          <a:p>
            <a:r>
              <a:rPr lang="en-US" altLang="zh-CN" dirty="0" err="1"/>
              <a:t>JScrollPane</a:t>
            </a:r>
            <a:r>
              <a:rPr lang="en-US" altLang="zh-CN" dirty="0"/>
              <a:t> </a:t>
            </a:r>
            <a:r>
              <a:rPr lang="en-US" altLang="zh-CN" dirty="0" err="1"/>
              <a:t>sp</a:t>
            </a:r>
            <a:r>
              <a:rPr lang="en-US" altLang="zh-CN" dirty="0"/>
              <a:t>=new </a:t>
            </a:r>
            <a:r>
              <a:rPr lang="en-US" altLang="zh-CN" dirty="0" err="1"/>
              <a:t>JScrollPane</a:t>
            </a:r>
            <a:r>
              <a:rPr lang="en-US" altLang="zh-CN" dirty="0"/>
              <a:t>(list);</a:t>
            </a:r>
            <a:endParaRPr lang="en-US" altLang="zh-CN" dirty="0"/>
          </a:p>
          <a:p>
            <a:r>
              <a:rPr lang="en-US" altLang="zh-CN" dirty="0" err="1"/>
              <a:t>JList</a:t>
            </a:r>
            <a:r>
              <a:rPr lang="zh-CN" altLang="en-US" dirty="0"/>
              <a:t>的事件处理：</a:t>
            </a:r>
            <a:endParaRPr lang="zh-CN" altLang="en-US" dirty="0"/>
          </a:p>
          <a:p>
            <a:r>
              <a:rPr lang="zh-CN" altLang="en-US" dirty="0"/>
              <a:t>一般可分为两种</a:t>
            </a:r>
            <a:r>
              <a:rPr lang="en-US" altLang="zh-CN" dirty="0"/>
              <a:t>:</a:t>
            </a:r>
            <a:r>
              <a:rPr lang="zh-CN" altLang="en-US" dirty="0"/>
              <a:t>一种是取得用户选取的项目；另一种是在</a:t>
            </a:r>
            <a:r>
              <a:rPr lang="en-US" altLang="zh-CN" dirty="0" err="1"/>
              <a:t>JList</a:t>
            </a:r>
            <a:r>
              <a:rPr lang="zh-CN" altLang="en-US" dirty="0"/>
              <a:t>的项目上双击鼠标两次，运行相对应的工作。我们来看第一种事件处理方式</a:t>
            </a:r>
            <a:r>
              <a:rPr lang="en-US" altLang="zh-CN" dirty="0"/>
              <a:t>:</a:t>
            </a:r>
            <a:endParaRPr lang="en-US" altLang="zh-CN" dirty="0"/>
          </a:p>
          <a:p>
            <a:r>
              <a:rPr lang="zh-CN" altLang="en-US" dirty="0"/>
              <a:t>在</a:t>
            </a:r>
            <a:r>
              <a:rPr lang="en-US" altLang="zh-CN" dirty="0" err="1"/>
              <a:t>JList</a:t>
            </a:r>
            <a:r>
              <a:rPr lang="zh-CN" altLang="en-US" dirty="0"/>
              <a:t>类中有</a:t>
            </a:r>
            <a:r>
              <a:rPr lang="en-US" altLang="zh-CN" dirty="0" err="1"/>
              <a:t>addListSelectionListener</a:t>
            </a:r>
            <a:r>
              <a:rPr lang="en-US" altLang="zh-CN" dirty="0"/>
              <a:t>()</a:t>
            </a:r>
            <a:r>
              <a:rPr lang="zh-CN" altLang="en-US" dirty="0"/>
              <a:t>方法</a:t>
            </a:r>
            <a:r>
              <a:rPr lang="en-US" altLang="zh-CN" dirty="0"/>
              <a:t>,</a:t>
            </a:r>
            <a:r>
              <a:rPr lang="zh-CN" altLang="en-US" dirty="0"/>
              <a:t>可以检测用户是否对</a:t>
            </a:r>
            <a:r>
              <a:rPr lang="en-US" altLang="zh-CN" dirty="0" err="1"/>
              <a:t>JList</a:t>
            </a:r>
            <a:r>
              <a:rPr lang="zh-CN" altLang="en-US" dirty="0"/>
              <a:t>的选取有任何的改变。</a:t>
            </a:r>
            <a:r>
              <a:rPr lang="en-US" altLang="zh-CN" dirty="0" err="1"/>
              <a:t>ListSelectionListener</a:t>
            </a:r>
            <a:r>
              <a:rPr lang="en-US" altLang="zh-CN" dirty="0"/>
              <a:t> interface</a:t>
            </a:r>
            <a:r>
              <a:rPr lang="zh-CN" altLang="en-US" dirty="0"/>
              <a:t>中只有定义一个方法，那就是</a:t>
            </a:r>
            <a:r>
              <a:rPr lang="en-US" altLang="zh-CN" dirty="0" err="1"/>
              <a:t>valueChanged</a:t>
            </a:r>
            <a:r>
              <a:rPr lang="en-US" altLang="zh-CN" dirty="0"/>
              <a:t>(</a:t>
            </a:r>
            <a:r>
              <a:rPr lang="en-US" altLang="zh-CN" dirty="0" err="1"/>
              <a:t>ListSelectionEvent</a:t>
            </a:r>
            <a:r>
              <a:rPr lang="en-US" altLang="zh-CN" dirty="0"/>
              <a:t> e),</a:t>
            </a:r>
            <a:r>
              <a:rPr lang="zh-CN" altLang="en-US" dirty="0"/>
              <a:t>我们必须实现这个方法，才能在用户改变选取值时取得用户最后的选取状态。</a:t>
            </a:r>
            <a:endParaRPr lang="zh-CN" altLang="en-US" dirty="0"/>
          </a:p>
          <a:p>
            <a:r>
              <a:rPr lang="zh-CN" altLang="en-US" dirty="0"/>
              <a:t>来看下面的例子：用户在列表框中可以选取项目，并将所选的项目显示在</a:t>
            </a:r>
            <a:r>
              <a:rPr lang="en-US" altLang="zh-CN" dirty="0" err="1"/>
              <a:t>JLabel</a:t>
            </a:r>
            <a:r>
              <a:rPr lang="zh-CN" altLang="en-US" dirty="0"/>
              <a:t>上。运行结果如图</a:t>
            </a:r>
            <a:r>
              <a:rPr lang="en-US" altLang="zh-CN" dirty="0"/>
              <a:t>5-10</a:t>
            </a:r>
            <a:r>
              <a:rPr lang="zh-CN" altLang="en-US" dirty="0"/>
              <a:t>所示：</a:t>
            </a:r>
            <a:endParaRPr lang="zh-CN" altLang="en-US" dirty="0"/>
          </a:p>
        </p:txBody>
      </p:sp>
      <p:pic>
        <p:nvPicPr>
          <p:cNvPr id="7" name="图片 6" descr="4$$VH9AK(LOK{(SV%1G5584"/>
          <p:cNvPicPr/>
          <p:nvPr/>
        </p:nvPicPr>
        <p:blipFill>
          <a:blip r:embed="rId1"/>
          <a:stretch>
            <a:fillRect/>
          </a:stretch>
        </p:blipFill>
        <p:spPr>
          <a:xfrm>
            <a:off x="6934178" y="1905040"/>
            <a:ext cx="4091263" cy="3693319"/>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266700">
              <a:lnSpc>
                <a:spcPct val="150000"/>
              </a:lnSpc>
            </a:pPr>
            <a:r>
              <a:rPr lang="zh-CN" altLang="zh-CN" sz="2800" kern="100" dirty="0">
                <a:effectLst/>
                <a:latin typeface="Times New Roman" panose="02020603050405020304" pitchFamily="18" charset="0"/>
                <a:ea typeface="宋体" panose="02010600030101010101" pitchFamily="2" charset="-122"/>
              </a:rPr>
              <a:t>代码实现：</a:t>
            </a:r>
            <a:br>
              <a:rPr lang="zh-CN" altLang="zh-CN" sz="2800" kern="100" dirty="0">
                <a:effectLst/>
                <a:latin typeface="Times New Roman" panose="02020603050405020304" pitchFamily="18" charset="0"/>
                <a:ea typeface="宋体" panose="02010600030101010101" pitchFamily="2" charset="-122"/>
              </a:rPr>
            </a:br>
            <a:endParaRPr lang="zh-CN" altLang="en-US" dirty="0"/>
          </a:p>
        </p:txBody>
      </p:sp>
      <p:sp>
        <p:nvSpPr>
          <p:cNvPr id="4" name="文本框 3"/>
          <p:cNvSpPr txBox="1"/>
          <p:nvPr/>
        </p:nvSpPr>
        <p:spPr>
          <a:xfrm>
            <a:off x="493713" y="1066862"/>
            <a:ext cx="6099142" cy="5155257"/>
          </a:xfrm>
          <a:prstGeom prst="rect">
            <a:avLst/>
          </a:prstGeom>
          <a:noFill/>
        </p:spPr>
        <p:txBody>
          <a:bodyPr wrap="square">
            <a:spAutoFit/>
          </a:bodyPr>
          <a:lstStyle/>
          <a:p>
            <a:pPr marL="266700" algn="l"/>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java.awt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u="sng"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java.awt.event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javax.swing</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javax.swing.event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由于</a:t>
            </a:r>
            <a:r>
              <a:rPr lang="en-US" altLang="zh-CN" sz="1100" kern="0" dirty="0" err="1">
                <a:solidFill>
                  <a:srgbClr val="3F7F5F"/>
                </a:solidFill>
                <a:effectLst/>
                <a:latin typeface="Consolas" panose="020B0609020204030204" pitchFamily="49" charset="0"/>
                <a:ea typeface="宋体" panose="02010600030101010101" pitchFamily="2" charset="-122"/>
                <a:cs typeface="Consolas" panose="020B0609020204030204" pitchFamily="49" charset="0"/>
              </a:rPr>
              <a:t>ListSelectionEvent</a:t>
            </a:r>
            <a:r>
              <a:rPr lang="zh-CN"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是</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swing</a:t>
            </a:r>
            <a:r>
              <a:rPr lang="zh-CN"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的事件，不是</a:t>
            </a:r>
            <a:r>
              <a:rPr lang="en-US" altLang="zh-CN" sz="1100" u="sng" kern="0" dirty="0" err="1">
                <a:solidFill>
                  <a:srgbClr val="3F7F5F"/>
                </a:solidFill>
                <a:effectLst/>
                <a:latin typeface="Consolas" panose="020B0609020204030204" pitchFamily="49" charset="0"/>
                <a:ea typeface="宋体" panose="02010600030101010101" pitchFamily="2" charset="-122"/>
                <a:cs typeface="Consolas" panose="020B0609020204030204" pitchFamily="49" charset="0"/>
              </a:rPr>
              <a:t>awt</a:t>
            </a:r>
            <a:r>
              <a:rPr lang="zh-CN"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的事件，因此我们必须</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import </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//javax.swing.event.*</a:t>
            </a:r>
            <a:r>
              <a:rPr lang="zh-CN"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EX4_13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implements</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ListSelectionListener</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u="sng"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JList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list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null</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JLabel</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label</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null</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1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北京</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上海</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苏州</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南京</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桂林</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丽江</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三亚</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青岛</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EX4_13(){</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JFrame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JFrame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err="1">
                <a:solidFill>
                  <a:srgbClr val="2A00FF"/>
                </a:solidFill>
                <a:effectLst/>
                <a:latin typeface="Consolas" panose="020B0609020204030204" pitchFamily="49" charset="0"/>
                <a:ea typeface="宋体" panose="02010600030101010101" pitchFamily="2" charset="-122"/>
                <a:cs typeface="Consolas" panose="020B0609020204030204" pitchFamily="49" charset="0"/>
              </a:rPr>
              <a:t>JList</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Container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contentPane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100" u="sng"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.getContentPane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contentPane</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.setLayout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BorderLayout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label</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JLabel</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list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100" b="1" u="sng"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100" u="sng"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u="sng"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JList</a:t>
            </a:r>
            <a:r>
              <a:rPr lang="en-US" altLang="zh-CN" sz="1100" u="sng"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u="sng"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100" u="sng"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list</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.setVisibleRowCount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(5);</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list</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.setBorder</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BorderFactory.</a:t>
            </a:r>
            <a:r>
              <a:rPr lang="en-US" altLang="zh-CN" sz="11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createTitledBorder</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您最喜欢到哪个城市玩呢？</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list</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.addListSelectionListener</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contentPane</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label</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,BorderLayout.</a:t>
            </a:r>
            <a:r>
              <a:rPr lang="en-US" altLang="zh-CN" sz="11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NORTH</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contentPane</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JScrollPane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list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BorderLayout.</a:t>
            </a:r>
            <a:r>
              <a:rPr lang="en-US" altLang="zh-CN" sz="11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CENTER</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.setTitle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列表框的实例</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.setSize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(300,300);</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.setVisible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true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.setDefaultCloseOperation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JFrame.</a:t>
            </a:r>
            <a:r>
              <a:rPr lang="en-US" altLang="zh-CN" sz="11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EXIT_ON_CLOSE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Times New Roman" panose="02020603050405020304" pitchFamily="18" charset="0"/>
              <a:ea typeface="宋体" panose="02010600030101010101" pitchFamily="2" charset="-122"/>
            </a:endParaRPr>
          </a:p>
          <a:p>
            <a:pPr marL="266700" algn="l"/>
            <a:endParaRPr lang="zh-CN" altLang="zh-CN" sz="1200" kern="100" dirty="0">
              <a:effectLst/>
              <a:latin typeface="Times New Roman" panose="02020603050405020304" pitchFamily="18" charset="0"/>
              <a:ea typeface="宋体" panose="02010600030101010101" pitchFamily="2" charset="-122"/>
            </a:endParaRPr>
          </a:p>
        </p:txBody>
      </p:sp>
      <p:sp>
        <p:nvSpPr>
          <p:cNvPr id="6" name="文本框 5"/>
          <p:cNvSpPr txBox="1"/>
          <p:nvPr/>
        </p:nvSpPr>
        <p:spPr>
          <a:xfrm>
            <a:off x="6096000" y="1219258"/>
            <a:ext cx="6099142" cy="3026598"/>
          </a:xfrm>
          <a:prstGeom prst="rect">
            <a:avLst/>
          </a:prstGeom>
          <a:noFill/>
        </p:spPr>
        <p:txBody>
          <a:bodyPr wrap="square">
            <a:spAutoFit/>
          </a:bodyPr>
          <a:lstStyle/>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public</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static</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void</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main(String </a:t>
            </a:r>
            <a:r>
              <a:rPr kumimoji="0" lang="en-US" altLang="zh-CN" sz="11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args</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new</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EX4_13();</a:t>
            </a:r>
            <a:endParaRPr kumimoji="0" lang="zh-CN" altLang="zh-CN" sz="1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endParaRPr kumimoji="0" lang="zh-CN" altLang="zh-CN" sz="1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endParaRPr kumimoji="0" lang="zh-CN" altLang="zh-CN" sz="1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public</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void</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valueChanged</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1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ListSelectionEvent</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0" i="0" u="none" strike="noStrike" kern="0" cap="none" spc="0" normalizeH="0" baseline="0" noProof="0" dirty="0">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e</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int</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tmp</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 0;</a:t>
            </a:r>
            <a:endParaRPr kumimoji="0" lang="zh-CN" altLang="zh-CN" sz="1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String </a:t>
            </a:r>
            <a:r>
              <a:rPr kumimoji="0" lang="en-US" altLang="zh-CN" sz="11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stmp</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 </a:t>
            </a:r>
            <a:r>
              <a:rPr kumimoji="0" lang="en-US" altLang="zh-CN" sz="1100" b="0" i="0" u="none" strike="noStrike" kern="0" cap="none" spc="0" normalizeH="0" baseline="0" noProof="0" dirty="0">
                <a:ln>
                  <a:noFill/>
                </a:ln>
                <a:solidFill>
                  <a:srgbClr val="2A00FF"/>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zh-CN" altLang="zh-CN" sz="1100" b="0" i="0" u="none" strike="noStrike" kern="0" cap="none" spc="0" normalizeH="0" baseline="0" noProof="0" dirty="0">
                <a:ln>
                  <a:noFill/>
                </a:ln>
                <a:solidFill>
                  <a:srgbClr val="2A00FF"/>
                </a:solidFill>
                <a:effectLst/>
                <a:uLnTx/>
                <a:uFillTx/>
                <a:latin typeface="Consolas" panose="020B0609020204030204" pitchFamily="49" charset="0"/>
                <a:ea typeface="宋体" panose="02010600030101010101" pitchFamily="2" charset="-122"/>
                <a:cs typeface="Consolas" panose="020B0609020204030204" pitchFamily="49" charset="0"/>
              </a:rPr>
              <a:t>您目前选取：</a:t>
            </a:r>
            <a:r>
              <a:rPr kumimoji="0" lang="en-US" altLang="zh-CN" sz="1100" b="0" i="0" u="none" strike="noStrike" kern="0" cap="none" spc="0" normalizeH="0" baseline="0" noProof="0" dirty="0">
                <a:ln>
                  <a:noFill/>
                </a:ln>
                <a:solidFill>
                  <a:srgbClr val="2A00FF"/>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int</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0" i="0" u="none" strike="noStrike" kern="0" cap="none" spc="0" normalizeH="0" baseline="0" noProof="0" dirty="0">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index</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 </a:t>
            </a:r>
            <a:r>
              <a:rPr kumimoji="0" lang="en-US" altLang="zh-CN" sz="1100" b="0" i="0" u="none" strike="noStrike" kern="0" cap="none" spc="0" normalizeH="0" baseline="0" noProof="0" dirty="0" err="1">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list</a:t>
            </a:r>
            <a:r>
              <a:rPr kumimoji="0" lang="en-US" altLang="zh-CN" sz="11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.getSelectedIndices</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100" b="0" i="0" u="none" strike="noStrike" kern="0" cap="none" spc="0" normalizeH="0" baseline="0" noProof="0" dirty="0">
                <a:ln>
                  <a:noFill/>
                </a:ln>
                <a:solidFill>
                  <a:srgbClr val="3F7F5F"/>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zh-CN" altLang="zh-CN" sz="1100" b="0" i="0" u="none" strike="noStrike" kern="0" cap="none" spc="0" normalizeH="0" baseline="0" noProof="0" dirty="0">
                <a:ln>
                  <a:noFill/>
                </a:ln>
                <a:solidFill>
                  <a:srgbClr val="3F7F5F"/>
                </a:solidFill>
                <a:effectLst/>
                <a:uLnTx/>
                <a:uFillTx/>
                <a:latin typeface="Consolas" panose="020B0609020204030204" pitchFamily="49" charset="0"/>
                <a:ea typeface="宋体" panose="02010600030101010101" pitchFamily="2" charset="-122"/>
                <a:cs typeface="Consolas" panose="020B0609020204030204" pitchFamily="49" charset="0"/>
              </a:rPr>
              <a:t>利用</a:t>
            </a:r>
            <a:r>
              <a:rPr kumimoji="0" lang="en-US" altLang="zh-CN" sz="1100" b="0" i="0" u="none" strike="noStrike" kern="0" cap="none" spc="0" normalizeH="0" baseline="0" noProof="0" dirty="0" err="1">
                <a:ln>
                  <a:noFill/>
                </a:ln>
                <a:solidFill>
                  <a:srgbClr val="3F7F5F"/>
                </a:solidFill>
                <a:effectLst/>
                <a:uLnTx/>
                <a:uFillTx/>
                <a:latin typeface="Consolas" panose="020B0609020204030204" pitchFamily="49" charset="0"/>
                <a:ea typeface="宋体" panose="02010600030101010101" pitchFamily="2" charset="-122"/>
                <a:cs typeface="Consolas" panose="020B0609020204030204" pitchFamily="49" charset="0"/>
              </a:rPr>
              <a:t>JList</a:t>
            </a:r>
            <a:r>
              <a:rPr kumimoji="0" lang="zh-CN" altLang="zh-CN" sz="1100" b="0" i="0" u="none" strike="noStrike" kern="0" cap="none" spc="0" normalizeH="0" baseline="0" noProof="0" dirty="0">
                <a:ln>
                  <a:noFill/>
                </a:ln>
                <a:solidFill>
                  <a:srgbClr val="3F7F5F"/>
                </a:solidFill>
                <a:effectLst/>
                <a:uLnTx/>
                <a:uFillTx/>
                <a:latin typeface="Consolas" panose="020B0609020204030204" pitchFamily="49" charset="0"/>
                <a:ea typeface="宋体" panose="02010600030101010101" pitchFamily="2" charset="-122"/>
                <a:cs typeface="Consolas" panose="020B0609020204030204" pitchFamily="49" charset="0"/>
              </a:rPr>
              <a:t>类所提供的</a:t>
            </a:r>
            <a:r>
              <a:rPr kumimoji="0" lang="en-US" altLang="zh-CN" sz="1100" b="0" i="0" u="none" strike="noStrike" kern="0" cap="none" spc="0" normalizeH="0" baseline="0" noProof="0" dirty="0" err="1">
                <a:ln>
                  <a:noFill/>
                </a:ln>
                <a:solidFill>
                  <a:srgbClr val="3F7F5F"/>
                </a:solidFill>
                <a:effectLst/>
                <a:uLnTx/>
                <a:uFillTx/>
                <a:latin typeface="Consolas" panose="020B0609020204030204" pitchFamily="49" charset="0"/>
                <a:ea typeface="宋体" panose="02010600030101010101" pitchFamily="2" charset="-122"/>
                <a:cs typeface="Consolas" panose="020B0609020204030204" pitchFamily="49" charset="0"/>
              </a:rPr>
              <a:t>getSelectedIndices</a:t>
            </a:r>
            <a:r>
              <a:rPr kumimoji="0" lang="en-US" altLang="zh-CN" sz="1100" b="0" i="0" u="none" strike="noStrike" kern="0" cap="none" spc="0" normalizeH="0" baseline="0" noProof="0" dirty="0">
                <a:ln>
                  <a:noFill/>
                </a:ln>
                <a:solidFill>
                  <a:srgbClr val="3F7F5F"/>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zh-CN" altLang="zh-CN" sz="1100" b="0" i="0" u="none" strike="noStrike" kern="0" cap="none" spc="0" normalizeH="0" baseline="0" noProof="0" dirty="0">
                <a:ln>
                  <a:noFill/>
                </a:ln>
                <a:solidFill>
                  <a:srgbClr val="3F7F5F"/>
                </a:solidFill>
                <a:effectLst/>
                <a:uLnTx/>
                <a:uFillTx/>
                <a:latin typeface="Consolas" panose="020B0609020204030204" pitchFamily="49" charset="0"/>
                <a:ea typeface="宋体" panose="02010600030101010101" pitchFamily="2" charset="-122"/>
                <a:cs typeface="Consolas" panose="020B0609020204030204" pitchFamily="49" charset="0"/>
              </a:rPr>
              <a:t>方法可得到用户所选取的所有</a:t>
            </a:r>
            <a:r>
              <a:rPr kumimoji="0" lang="zh-CN" altLang="zh-CN" sz="1100" b="0" i="0" u="none" strike="noStrike" kern="0" cap="none" spc="0" normalizeH="0" baseline="0" noProof="0" dirty="0">
                <a:ln>
                  <a:noFill/>
                </a:ln>
                <a:solidFill>
                  <a:srgbClr val="3F7F5F"/>
                </a:solidFill>
                <a:effectLst/>
                <a:uLnTx/>
                <a:uFillTx/>
                <a:latin typeface="Times New Roman" panose="02020603050405020304" pitchFamily="18" charset="0"/>
                <a:ea typeface="Consolas" panose="020B0609020204030204" pitchFamily="49" charset="0"/>
                <a:cs typeface="Consolas" panose="020B0609020204030204" pitchFamily="49" charset="0"/>
              </a:rPr>
              <a:t> </a:t>
            </a:r>
            <a:endParaRPr kumimoji="0" lang="zh-CN" altLang="zh-CN" sz="1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for</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1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int</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i</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=0; </a:t>
            </a:r>
            <a:r>
              <a:rPr kumimoji="0" lang="en-US" altLang="zh-CN" sz="11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i</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&lt; </a:t>
            </a:r>
            <a:r>
              <a:rPr kumimoji="0" lang="en-US" altLang="zh-CN" sz="11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index</a:t>
            </a:r>
            <a:r>
              <a:rPr kumimoji="0" lang="en-US" altLang="zh-CN" sz="11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100" b="0" i="0" u="none" strike="noStrike" kern="0" cap="none" spc="0" normalizeH="0" baseline="0" noProof="0" dirty="0" err="1">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length</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 </a:t>
            </a:r>
            <a:r>
              <a:rPr kumimoji="0" lang="en-US" altLang="zh-CN" sz="11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i</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100" b="0" i="0" u="none" strike="noStrike" kern="0" cap="none" spc="0" normalizeH="0" baseline="0" noProof="0" dirty="0">
                <a:ln>
                  <a:noFill/>
                </a:ln>
                <a:solidFill>
                  <a:srgbClr val="3F7F5F"/>
                </a:solidFill>
                <a:effectLst/>
                <a:uLnTx/>
                <a:uFillTx/>
                <a:latin typeface="Consolas" panose="020B0609020204030204" pitchFamily="49" charset="0"/>
                <a:ea typeface="宋体" panose="02010600030101010101" pitchFamily="2" charset="-122"/>
                <a:cs typeface="Consolas" panose="020B0609020204030204" pitchFamily="49" charset="0"/>
              </a:rPr>
              <a:t>//index</a:t>
            </a:r>
            <a:r>
              <a:rPr kumimoji="0" lang="zh-CN" altLang="zh-CN" sz="1100" b="0" i="0" u="none" strike="noStrike" kern="0" cap="none" spc="0" normalizeH="0" baseline="0" noProof="0" dirty="0">
                <a:ln>
                  <a:noFill/>
                </a:ln>
                <a:solidFill>
                  <a:srgbClr val="3F7F5F"/>
                </a:solidFill>
                <a:effectLst/>
                <a:uLnTx/>
                <a:uFillTx/>
                <a:latin typeface="Consolas" panose="020B0609020204030204" pitchFamily="49" charset="0"/>
                <a:ea typeface="宋体" panose="02010600030101010101" pitchFamily="2" charset="-122"/>
                <a:cs typeface="Consolas" panose="020B0609020204030204" pitchFamily="49" charset="0"/>
              </a:rPr>
              <a:t>值，这些</a:t>
            </a:r>
            <a:r>
              <a:rPr kumimoji="0" lang="en-US" altLang="zh-CN" sz="1100" b="0" i="0" u="none" strike="noStrike" kern="0" cap="none" spc="0" normalizeH="0" baseline="0" noProof="0" dirty="0">
                <a:ln>
                  <a:noFill/>
                </a:ln>
                <a:solidFill>
                  <a:srgbClr val="3F7F5F"/>
                </a:solidFill>
                <a:effectLst/>
                <a:uLnTx/>
                <a:uFillTx/>
                <a:latin typeface="Consolas" panose="020B0609020204030204" pitchFamily="49" charset="0"/>
                <a:ea typeface="宋体" panose="02010600030101010101" pitchFamily="2" charset="-122"/>
                <a:cs typeface="Consolas" panose="020B0609020204030204" pitchFamily="49" charset="0"/>
              </a:rPr>
              <a:t>index</a:t>
            </a:r>
            <a:r>
              <a:rPr kumimoji="0" lang="zh-CN" altLang="zh-CN" sz="1100" b="0" i="0" u="none" strike="noStrike" kern="0" cap="none" spc="0" normalizeH="0" baseline="0" noProof="0" dirty="0">
                <a:ln>
                  <a:noFill/>
                </a:ln>
                <a:solidFill>
                  <a:srgbClr val="3F7F5F"/>
                </a:solidFill>
                <a:effectLst/>
                <a:uLnTx/>
                <a:uFillTx/>
                <a:latin typeface="Consolas" panose="020B0609020204030204" pitchFamily="49" charset="0"/>
                <a:ea typeface="宋体" panose="02010600030101010101" pitchFamily="2" charset="-122"/>
                <a:cs typeface="Consolas" panose="020B0609020204030204" pitchFamily="49" charset="0"/>
              </a:rPr>
              <a:t>值由一个</a:t>
            </a:r>
            <a:r>
              <a:rPr kumimoji="0" lang="en-US" altLang="zh-CN" sz="1100" b="0" i="0" u="sng" strike="noStrike" kern="0" cap="none" spc="0" normalizeH="0" baseline="0" noProof="0" dirty="0">
                <a:ln>
                  <a:noFill/>
                </a:ln>
                <a:solidFill>
                  <a:srgbClr val="3F7F5F"/>
                </a:solidFill>
                <a:effectLst/>
                <a:uLnTx/>
                <a:uFillTx/>
                <a:latin typeface="Consolas" panose="020B0609020204030204" pitchFamily="49" charset="0"/>
                <a:ea typeface="宋体" panose="02010600030101010101" pitchFamily="2" charset="-122"/>
                <a:cs typeface="Consolas" panose="020B0609020204030204" pitchFamily="49" charset="0"/>
              </a:rPr>
              <a:t>int</a:t>
            </a:r>
            <a:r>
              <a:rPr kumimoji="0" lang="en-US" altLang="zh-CN" sz="1100" b="0" i="0" u="none" strike="noStrike" kern="0" cap="none" spc="0" normalizeH="0" baseline="0" noProof="0" dirty="0">
                <a:ln>
                  <a:noFill/>
                </a:ln>
                <a:solidFill>
                  <a:srgbClr val="3F7F5F"/>
                </a:solidFill>
                <a:effectLst/>
                <a:uLnTx/>
                <a:uFillTx/>
                <a:latin typeface="Consolas" panose="020B0609020204030204" pitchFamily="49" charset="0"/>
                <a:ea typeface="宋体" panose="02010600030101010101" pitchFamily="2" charset="-122"/>
                <a:cs typeface="Consolas" panose="020B0609020204030204" pitchFamily="49" charset="0"/>
              </a:rPr>
              <a:t> array</a:t>
            </a:r>
            <a:r>
              <a:rPr kumimoji="0" lang="zh-CN" altLang="zh-CN" sz="1100" b="0" i="0" u="none" strike="noStrike" kern="0" cap="none" spc="0" normalizeH="0" baseline="0" noProof="0" dirty="0">
                <a:ln>
                  <a:noFill/>
                </a:ln>
                <a:solidFill>
                  <a:srgbClr val="3F7F5F"/>
                </a:solidFill>
                <a:effectLst/>
                <a:uLnTx/>
                <a:uFillTx/>
                <a:latin typeface="Consolas" panose="020B0609020204030204" pitchFamily="49" charset="0"/>
                <a:ea typeface="宋体" panose="02010600030101010101" pitchFamily="2" charset="-122"/>
                <a:cs typeface="Consolas" panose="020B0609020204030204" pitchFamily="49" charset="0"/>
              </a:rPr>
              <a:t>返回</a:t>
            </a:r>
            <a:r>
              <a:rPr kumimoji="0" lang="en-US" altLang="zh-CN" sz="1100" b="0" i="0" u="none" strike="noStrike" kern="0" cap="none" spc="0" normalizeH="0" baseline="0" noProof="0" dirty="0">
                <a:ln>
                  <a:noFill/>
                </a:ln>
                <a:solidFill>
                  <a:srgbClr val="3F7F5F"/>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tmp</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 </a:t>
            </a:r>
            <a:r>
              <a:rPr kumimoji="0" lang="en-US" altLang="zh-CN" sz="1100" b="0" i="0" u="none" strike="noStrike" kern="0" cap="none" spc="0" normalizeH="0" baseline="0" noProof="0" dirty="0">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index</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1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i</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stmp</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 </a:t>
            </a:r>
            <a:r>
              <a:rPr kumimoji="0" lang="en-US" altLang="zh-CN" sz="11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stmp</a:t>
            </a:r>
            <a:r>
              <a:rPr kumimoji="0" lang="en-US" altLang="zh-CN" sz="11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100" b="0" i="0" u="none" strike="noStrike" kern="0" cap="none" spc="0" normalizeH="0" baseline="0" noProof="0" dirty="0" err="1">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s</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1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tmp</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100" b="0" i="0" u="none" strike="noStrike" kern="0" cap="none" spc="0" normalizeH="0" baseline="0" noProof="0" dirty="0">
                <a:ln>
                  <a:noFill/>
                </a:ln>
                <a:solidFill>
                  <a:srgbClr val="2A00FF"/>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endParaRPr kumimoji="0" lang="zh-CN" altLang="zh-CN" sz="1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100" b="0" i="0" u="none" strike="noStrike" kern="0" cap="none" spc="0" normalizeH="0" baseline="0" noProof="0" dirty="0" err="1">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label</a:t>
            </a:r>
            <a:r>
              <a:rPr kumimoji="0" lang="en-US" altLang="zh-CN" sz="11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.setText</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1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stmp</a:t>
            </a: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endParaRPr kumimoji="0" lang="zh-CN" altLang="zh-CN" sz="1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254000" algn="just" defTabSz="914400" rtl="0" eaLnBrk="0" fontAlgn="base" latinLnBrk="0" hangingPunct="0">
              <a:lnSpc>
                <a:spcPct val="150000"/>
              </a:lnSpc>
              <a:spcBef>
                <a:spcPct val="0"/>
              </a:spcBef>
              <a:spcAft>
                <a:spcPct val="0"/>
              </a:spcAft>
              <a:buClrTx/>
              <a:buSzTx/>
              <a:buFontTx/>
              <a:buNone/>
              <a:defRPr/>
            </a:pPr>
            <a:r>
              <a:rPr kumimoji="0" lang="en-US" altLang="zh-CN" sz="11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lang="zh-CN" altLang="en-US" sz="240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marL="266700" indent="267970">
              <a:lnSpc>
                <a:spcPct val="150000"/>
              </a:lnSpc>
            </a:pPr>
            <a:r>
              <a:rPr lang="en-US" altLang="zh-CN" sz="2800" b="1" kern="100" dirty="0">
                <a:effectLst/>
                <a:latin typeface="宋体" panose="02010600030101010101" pitchFamily="2" charset="-122"/>
                <a:ea typeface="宋体" panose="02010600030101010101" pitchFamily="2" charset="-122"/>
              </a:rPr>
              <a:t>9. </a:t>
            </a:r>
            <a:r>
              <a:rPr lang="zh-CN" altLang="zh-CN" sz="2800" b="1" kern="100" dirty="0">
                <a:effectLst/>
                <a:latin typeface="Times New Roman" panose="02020603050405020304" pitchFamily="18" charset="0"/>
                <a:ea typeface="宋体" panose="02010600030101010101" pitchFamily="2" charset="-122"/>
              </a:rPr>
              <a:t>组合框</a:t>
            </a:r>
            <a:r>
              <a:rPr lang="en-US" altLang="zh-CN" sz="2800" b="1" kern="100" dirty="0" err="1">
                <a:effectLst/>
                <a:latin typeface="Times New Roman" panose="02020603050405020304" pitchFamily="18" charset="0"/>
                <a:ea typeface="宋体" panose="02010600030101010101" pitchFamily="2" charset="-122"/>
              </a:rPr>
              <a:t>JComboBox</a:t>
            </a:r>
            <a:br>
              <a:rPr lang="zh-CN" altLang="zh-CN" sz="2800" kern="100" dirty="0">
                <a:effectLst/>
                <a:latin typeface="Times New Roman" panose="02020603050405020304" pitchFamily="18" charset="0"/>
                <a:ea typeface="宋体" panose="02010600030101010101" pitchFamily="2" charset="-122"/>
              </a:rPr>
            </a:br>
            <a:endParaRPr lang="zh-CN" altLang="en-US" dirty="0"/>
          </a:p>
        </p:txBody>
      </p:sp>
      <p:sp>
        <p:nvSpPr>
          <p:cNvPr id="4" name="文本框 3"/>
          <p:cNvSpPr txBox="1"/>
          <p:nvPr/>
        </p:nvSpPr>
        <p:spPr>
          <a:xfrm>
            <a:off x="990734" y="1219258"/>
            <a:ext cx="6099142" cy="1200329"/>
          </a:xfrm>
          <a:prstGeom prst="rect">
            <a:avLst/>
          </a:prstGeom>
          <a:noFill/>
        </p:spPr>
        <p:txBody>
          <a:bodyPr wrap="square">
            <a:spAutoFit/>
          </a:bodyPr>
          <a:lstStyle/>
          <a:p>
            <a:r>
              <a:rPr lang="zh-CN" altLang="en-US" dirty="0"/>
              <a:t>组合框</a:t>
            </a:r>
            <a:r>
              <a:rPr lang="en-US" altLang="zh-CN" dirty="0" err="1"/>
              <a:t>JComboBox</a:t>
            </a:r>
            <a:r>
              <a:rPr lang="zh-CN" altLang="en-US" dirty="0"/>
              <a:t>又叫选择列表或下拉列表，和</a:t>
            </a:r>
            <a:r>
              <a:rPr lang="en-US" altLang="zh-CN" dirty="0" err="1"/>
              <a:t>JList</a:t>
            </a:r>
            <a:r>
              <a:rPr lang="zh-CN" altLang="en-US" dirty="0"/>
              <a:t>类似。组合框将选项隐藏起来，当用户单击时才会下拉出来，供用户选择。和</a:t>
            </a:r>
            <a:r>
              <a:rPr lang="en-US" altLang="zh-CN" dirty="0" err="1"/>
              <a:t>JList</a:t>
            </a:r>
            <a:r>
              <a:rPr lang="zh-CN" altLang="en-US" dirty="0"/>
              <a:t>不同的是，组合框还可以编辑。</a:t>
            </a:r>
            <a:endParaRPr lang="zh-CN" altLang="en-US" dirty="0"/>
          </a:p>
          <a:p>
            <a:r>
              <a:rPr lang="en-US" altLang="zh-CN" dirty="0" err="1"/>
              <a:t>JComboBox</a:t>
            </a:r>
            <a:r>
              <a:rPr lang="zh-CN" altLang="en-US" dirty="0"/>
              <a:t>的构造方法，如表</a:t>
            </a:r>
            <a:r>
              <a:rPr lang="en-US" altLang="zh-CN" dirty="0"/>
              <a:t>5-17</a:t>
            </a:r>
            <a:r>
              <a:rPr lang="zh-CN" altLang="en-US" dirty="0"/>
              <a:t>所示：</a:t>
            </a:r>
            <a:endParaRPr lang="zh-CN" altLang="en-US" dirty="0"/>
          </a:p>
        </p:txBody>
      </p:sp>
      <p:graphicFrame>
        <p:nvGraphicFramePr>
          <p:cNvPr id="7" name="表格 6"/>
          <p:cNvGraphicFramePr>
            <a:graphicFrameLocks noGrp="1"/>
          </p:cNvGraphicFramePr>
          <p:nvPr/>
        </p:nvGraphicFramePr>
        <p:xfrm>
          <a:off x="914537" y="2514624"/>
          <a:ext cx="6781622" cy="1200329"/>
        </p:xfrm>
        <a:graphic>
          <a:graphicData uri="http://schemas.openxmlformats.org/drawingml/2006/table">
            <a:tbl>
              <a:tblPr firstRow="1" firstCol="1" bandRow="1">
                <a:tableStyleId>{5C22544A-7EE6-4342-B048-85BDC9FD1C3A}</a:tableStyleId>
              </a:tblPr>
              <a:tblGrid>
                <a:gridCol w="3142565"/>
                <a:gridCol w="3639057"/>
              </a:tblGrid>
              <a:tr h="227986">
                <a:tc>
                  <a:txBody>
                    <a:bodyPr/>
                    <a:lstStyle/>
                    <a:p>
                      <a:pPr indent="266700" algn="just">
                        <a:lnSpc>
                          <a:spcPct val="150000"/>
                        </a:lnSpc>
                      </a:pPr>
                      <a:r>
                        <a:rPr lang="en-US" sz="1050" kern="100">
                          <a:effectLst/>
                        </a:rPr>
                        <a:t>JComboBox()</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创建选择框，列表中没有供选择的项目。</a:t>
                      </a:r>
                      <a:endParaRPr lang="zh-CN" sz="1050" kern="100">
                        <a:effectLst/>
                        <a:latin typeface="Times New Roman" panose="02020603050405020304" pitchFamily="18" charset="0"/>
                        <a:ea typeface="宋体" panose="02010600030101010101" pitchFamily="2" charset="-122"/>
                      </a:endParaRPr>
                    </a:p>
                  </a:txBody>
                  <a:tcPr marL="68580" marR="68580" marT="0" marB="0"/>
                </a:tc>
              </a:tr>
              <a:tr h="485795">
                <a:tc>
                  <a:txBody>
                    <a:bodyPr/>
                    <a:lstStyle/>
                    <a:p>
                      <a:pPr indent="266700" algn="just">
                        <a:lnSpc>
                          <a:spcPct val="150000"/>
                        </a:lnSpc>
                      </a:pPr>
                      <a:r>
                        <a:rPr lang="en-US" sz="1050" kern="100">
                          <a:effectLst/>
                        </a:rPr>
                        <a:t>JComboBox(Object[]items)</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dirty="0">
                          <a:effectLst/>
                        </a:rPr>
                        <a:t>创建选择框，列表中的项目由参数数组</a:t>
                      </a:r>
                      <a:r>
                        <a:rPr lang="en-US" sz="1050" kern="100" dirty="0">
                          <a:effectLst/>
                        </a:rPr>
                        <a:t>items</a:t>
                      </a:r>
                      <a:r>
                        <a:rPr lang="zh-CN" sz="1050" kern="100" dirty="0">
                          <a:effectLst/>
                        </a:rPr>
                        <a:t>确定。</a:t>
                      </a:r>
                      <a:endParaRPr lang="zh-CN" sz="1050" kern="100" dirty="0">
                        <a:effectLst/>
                        <a:latin typeface="Times New Roman" panose="02020603050405020304" pitchFamily="18" charset="0"/>
                        <a:ea typeface="宋体" panose="02010600030101010101" pitchFamily="2" charset="-122"/>
                      </a:endParaRPr>
                    </a:p>
                  </a:txBody>
                  <a:tcPr marL="68580" marR="68580" marT="0" marB="0"/>
                </a:tc>
              </a:tr>
              <a:tr h="486548">
                <a:tc>
                  <a:txBody>
                    <a:bodyPr/>
                    <a:lstStyle/>
                    <a:p>
                      <a:pPr indent="266700" algn="just">
                        <a:lnSpc>
                          <a:spcPct val="150000"/>
                        </a:lnSpc>
                      </a:pPr>
                      <a:r>
                        <a:rPr lang="en-US" sz="1050" kern="100">
                          <a:effectLst/>
                        </a:rPr>
                        <a:t>JComboBox(Vector items)</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dirty="0">
                          <a:effectLst/>
                        </a:rPr>
                        <a:t>利用</a:t>
                      </a:r>
                      <a:r>
                        <a:rPr lang="en-US" sz="1050" kern="100" dirty="0">
                          <a:effectLst/>
                        </a:rPr>
                        <a:t>Vector</a:t>
                      </a:r>
                      <a:r>
                        <a:rPr lang="zh-CN" sz="1050" kern="100" dirty="0">
                          <a:effectLst/>
                        </a:rPr>
                        <a:t>对象建立一个新的</a:t>
                      </a:r>
                      <a:r>
                        <a:rPr lang="en-US" sz="1050" kern="100" dirty="0" err="1">
                          <a:effectLst/>
                        </a:rPr>
                        <a:t>JComboBox</a:t>
                      </a:r>
                      <a:r>
                        <a:rPr lang="zh-CN" sz="1050" kern="100" dirty="0">
                          <a:effectLst/>
                        </a:rPr>
                        <a:t>组件。</a:t>
                      </a:r>
                      <a:endParaRPr lang="zh-CN" sz="1050" kern="100" dirty="0">
                        <a:effectLst/>
                        <a:latin typeface="Times New Roman" panose="02020603050405020304" pitchFamily="18" charset="0"/>
                        <a:ea typeface="宋体" panose="02010600030101010101" pitchFamily="2" charset="-122"/>
                      </a:endParaRPr>
                    </a:p>
                  </a:txBody>
                  <a:tcPr marL="68580" marR="68580" marT="0" marB="0"/>
                </a:tc>
              </a:tr>
            </a:tbl>
          </a:graphicData>
        </a:graphic>
      </p:graphicFrame>
      <p:sp>
        <p:nvSpPr>
          <p:cNvPr id="9" name="文本框 8"/>
          <p:cNvSpPr txBox="1"/>
          <p:nvPr/>
        </p:nvSpPr>
        <p:spPr>
          <a:xfrm>
            <a:off x="499286" y="3761842"/>
            <a:ext cx="6099142" cy="455253"/>
          </a:xfrm>
          <a:prstGeom prst="rect">
            <a:avLst/>
          </a:prstGeom>
          <a:noFill/>
        </p:spPr>
        <p:txBody>
          <a:bodyPr wrap="square">
            <a:spAutoFit/>
          </a:bodyPr>
          <a:lstStyle/>
          <a:p>
            <a:pPr indent="266700" algn="just">
              <a:lnSpc>
                <a:spcPct val="150000"/>
              </a:lnSpc>
            </a:pPr>
            <a:r>
              <a:rPr lang="en-US" altLang="zh-CN" sz="1800" kern="100" dirty="0" err="1">
                <a:effectLst/>
                <a:latin typeface="宋体" panose="02010600030101010101" pitchFamily="2" charset="-122"/>
                <a:ea typeface="宋体" panose="02010600030101010101" pitchFamily="2" charset="-122"/>
              </a:rPr>
              <a:t>JComboBox</a:t>
            </a:r>
            <a:r>
              <a:rPr lang="zh-CN" altLang="zh-CN" sz="1800" kern="100" dirty="0">
                <a:effectLst/>
                <a:latin typeface="Times New Roman" panose="02020603050405020304" pitchFamily="18" charset="0"/>
                <a:ea typeface="宋体" panose="02010600030101010101" pitchFamily="2" charset="-122"/>
              </a:rPr>
              <a:t>的常用方法，如表</a:t>
            </a:r>
            <a:r>
              <a:rPr lang="en-US" altLang="zh-CN" sz="1800" kern="100" dirty="0">
                <a:effectLst/>
                <a:latin typeface="Times New Roman" panose="02020603050405020304" pitchFamily="18" charset="0"/>
                <a:ea typeface="宋体" panose="02010600030101010101" pitchFamily="2" charset="-122"/>
              </a:rPr>
              <a:t>5-18</a:t>
            </a:r>
            <a:r>
              <a:rPr lang="zh-CN" altLang="zh-CN" sz="1800" kern="100" dirty="0">
                <a:effectLst/>
                <a:latin typeface="Times New Roman" panose="02020603050405020304" pitchFamily="18" charset="0"/>
                <a:ea typeface="宋体" panose="02010600030101010101" pitchFamily="2" charset="-122"/>
              </a:rPr>
              <a:t>所示：</a:t>
            </a:r>
            <a:endParaRPr lang="zh-CN" altLang="zh-CN" sz="1800" kern="100" dirty="0">
              <a:effectLst/>
              <a:latin typeface="Times New Roman" panose="02020603050405020304" pitchFamily="18" charset="0"/>
              <a:ea typeface="宋体" panose="02010600030101010101" pitchFamily="2" charset="-122"/>
            </a:endParaRPr>
          </a:p>
        </p:txBody>
      </p:sp>
      <p:graphicFrame>
        <p:nvGraphicFramePr>
          <p:cNvPr id="10" name="表格 9"/>
          <p:cNvGraphicFramePr>
            <a:graphicFrameLocks noGrp="1"/>
          </p:cNvGraphicFramePr>
          <p:nvPr/>
        </p:nvGraphicFramePr>
        <p:xfrm>
          <a:off x="914537" y="4217095"/>
          <a:ext cx="7543602" cy="2145605"/>
        </p:xfrm>
        <a:graphic>
          <a:graphicData uri="http://schemas.openxmlformats.org/drawingml/2006/table">
            <a:tbl>
              <a:tblPr firstRow="1" firstCol="1" bandRow="1">
                <a:tableStyleId>{5C22544A-7EE6-4342-B048-85BDC9FD1C3A}</a:tableStyleId>
              </a:tblPr>
              <a:tblGrid>
                <a:gridCol w="3599663"/>
                <a:gridCol w="3943939"/>
              </a:tblGrid>
              <a:tr h="306080">
                <a:tc>
                  <a:txBody>
                    <a:bodyPr/>
                    <a:lstStyle/>
                    <a:p>
                      <a:pPr indent="266700" algn="just">
                        <a:lnSpc>
                          <a:spcPct val="150000"/>
                        </a:lnSpc>
                      </a:pPr>
                      <a:r>
                        <a:rPr lang="zh-CN" sz="1050" kern="100" dirty="0">
                          <a:effectLst/>
                        </a:rPr>
                        <a:t>·</a:t>
                      </a:r>
                      <a:endParaRPr lang="zh-CN" sz="105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向列表中加入选择项目</a:t>
                      </a:r>
                      <a:r>
                        <a:rPr lang="en-US" sz="1050" kern="100">
                          <a:effectLst/>
                        </a:rPr>
                        <a:t>item</a:t>
                      </a:r>
                      <a:r>
                        <a:rPr lang="zh-CN" sz="1050" kern="100">
                          <a:effectLst/>
                        </a:rPr>
                        <a:t>。</a:t>
                      </a:r>
                      <a:endParaRPr lang="zh-CN" sz="1050" kern="100">
                        <a:effectLst/>
                        <a:latin typeface="Times New Roman" panose="02020603050405020304" pitchFamily="18" charset="0"/>
                        <a:ea typeface="宋体" panose="02010600030101010101" pitchFamily="2" charset="-122"/>
                      </a:endParaRPr>
                    </a:p>
                  </a:txBody>
                  <a:tcPr marL="68580" marR="68580" marT="0" marB="0"/>
                </a:tc>
              </a:tr>
              <a:tr h="307095">
                <a:tc>
                  <a:txBody>
                    <a:bodyPr/>
                    <a:lstStyle/>
                    <a:p>
                      <a:pPr indent="266700" algn="just">
                        <a:lnSpc>
                          <a:spcPct val="150000"/>
                        </a:lnSpc>
                      </a:pPr>
                      <a:r>
                        <a:rPr lang="en-US" sz="1050" kern="100" dirty="0" err="1">
                          <a:effectLst/>
                        </a:rPr>
                        <a:t>addItemListener</a:t>
                      </a:r>
                      <a:r>
                        <a:rPr lang="en-US" sz="1050" kern="100" dirty="0">
                          <a:effectLst/>
                        </a:rPr>
                        <a:t>(</a:t>
                      </a:r>
                      <a:r>
                        <a:rPr lang="en-US" sz="1050" kern="100" dirty="0" err="1">
                          <a:effectLst/>
                        </a:rPr>
                        <a:t>ItemListener</a:t>
                      </a:r>
                      <a:r>
                        <a:rPr lang="en-US" sz="1050" kern="100" dirty="0">
                          <a:effectLst/>
                        </a:rPr>
                        <a:t>)</a:t>
                      </a:r>
                      <a:endParaRPr lang="zh-CN" sz="105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向选择框注册监视器。</a:t>
                      </a:r>
                      <a:endParaRPr lang="zh-CN" sz="1050" kern="100">
                        <a:effectLst/>
                        <a:latin typeface="Times New Roman" panose="02020603050405020304" pitchFamily="18" charset="0"/>
                        <a:ea typeface="宋体" panose="02010600030101010101" pitchFamily="2" charset="-122"/>
                      </a:endParaRPr>
                    </a:p>
                  </a:txBody>
                  <a:tcPr marL="68580" marR="68580" marT="0" marB="0"/>
                </a:tc>
              </a:tr>
              <a:tr h="307095">
                <a:tc>
                  <a:txBody>
                    <a:bodyPr/>
                    <a:lstStyle/>
                    <a:p>
                      <a:pPr indent="266700" algn="just">
                        <a:lnSpc>
                          <a:spcPct val="150000"/>
                        </a:lnSpc>
                      </a:pPr>
                      <a:r>
                        <a:rPr lang="en-US" sz="1050" kern="100">
                          <a:effectLst/>
                        </a:rPr>
                        <a:t>getItemCount()</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得到列表中选择条目的个数。</a:t>
                      </a:r>
                      <a:endParaRPr lang="zh-CN" sz="1050" kern="100">
                        <a:effectLst/>
                        <a:latin typeface="Times New Roman" panose="02020603050405020304" pitchFamily="18" charset="0"/>
                        <a:ea typeface="宋体" panose="02010600030101010101" pitchFamily="2" charset="-122"/>
                      </a:endParaRPr>
                    </a:p>
                  </a:txBody>
                  <a:tcPr marL="68580" marR="68580" marT="0" marB="0"/>
                </a:tc>
              </a:tr>
              <a:tr h="307095">
                <a:tc>
                  <a:txBody>
                    <a:bodyPr/>
                    <a:lstStyle/>
                    <a:p>
                      <a:pPr indent="266700" algn="just">
                        <a:lnSpc>
                          <a:spcPct val="150000"/>
                        </a:lnSpc>
                      </a:pPr>
                      <a:r>
                        <a:rPr lang="en-US" sz="1050" kern="100">
                          <a:effectLst/>
                        </a:rPr>
                        <a:t>getSelectedIndex()</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得到被选中的项目的对象表示。</a:t>
                      </a:r>
                      <a:endParaRPr lang="zh-CN" sz="1050" kern="100">
                        <a:effectLst/>
                        <a:latin typeface="Times New Roman" panose="02020603050405020304" pitchFamily="18" charset="0"/>
                        <a:ea typeface="宋体" panose="02010600030101010101" pitchFamily="2" charset="-122"/>
                      </a:endParaRPr>
                    </a:p>
                  </a:txBody>
                  <a:tcPr marL="68580" marR="68580" marT="0" marB="0"/>
                </a:tc>
              </a:tr>
              <a:tr h="306080">
                <a:tc>
                  <a:txBody>
                    <a:bodyPr/>
                    <a:lstStyle/>
                    <a:p>
                      <a:pPr indent="266700" algn="just">
                        <a:lnSpc>
                          <a:spcPct val="150000"/>
                        </a:lnSpc>
                      </a:pPr>
                      <a:r>
                        <a:rPr lang="en-US" sz="1050" kern="100">
                          <a:effectLst/>
                        </a:rPr>
                        <a:t>removeAllItem()</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移除选择项目</a:t>
                      </a:r>
                      <a:r>
                        <a:rPr lang="en-US" sz="1050" kern="100">
                          <a:effectLst/>
                        </a:rPr>
                        <a:t>item</a:t>
                      </a:r>
                      <a:r>
                        <a:rPr lang="zh-CN" sz="1050" kern="100">
                          <a:effectLst/>
                        </a:rPr>
                        <a:t>。</a:t>
                      </a:r>
                      <a:endParaRPr lang="zh-CN" sz="1050" kern="100">
                        <a:effectLst/>
                        <a:latin typeface="Times New Roman" panose="02020603050405020304" pitchFamily="18" charset="0"/>
                        <a:ea typeface="宋体" panose="02010600030101010101" pitchFamily="2" charset="-122"/>
                      </a:endParaRPr>
                    </a:p>
                  </a:txBody>
                  <a:tcPr marL="68580" marR="68580" marT="0" marB="0"/>
                </a:tc>
              </a:tr>
              <a:tr h="306080">
                <a:tc>
                  <a:txBody>
                    <a:bodyPr/>
                    <a:lstStyle/>
                    <a:p>
                      <a:pPr indent="266700" algn="just">
                        <a:lnSpc>
                          <a:spcPct val="150000"/>
                        </a:lnSpc>
                      </a:pPr>
                      <a:r>
                        <a:rPr lang="en-US" sz="1050" kern="100">
                          <a:effectLst/>
                        </a:rPr>
                        <a:t>getItemAt(int index)</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返回第</a:t>
                      </a:r>
                      <a:r>
                        <a:rPr lang="en-US" sz="1050" kern="100">
                          <a:effectLst/>
                        </a:rPr>
                        <a:t>index</a:t>
                      </a:r>
                      <a:r>
                        <a:rPr lang="zh-CN" sz="1050" kern="100">
                          <a:effectLst/>
                        </a:rPr>
                        <a:t>项的名称</a:t>
                      </a:r>
                      <a:endParaRPr lang="zh-CN" sz="1050" kern="100">
                        <a:effectLst/>
                        <a:latin typeface="Times New Roman" panose="02020603050405020304" pitchFamily="18" charset="0"/>
                        <a:ea typeface="宋体" panose="02010600030101010101" pitchFamily="2" charset="-122"/>
                      </a:endParaRPr>
                    </a:p>
                  </a:txBody>
                  <a:tcPr marL="68580" marR="68580" marT="0" marB="0"/>
                </a:tc>
              </a:tr>
              <a:tr h="306080">
                <a:tc>
                  <a:txBody>
                    <a:bodyPr/>
                    <a:lstStyle/>
                    <a:p>
                      <a:pPr indent="266700" algn="just">
                        <a:lnSpc>
                          <a:spcPct val="150000"/>
                        </a:lnSpc>
                      </a:pPr>
                      <a:r>
                        <a:rPr lang="en-US" sz="1050" kern="100">
                          <a:effectLst/>
                        </a:rPr>
                        <a:t>getSelectedItem()</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dirty="0">
                          <a:effectLst/>
                        </a:rPr>
                        <a:t>返回</a:t>
                      </a:r>
                      <a:r>
                        <a:rPr lang="en-US" sz="1050" kern="100" dirty="0" err="1">
                          <a:effectLst/>
                        </a:rPr>
                        <a:t>JComboBox</a:t>
                      </a:r>
                      <a:r>
                        <a:rPr lang="zh-CN" sz="1050" kern="100" dirty="0">
                          <a:effectLst/>
                        </a:rPr>
                        <a:t>中被选中的项目的名称</a:t>
                      </a:r>
                      <a:endParaRPr lang="zh-CN" sz="1050" kern="100" dirty="0">
                        <a:effectLst/>
                        <a:latin typeface="Times New Roman" panose="02020603050405020304" pitchFamily="18" charset="0"/>
                        <a:ea typeface="宋体" panose="02010600030101010101" pitchFamily="2" charset="-122"/>
                      </a:endParaRPr>
                    </a:p>
                  </a:txBody>
                  <a:tcPr marL="68580" marR="68580" marT="0" marB="0"/>
                </a:tc>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358" y="304882"/>
            <a:ext cx="10893425" cy="495300"/>
          </a:xfrm>
        </p:spPr>
        <p:txBody>
          <a:bodyPr/>
          <a:lstStyle/>
          <a:p>
            <a:pPr indent="266700">
              <a:lnSpc>
                <a:spcPct val="150000"/>
              </a:lnSpc>
            </a:pPr>
            <a:r>
              <a:rPr lang="en-US" altLang="zh-CN" sz="2800" kern="100" dirty="0" err="1">
                <a:effectLst/>
                <a:latin typeface="宋体" panose="02010600030101010101" pitchFamily="2" charset="-122"/>
                <a:ea typeface="宋体" panose="02010600030101010101" pitchFamily="2" charset="-122"/>
              </a:rPr>
              <a:t>JComboBox</a:t>
            </a:r>
            <a:r>
              <a:rPr lang="zh-CN" altLang="zh-CN" sz="2800" kern="100" dirty="0">
                <a:effectLst/>
                <a:latin typeface="Times New Roman" panose="02020603050405020304" pitchFamily="18" charset="0"/>
                <a:ea typeface="宋体" panose="02010600030101010101" pitchFamily="2" charset="-122"/>
              </a:rPr>
              <a:t>的事件处理：</a:t>
            </a:r>
            <a:br>
              <a:rPr lang="zh-CN" altLang="zh-CN" sz="2800" kern="100" dirty="0">
                <a:effectLst/>
                <a:latin typeface="Times New Roman" panose="02020603050405020304" pitchFamily="18" charset="0"/>
                <a:ea typeface="宋体" panose="02010600030101010101" pitchFamily="2" charset="-122"/>
              </a:rPr>
            </a:br>
            <a:endParaRPr lang="zh-CN" altLang="en-US" dirty="0"/>
          </a:p>
        </p:txBody>
      </p:sp>
      <p:pic>
        <p:nvPicPr>
          <p:cNvPr id="5" name="图片 4"/>
          <p:cNvPicPr>
            <a:picLocks noChangeAspect="1"/>
          </p:cNvPicPr>
          <p:nvPr/>
        </p:nvPicPr>
        <p:blipFill>
          <a:blip r:embed="rId1"/>
          <a:stretch>
            <a:fillRect/>
          </a:stretch>
        </p:blipFill>
        <p:spPr>
          <a:xfrm>
            <a:off x="804862" y="990600"/>
            <a:ext cx="8481885" cy="6284540"/>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04632" y="228684"/>
            <a:ext cx="10893425" cy="495300"/>
          </a:xfrm>
        </p:spPr>
        <p:txBody>
          <a:bodyPr/>
          <a:lstStyle/>
          <a:p>
            <a:pPr indent="266700">
              <a:lnSpc>
                <a:spcPct val="150000"/>
              </a:lnSpc>
            </a:pPr>
            <a:r>
              <a:rPr lang="zh-CN" altLang="zh-CN" sz="2800" kern="100" dirty="0">
                <a:effectLst/>
                <a:latin typeface="Times New Roman" panose="02020603050405020304" pitchFamily="18" charset="0"/>
                <a:ea typeface="宋体" panose="02010600030101010101" pitchFamily="2" charset="-122"/>
              </a:rPr>
              <a:t>代码实现：</a:t>
            </a:r>
            <a:br>
              <a:rPr lang="zh-CN" altLang="zh-CN" sz="2800" kern="100" dirty="0">
                <a:effectLst/>
                <a:latin typeface="Times New Roman" panose="02020603050405020304" pitchFamily="18" charset="0"/>
                <a:ea typeface="宋体" panose="02010600030101010101" pitchFamily="2" charset="-122"/>
              </a:rPr>
            </a:br>
            <a:endParaRPr lang="zh-CN" altLang="en-US" dirty="0"/>
          </a:p>
        </p:txBody>
      </p:sp>
      <p:sp>
        <p:nvSpPr>
          <p:cNvPr id="4" name="文本框 3"/>
          <p:cNvSpPr txBox="1"/>
          <p:nvPr/>
        </p:nvSpPr>
        <p:spPr>
          <a:xfrm>
            <a:off x="762140" y="1143060"/>
            <a:ext cx="6099142" cy="4893647"/>
          </a:xfrm>
          <a:prstGeom prst="rect">
            <a:avLst/>
          </a:prstGeom>
          <a:noFill/>
        </p:spPr>
        <p:txBody>
          <a:bodyPr wrap="square">
            <a:spAutoFit/>
          </a:bodyPr>
          <a:lstStyle/>
          <a:p>
            <a:pPr marL="266700" algn="l"/>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java.awt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java.awt.event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javax.swing</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u="sng"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javax.swing.event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EX4_14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implements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ItemListener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u="sng"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JComboBox</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combo</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null</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JLabel</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label</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null</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北京</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上海</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苏州</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南京</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桂林</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丽江</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三亚</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青岛</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EX4_14() {</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JFrame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JFrame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Container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contentPane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.getContentPane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contentPane</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.setLayout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BorderLayout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label</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JLabel</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你的选择是</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combo</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u="sng"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u="sng"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u="sng"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JComboBox</a:t>
            </a:r>
            <a:r>
              <a:rPr lang="en-US" altLang="zh-CN" sz="1200" u="sng"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u="sng"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200" u="sng"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combo</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.setBorder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BorderFactory.</a:t>
            </a:r>
            <a:r>
              <a:rPr lang="en-US" altLang="zh-CN" sz="12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createTitledBorder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您最喜欢到哪个城市玩呢？</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combo</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.addItemListener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contentPane</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label</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,BorderLayout.</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NORTH</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contentPane</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combo</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,BorderLayout.</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SOUTH</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.setTitle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组合框的实例</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.setSize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(300,300);</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.setVisible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true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.setDefaultCloseOperation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JFrame.</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EXIT_ON_CLOSE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Times New Roman" panose="02020603050405020304" pitchFamily="18" charset="0"/>
              <a:ea typeface="宋体" panose="02010600030101010101" pitchFamily="2" charset="-122"/>
            </a:endParaRPr>
          </a:p>
        </p:txBody>
      </p:sp>
      <p:sp>
        <p:nvSpPr>
          <p:cNvPr id="8" name="文本框 7"/>
          <p:cNvSpPr txBox="1"/>
          <p:nvPr/>
        </p:nvSpPr>
        <p:spPr>
          <a:xfrm>
            <a:off x="6476990" y="746797"/>
            <a:ext cx="6249970" cy="2370008"/>
          </a:xfrm>
          <a:prstGeom prst="rect">
            <a:avLst/>
          </a:prstGeom>
          <a:noFill/>
        </p:spPr>
        <p:txBody>
          <a:bodyPr wrap="square">
            <a:spAutoFit/>
          </a:bodyPr>
          <a:lstStyle/>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2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2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public</a:t>
            </a:r>
            <a:r>
              <a:rPr kumimoji="0" lang="en-US" altLang="zh-CN" sz="12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2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static</a:t>
            </a:r>
            <a:r>
              <a:rPr kumimoji="0" lang="en-US" altLang="zh-CN" sz="12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2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void</a:t>
            </a:r>
            <a:r>
              <a:rPr kumimoji="0" lang="en-US" altLang="zh-CN" sz="12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main(String </a:t>
            </a:r>
            <a:r>
              <a:rPr kumimoji="0" lang="en-US" altLang="zh-CN" sz="12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args</a:t>
            </a:r>
            <a:r>
              <a:rPr kumimoji="0" lang="en-US" altLang="zh-CN" sz="12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4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2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2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new</a:t>
            </a:r>
            <a:r>
              <a:rPr kumimoji="0" lang="en-US" altLang="zh-CN" sz="12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EX4_14();</a:t>
            </a:r>
            <a:endParaRPr kumimoji="0" lang="zh-CN" altLang="zh-CN" sz="14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2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endParaRPr kumimoji="0" lang="zh-CN" altLang="zh-CN" sz="14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2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endParaRPr kumimoji="0" lang="zh-CN" altLang="zh-CN" sz="14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2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2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public</a:t>
            </a:r>
            <a:r>
              <a:rPr kumimoji="0" lang="en-US" altLang="zh-CN" sz="12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2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void</a:t>
            </a:r>
            <a:r>
              <a:rPr kumimoji="0" lang="en-US" altLang="zh-CN" sz="12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2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itemStateChanged</a:t>
            </a:r>
            <a:r>
              <a:rPr kumimoji="0" lang="en-US" altLang="zh-CN" sz="12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2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ItemEvent</a:t>
            </a:r>
            <a:r>
              <a:rPr kumimoji="0" lang="en-US" altLang="zh-CN" sz="12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200" b="0" i="0" u="none" strike="noStrike" kern="0" cap="none" spc="0" normalizeH="0" baseline="0" noProof="0" dirty="0">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e</a:t>
            </a:r>
            <a:r>
              <a:rPr kumimoji="0" lang="en-US" altLang="zh-CN" sz="12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endParaRPr kumimoji="0" lang="zh-CN" altLang="zh-CN" sz="14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2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String </a:t>
            </a:r>
            <a:r>
              <a:rPr kumimoji="0" lang="en-US" altLang="zh-CN" sz="1200" b="0" i="0" u="none" strike="noStrike" kern="0" cap="none" spc="0" normalizeH="0" baseline="0" noProof="0" dirty="0">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s1</a:t>
            </a:r>
            <a:r>
              <a:rPr kumimoji="0" lang="en-US" altLang="zh-CN" sz="12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4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2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2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if</a:t>
            </a:r>
            <a:r>
              <a:rPr kumimoji="0" lang="en-US" altLang="zh-CN" sz="12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2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e</a:t>
            </a:r>
            <a:r>
              <a:rPr kumimoji="0" lang="en-US" altLang="zh-CN" sz="12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.getStateChange</a:t>
            </a:r>
            <a:r>
              <a:rPr kumimoji="0" lang="en-US" altLang="zh-CN" sz="12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2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ItemEvent.</a:t>
            </a:r>
            <a:r>
              <a:rPr kumimoji="0" lang="en-US" altLang="zh-CN" sz="1200" b="1" i="1" u="none" strike="noStrike" kern="0" cap="none" spc="0" normalizeH="0" baseline="0" noProof="0" dirty="0" err="1">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SELECTED</a:t>
            </a:r>
            <a:r>
              <a:rPr kumimoji="0" lang="en-US" altLang="zh-CN" sz="12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 </a:t>
            </a:r>
            <a:endParaRPr kumimoji="0" lang="zh-CN" altLang="zh-CN" sz="14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2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200" b="0" i="0" u="none" strike="noStrike" kern="0" cap="none" spc="0" normalizeH="0" baseline="0" noProof="0" dirty="0">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s1</a:t>
            </a:r>
            <a:r>
              <a:rPr kumimoji="0" lang="en-US" altLang="zh-CN" sz="12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=(String)</a:t>
            </a:r>
            <a:r>
              <a:rPr kumimoji="0" lang="en-US" altLang="zh-CN" sz="12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e</a:t>
            </a:r>
            <a:r>
              <a:rPr kumimoji="0" lang="en-US" altLang="zh-CN" sz="12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.getItem</a:t>
            </a:r>
            <a:r>
              <a:rPr kumimoji="0" lang="en-US" altLang="zh-CN" sz="12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4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2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200" b="0" i="0" u="none" strike="noStrike" kern="0" cap="none" spc="0" normalizeH="0" baseline="0" noProof="0" dirty="0" err="1">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label</a:t>
            </a:r>
            <a:r>
              <a:rPr kumimoji="0" lang="en-US" altLang="zh-CN" sz="12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.setText</a:t>
            </a:r>
            <a:r>
              <a:rPr kumimoji="0" lang="en-US" altLang="zh-CN" sz="12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200" b="0" i="0" u="none" strike="noStrike" kern="0" cap="none" spc="0" normalizeH="0" baseline="0" noProof="0" dirty="0">
                <a:ln>
                  <a:noFill/>
                </a:ln>
                <a:solidFill>
                  <a:srgbClr val="2A00FF"/>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zh-CN" altLang="zh-CN" sz="1200" b="0" i="0" u="none" strike="noStrike" kern="0" cap="none" spc="0" normalizeH="0" baseline="0" noProof="0" dirty="0">
                <a:ln>
                  <a:noFill/>
                </a:ln>
                <a:solidFill>
                  <a:srgbClr val="2A00FF"/>
                </a:solidFill>
                <a:effectLst/>
                <a:uLnTx/>
                <a:uFillTx/>
                <a:latin typeface="Consolas" panose="020B0609020204030204" pitchFamily="49" charset="0"/>
                <a:ea typeface="宋体" panose="02010600030101010101" pitchFamily="2" charset="-122"/>
                <a:cs typeface="Consolas" panose="020B0609020204030204" pitchFamily="49" charset="0"/>
              </a:rPr>
              <a:t>你的选择是</a:t>
            </a:r>
            <a:r>
              <a:rPr kumimoji="0" lang="en-US" altLang="zh-CN" sz="1200" b="0" i="0" u="none" strike="noStrike" kern="0" cap="none" spc="0" normalizeH="0" baseline="0" noProof="0" dirty="0">
                <a:ln>
                  <a:noFill/>
                </a:ln>
                <a:solidFill>
                  <a:srgbClr val="2A00FF"/>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2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200" b="0" i="0" u="none" strike="noStrike" kern="0" cap="none" spc="0" normalizeH="0" baseline="0" noProof="0" dirty="0">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s1</a:t>
            </a:r>
            <a:r>
              <a:rPr kumimoji="0" lang="en-US" altLang="zh-CN" sz="12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4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2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endParaRPr kumimoji="0" lang="zh-CN" altLang="zh-CN" sz="14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2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endParaRPr kumimoji="0" lang="zh-CN" altLang="zh-CN" sz="14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254000" algn="just" defTabSz="914400" rtl="0" eaLnBrk="0" fontAlgn="base" latinLnBrk="0" hangingPunct="0">
              <a:lnSpc>
                <a:spcPct val="150000"/>
              </a:lnSpc>
              <a:spcBef>
                <a:spcPct val="0"/>
              </a:spcBef>
              <a:spcAft>
                <a:spcPct val="0"/>
              </a:spcAft>
              <a:buClrTx/>
              <a:buSzTx/>
              <a:buFontTx/>
              <a:buNone/>
              <a:defRPr/>
            </a:pPr>
            <a:r>
              <a:rPr kumimoji="0" lang="en-US" altLang="zh-CN" sz="12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267970">
              <a:lnSpc>
                <a:spcPct val="150000"/>
              </a:lnSpc>
            </a:pPr>
            <a:r>
              <a:rPr lang="en-US" altLang="zh-CN" sz="2800" b="1" kern="100" dirty="0">
                <a:effectLst/>
                <a:latin typeface="宋体" panose="02010600030101010101" pitchFamily="2" charset="-122"/>
                <a:ea typeface="宋体" panose="02010600030101010101" pitchFamily="2" charset="-122"/>
              </a:rPr>
              <a:t>10</a:t>
            </a:r>
            <a:r>
              <a:rPr lang="zh-CN" altLang="zh-CN" sz="2800" b="1" kern="100" dirty="0">
                <a:effectLst/>
                <a:latin typeface="Times New Roman" panose="02020603050405020304" pitchFamily="18" charset="0"/>
                <a:ea typeface="宋体" panose="02010600030101010101" pitchFamily="2" charset="-122"/>
              </a:rPr>
              <a:t>．标准对话框</a:t>
            </a:r>
            <a:r>
              <a:rPr lang="en-US" altLang="zh-CN" sz="2800" b="1" kern="100" dirty="0" err="1">
                <a:effectLst/>
                <a:latin typeface="Times New Roman" panose="02020603050405020304" pitchFamily="18" charset="0"/>
                <a:ea typeface="宋体" panose="02010600030101010101" pitchFamily="2" charset="-122"/>
              </a:rPr>
              <a:t>JOptionPane</a:t>
            </a:r>
            <a:br>
              <a:rPr lang="zh-CN" altLang="zh-CN" sz="2800" kern="100" dirty="0">
                <a:effectLst/>
                <a:latin typeface="Times New Roman" panose="02020603050405020304" pitchFamily="18" charset="0"/>
                <a:ea typeface="宋体" panose="02010600030101010101" pitchFamily="2" charset="-122"/>
              </a:rPr>
            </a:br>
            <a:endParaRPr lang="zh-CN" altLang="en-US" dirty="0"/>
          </a:p>
        </p:txBody>
      </p:sp>
      <p:sp>
        <p:nvSpPr>
          <p:cNvPr id="4" name="文本框 3"/>
          <p:cNvSpPr txBox="1"/>
          <p:nvPr/>
        </p:nvSpPr>
        <p:spPr>
          <a:xfrm>
            <a:off x="1066932" y="1447852"/>
            <a:ext cx="8837477" cy="3693319"/>
          </a:xfrm>
          <a:prstGeom prst="rect">
            <a:avLst/>
          </a:prstGeom>
          <a:noFill/>
        </p:spPr>
        <p:txBody>
          <a:bodyPr wrap="square">
            <a:spAutoFit/>
          </a:bodyPr>
          <a:lstStyle/>
          <a:p>
            <a:r>
              <a:rPr lang="zh-CN" altLang="en-US" dirty="0"/>
              <a:t>我们在使用某些应用软件的时候，运行过程中经常会弹出对话框，提示或让用户输入数据、显示程序运行结果、报错等等。这个情况也常发生在网络问卷或网络会员注册系统，用户必须填写相关数据，例如用户若没有填写</a:t>
            </a:r>
            <a:r>
              <a:rPr lang="en-US" altLang="zh-CN" dirty="0"/>
              <a:t>E-Mail</a:t>
            </a:r>
            <a:r>
              <a:rPr lang="zh-CN" altLang="en-US" dirty="0"/>
              <a:t>邮件地址，则系统会提示你应当填写邮件地址，否则系统将不处理用户填写的信息。为应付这种情况，</a:t>
            </a:r>
            <a:r>
              <a:rPr lang="en-US" altLang="zh-CN" dirty="0"/>
              <a:t>Java</a:t>
            </a:r>
            <a:r>
              <a:rPr lang="zh-CN" altLang="en-US" dirty="0"/>
              <a:t>提供了</a:t>
            </a:r>
            <a:r>
              <a:rPr lang="en-US" altLang="zh-CN" dirty="0" err="1"/>
              <a:t>JOptionPane</a:t>
            </a:r>
            <a:r>
              <a:rPr lang="zh-CN" altLang="en-US" dirty="0"/>
              <a:t>供我们使用。</a:t>
            </a:r>
            <a:r>
              <a:rPr lang="en-US" altLang="zh-CN" dirty="0" err="1"/>
              <a:t>JOptionPane</a:t>
            </a:r>
            <a:r>
              <a:rPr lang="zh-CN" altLang="en-US" dirty="0"/>
              <a:t>的构造函数有</a:t>
            </a:r>
            <a:r>
              <a:rPr lang="en-US" altLang="zh-CN" dirty="0"/>
              <a:t>7</a:t>
            </a:r>
            <a:r>
              <a:rPr lang="zh-CN" altLang="en-US" dirty="0"/>
              <a:t>个，但很多情况下，我们都不通过构造函数来使用标准对话框，而是利用</a:t>
            </a:r>
            <a:r>
              <a:rPr lang="en-US" altLang="zh-CN" dirty="0" err="1"/>
              <a:t>JOptionPane</a:t>
            </a:r>
            <a:r>
              <a:rPr lang="zh-CN" altLang="en-US" dirty="0"/>
              <a:t>提供的静态方法建立标准对话框。这些方法方法都是以</a:t>
            </a:r>
            <a:r>
              <a:rPr lang="en-US" altLang="zh-CN" dirty="0" err="1"/>
              <a:t>showXxxxxDialog</a:t>
            </a:r>
            <a:r>
              <a:rPr lang="zh-CN" altLang="en-US" dirty="0"/>
              <a:t>的形式出现的。对话框分为</a:t>
            </a:r>
            <a:r>
              <a:rPr lang="en-US" altLang="zh-CN" dirty="0"/>
              <a:t>4</a:t>
            </a:r>
            <a:r>
              <a:rPr lang="zh-CN" altLang="en-US" dirty="0"/>
              <a:t>种类型：确认对话框、输入对话框、消息对话框和选项对话框。</a:t>
            </a:r>
            <a:endParaRPr lang="zh-CN" altLang="en-US" dirty="0"/>
          </a:p>
          <a:p>
            <a:r>
              <a:rPr lang="zh-CN" altLang="en-US" dirty="0"/>
              <a:t>对应的</a:t>
            </a:r>
            <a:r>
              <a:rPr lang="en-US" altLang="zh-CN" dirty="0"/>
              <a:t>4</a:t>
            </a:r>
            <a:r>
              <a:rPr lang="zh-CN" altLang="en-US" dirty="0"/>
              <a:t>个静态方法是：</a:t>
            </a:r>
            <a:endParaRPr lang="zh-CN" altLang="en-US" dirty="0"/>
          </a:p>
          <a:p>
            <a:r>
              <a:rPr lang="en-US" altLang="zh-CN" dirty="0" err="1"/>
              <a:t>showConfirmDialog</a:t>
            </a:r>
            <a:r>
              <a:rPr lang="en-US" altLang="zh-CN" dirty="0"/>
              <a:t>  //</a:t>
            </a:r>
            <a:r>
              <a:rPr lang="zh-CN" altLang="en-US" dirty="0"/>
              <a:t>确认对话框，询问问题，要求用户确认（</a:t>
            </a:r>
            <a:r>
              <a:rPr lang="en-US" altLang="zh-CN" dirty="0"/>
              <a:t>yes/no/cancel</a:t>
            </a:r>
            <a:r>
              <a:rPr lang="zh-CN" altLang="en-US" dirty="0"/>
              <a:t>）</a:t>
            </a:r>
            <a:endParaRPr lang="zh-CN" altLang="en-US" dirty="0"/>
          </a:p>
          <a:p>
            <a:r>
              <a:rPr lang="en-US" altLang="zh-CN" dirty="0" err="1"/>
              <a:t>showInputDialog</a:t>
            </a:r>
            <a:r>
              <a:rPr lang="en-US" altLang="zh-CN" dirty="0"/>
              <a:t>    //</a:t>
            </a:r>
            <a:r>
              <a:rPr lang="zh-CN" altLang="en-US" dirty="0"/>
              <a:t>输入对话框，提示用户输入，可以是文本或组合框输入</a:t>
            </a:r>
            <a:endParaRPr lang="zh-CN" altLang="en-US" dirty="0"/>
          </a:p>
          <a:p>
            <a:r>
              <a:rPr lang="en-US" altLang="zh-CN" dirty="0" err="1"/>
              <a:t>showMessageDialog</a:t>
            </a:r>
            <a:r>
              <a:rPr lang="en-US" altLang="zh-CN" dirty="0"/>
              <a:t>  //</a:t>
            </a:r>
            <a:r>
              <a:rPr lang="zh-CN" altLang="en-US" dirty="0"/>
              <a:t>消息对话框，显示信息，告知用户发生了什么</a:t>
            </a:r>
            <a:endParaRPr lang="zh-CN" altLang="en-US" dirty="0"/>
          </a:p>
          <a:p>
            <a:r>
              <a:rPr lang="en-US" altLang="zh-CN" dirty="0" err="1"/>
              <a:t>showOptionDialog</a:t>
            </a:r>
            <a:r>
              <a:rPr lang="en-US" altLang="zh-CN" dirty="0"/>
              <a:t>   //</a:t>
            </a:r>
            <a:r>
              <a:rPr lang="zh-CN" altLang="en-US" dirty="0"/>
              <a:t>选项对话框，显示选项，要求用户选择</a:t>
            </a:r>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algn="just">
              <a:lnSpc>
                <a:spcPct val="150000"/>
              </a:lnSpc>
              <a:spcBef>
                <a:spcPts val="1200"/>
              </a:spcBef>
            </a:pPr>
            <a:r>
              <a:rPr lang="en-US" altLang="zh-CN" sz="2000" kern="100" dirty="0">
                <a:effectLst/>
                <a:latin typeface="黑体" panose="02010609060101010101" pitchFamily="49" charset="-122"/>
                <a:ea typeface="宋体" panose="02010600030101010101" pitchFamily="2" charset="-122"/>
              </a:rPr>
              <a:t>5.1 Swing</a:t>
            </a:r>
            <a:r>
              <a:rPr lang="zh-CN" altLang="zh-CN" sz="2000" kern="100" dirty="0">
                <a:effectLst/>
                <a:latin typeface="Times New Roman" panose="02020603050405020304" pitchFamily="18" charset="0"/>
                <a:ea typeface="黑体" panose="02010609060101010101" pitchFamily="49" charset="-122"/>
              </a:rPr>
              <a:t>与</a:t>
            </a:r>
            <a:r>
              <a:rPr lang="en-US" altLang="zh-CN" sz="2000" kern="100" dirty="0">
                <a:effectLst/>
                <a:latin typeface="Times New Roman" panose="02020603050405020304" pitchFamily="18" charset="0"/>
                <a:ea typeface="黑体" panose="02010609060101010101" pitchFamily="49" charset="-122"/>
              </a:rPr>
              <a:t>AWT</a:t>
            </a:r>
            <a:r>
              <a:rPr lang="zh-CN" altLang="zh-CN" sz="2000" kern="100" dirty="0">
                <a:effectLst/>
                <a:latin typeface="Times New Roman" panose="02020603050405020304" pitchFamily="18" charset="0"/>
                <a:ea typeface="黑体" panose="02010609060101010101" pitchFamily="49" charset="-122"/>
              </a:rPr>
              <a:t>包</a:t>
            </a:r>
            <a:endParaRPr lang="zh-CN" altLang="zh-CN" sz="1400" kern="100" dirty="0">
              <a:effectLst/>
              <a:latin typeface="Times New Roman" panose="02020603050405020304" pitchFamily="18" charset="0"/>
              <a:ea typeface="宋体" panose="02010600030101010101" pitchFamily="2" charset="-122"/>
            </a:endParaRP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6" name="文本框 5"/>
          <p:cNvSpPr txBox="1"/>
          <p:nvPr/>
        </p:nvSpPr>
        <p:spPr>
          <a:xfrm>
            <a:off x="493712" y="926824"/>
            <a:ext cx="11545731" cy="5232202"/>
          </a:xfrm>
          <a:prstGeom prst="rect">
            <a:avLst/>
          </a:prstGeom>
          <a:noFill/>
        </p:spPr>
        <p:txBody>
          <a:bodyPr wrap="square">
            <a:spAutoFit/>
          </a:bodyPr>
          <a:lstStyle/>
          <a:p>
            <a:pPr algn="just">
              <a:lnSpc>
                <a:spcPct val="150000"/>
              </a:lnSpc>
            </a:pPr>
            <a:r>
              <a:rPr lang="en-US" altLang="zh-CN" kern="100" dirty="0">
                <a:effectLst/>
                <a:latin typeface="黑体" panose="02010609060101010101" pitchFamily="49" charset="-122"/>
                <a:ea typeface="宋体" panose="02010600030101010101" pitchFamily="2" charset="-122"/>
              </a:rPr>
              <a:t>5.1.1 GUI</a:t>
            </a:r>
            <a:r>
              <a:rPr lang="zh-CN" altLang="zh-CN" kern="100" dirty="0">
                <a:effectLst/>
                <a:latin typeface="Times New Roman" panose="02020603050405020304" pitchFamily="18" charset="0"/>
                <a:ea typeface="黑体" panose="02010609060101010101" pitchFamily="49" charset="-122"/>
              </a:rPr>
              <a:t>概述</a:t>
            </a:r>
            <a:endParaRPr lang="zh-CN" altLang="zh-CN" sz="1400" kern="100" dirty="0">
              <a:effectLst/>
              <a:latin typeface="Times New Roman" panose="02020603050405020304" pitchFamily="18" charset="0"/>
              <a:ea typeface="宋体" panose="02010600030101010101" pitchFamily="2" charset="-122"/>
            </a:endParaRPr>
          </a:p>
          <a:p>
            <a:pPr indent="266700" algn="just"/>
            <a:r>
              <a:rPr lang="en-US" altLang="zh-CN" sz="1400" kern="100" dirty="0">
                <a:effectLst/>
                <a:latin typeface="Times New Roman" panose="02020603050405020304" pitchFamily="18" charset="0"/>
                <a:ea typeface="宋体" panose="02010600030101010101" pitchFamily="2" charset="-122"/>
              </a:rPr>
              <a:t>GUI(Graphical User Interface)</a:t>
            </a:r>
            <a:r>
              <a:rPr lang="zh-CN" altLang="zh-CN" sz="1400" kern="100" dirty="0">
                <a:effectLst/>
                <a:latin typeface="Times New Roman" panose="02020603050405020304" pitchFamily="18" charset="0"/>
                <a:ea typeface="宋体" panose="02010600030101010101" pitchFamily="2" charset="-122"/>
              </a:rPr>
              <a:t>是指图形用户接口，</a:t>
            </a:r>
            <a:r>
              <a:rPr lang="en-US" altLang="zh-CN" sz="1400" kern="100" dirty="0">
                <a:effectLst/>
                <a:latin typeface="Times New Roman" panose="02020603050405020304" pitchFamily="18" charset="0"/>
                <a:ea typeface="宋体" panose="02010600030101010101" pitchFamily="2" charset="-122"/>
              </a:rPr>
              <a:t>GUI</a:t>
            </a:r>
            <a:r>
              <a:rPr lang="zh-CN" altLang="zh-CN" sz="1400" kern="100" dirty="0">
                <a:effectLst/>
                <a:latin typeface="Times New Roman" panose="02020603050405020304" pitchFamily="18" charset="0"/>
                <a:ea typeface="宋体" panose="02010600030101010101" pitchFamily="2" charset="-122"/>
              </a:rPr>
              <a:t>用图形的方式，来显示计算机操作的界面，这样使得人机交互方式更加方便直观，用户通过</a:t>
            </a:r>
            <a:r>
              <a:rPr lang="en-US" altLang="zh-CN" sz="1400" kern="100" dirty="0">
                <a:effectLst/>
                <a:latin typeface="Times New Roman" panose="02020603050405020304" pitchFamily="18" charset="0"/>
                <a:ea typeface="宋体" panose="02010600030101010101" pitchFamily="2" charset="-122"/>
              </a:rPr>
              <a:t>GUI</a:t>
            </a:r>
            <a:r>
              <a:rPr lang="zh-CN" altLang="zh-CN" sz="1400" kern="100" dirty="0">
                <a:effectLst/>
                <a:latin typeface="Times New Roman" panose="02020603050405020304" pitchFamily="18" charset="0"/>
                <a:ea typeface="宋体" panose="02010600030101010101" pitchFamily="2" charset="-122"/>
              </a:rPr>
              <a:t>可以和程序之间进行更加方便的交互。</a:t>
            </a:r>
            <a:endParaRPr lang="zh-CN" altLang="zh-CN" sz="1400" kern="100" dirty="0">
              <a:effectLst/>
              <a:latin typeface="Times New Roman" panose="02020603050405020304" pitchFamily="18" charset="0"/>
              <a:ea typeface="宋体" panose="02010600030101010101" pitchFamily="2" charset="-122"/>
            </a:endParaRPr>
          </a:p>
          <a:p>
            <a:pPr indent="266700" algn="just"/>
            <a:r>
              <a:rPr lang="zh-CN" altLang="zh-CN" sz="1400" kern="100" dirty="0">
                <a:effectLst/>
                <a:latin typeface="Times New Roman" panose="02020603050405020304" pitchFamily="18" charset="0"/>
                <a:ea typeface="宋体" panose="02010600030101010101" pitchFamily="2" charset="-122"/>
              </a:rPr>
              <a:t>在</a:t>
            </a:r>
            <a:r>
              <a:rPr lang="en-US" altLang="zh-CN" sz="1400" kern="100" dirty="0">
                <a:effectLst/>
                <a:latin typeface="Times New Roman" panose="02020603050405020304" pitchFamily="18" charset="0"/>
                <a:ea typeface="宋体" panose="02010600030101010101" pitchFamily="2" charset="-122"/>
              </a:rPr>
              <a:t>GUI(Graphical User Interface)</a:t>
            </a:r>
            <a:r>
              <a:rPr lang="zh-CN" altLang="zh-CN" sz="1400" kern="100" dirty="0">
                <a:effectLst/>
                <a:latin typeface="Times New Roman" panose="02020603050405020304" pitchFamily="18" charset="0"/>
                <a:ea typeface="宋体" panose="02010600030101010101" pitchFamily="2" charset="-122"/>
              </a:rPr>
              <a:t>产生之前，人们使用</a:t>
            </a:r>
            <a:r>
              <a:rPr lang="en-US" altLang="zh-CN" sz="1400" kern="100" dirty="0">
                <a:effectLst/>
                <a:latin typeface="Times New Roman" panose="02020603050405020304" pitchFamily="18" charset="0"/>
                <a:ea typeface="宋体" panose="02010600030101010101" pitchFamily="2" charset="-122"/>
              </a:rPr>
              <a:t>CLI (Command line User Interface </a:t>
            </a:r>
            <a:r>
              <a:rPr lang="zh-CN" altLang="zh-CN" sz="1400" kern="100" dirty="0">
                <a:effectLst/>
                <a:latin typeface="Times New Roman" panose="02020603050405020304" pitchFamily="18" charset="0"/>
                <a:ea typeface="宋体" panose="02010600030101010101" pitchFamily="2" charset="-122"/>
              </a:rPr>
              <a:t>命令行用户接口）与计算机进行交互，比如我们常见的</a:t>
            </a:r>
            <a:r>
              <a:rPr lang="en-US" altLang="zh-CN" sz="1400" kern="100" dirty="0">
                <a:effectLst/>
                <a:latin typeface="Times New Roman" panose="02020603050405020304" pitchFamily="18" charset="0"/>
                <a:ea typeface="宋体" panose="02010600030101010101" pitchFamily="2" charset="-122"/>
              </a:rPr>
              <a:t>Dos</a:t>
            </a:r>
            <a:r>
              <a:rPr lang="zh-CN" altLang="zh-CN" sz="1400" kern="100" dirty="0">
                <a:effectLst/>
                <a:latin typeface="Times New Roman" panose="02020603050405020304" pitchFamily="18" charset="0"/>
                <a:ea typeface="宋体" panose="02010600030101010101" pitchFamily="2" charset="-122"/>
              </a:rPr>
              <a:t>命令行操作，程序使用这种方式增加了用户的使用门槛，不利于程序的大规模普及，在这种背景下</a:t>
            </a:r>
            <a:r>
              <a:rPr lang="en-US" altLang="zh-CN" sz="1400" kern="100" dirty="0">
                <a:effectLst/>
                <a:latin typeface="Times New Roman" panose="02020603050405020304" pitchFamily="18" charset="0"/>
                <a:ea typeface="宋体" panose="02010600030101010101" pitchFamily="2" charset="-122"/>
              </a:rPr>
              <a:t>GUI(Graphical User Interface)</a:t>
            </a:r>
            <a:r>
              <a:rPr lang="zh-CN" altLang="zh-CN" sz="1400" kern="100" dirty="0">
                <a:effectLst/>
                <a:latin typeface="Times New Roman" panose="02020603050405020304" pitchFamily="18" charset="0"/>
                <a:ea typeface="宋体" panose="02010600030101010101" pitchFamily="2" charset="-122"/>
              </a:rPr>
              <a:t>应运而生，时至今日已经深入到每一个个人计算机用户，对计算机在全球的普及起到了不可磨灭的作用。</a:t>
            </a:r>
            <a:endParaRPr lang="zh-CN" altLang="zh-CN" sz="1400" kern="100" dirty="0">
              <a:effectLst/>
              <a:latin typeface="Times New Roman" panose="02020603050405020304" pitchFamily="18" charset="0"/>
              <a:ea typeface="宋体" panose="02010600030101010101" pitchFamily="2" charset="-122"/>
            </a:endParaRPr>
          </a:p>
          <a:p>
            <a:pPr algn="just">
              <a:lnSpc>
                <a:spcPct val="150000"/>
              </a:lnSpc>
            </a:pPr>
            <a:r>
              <a:rPr lang="en-US" altLang="zh-CN" kern="100" dirty="0">
                <a:effectLst/>
                <a:latin typeface="黑体" panose="02010609060101010101" pitchFamily="49" charset="-122"/>
                <a:ea typeface="宋体" panose="02010600030101010101" pitchFamily="2" charset="-122"/>
              </a:rPr>
              <a:t>5.1.2 Swing</a:t>
            </a:r>
            <a:r>
              <a:rPr lang="zh-CN" altLang="zh-CN" kern="100" dirty="0">
                <a:effectLst/>
                <a:latin typeface="Times New Roman" panose="02020603050405020304" pitchFamily="18" charset="0"/>
                <a:ea typeface="黑体" panose="02010609060101010101" pitchFamily="49" charset="-122"/>
              </a:rPr>
              <a:t>与</a:t>
            </a:r>
            <a:r>
              <a:rPr lang="en-US" altLang="zh-CN" kern="100" dirty="0">
                <a:effectLst/>
                <a:latin typeface="Times New Roman" panose="02020603050405020304" pitchFamily="18" charset="0"/>
                <a:ea typeface="黑体" panose="02010609060101010101" pitchFamily="49" charset="-122"/>
              </a:rPr>
              <a:t>AWT</a:t>
            </a:r>
            <a:r>
              <a:rPr lang="zh-CN" altLang="zh-CN" kern="100" dirty="0">
                <a:effectLst/>
                <a:latin typeface="Times New Roman" panose="02020603050405020304" pitchFamily="18" charset="0"/>
                <a:ea typeface="黑体" panose="02010609060101010101" pitchFamily="49" charset="-122"/>
              </a:rPr>
              <a:t>包</a:t>
            </a:r>
            <a:endParaRPr lang="zh-CN" altLang="zh-CN" sz="1400" kern="100" dirty="0">
              <a:effectLst/>
              <a:latin typeface="Times New Roman" panose="02020603050405020304" pitchFamily="18" charset="0"/>
              <a:ea typeface="宋体" panose="02010600030101010101" pitchFamily="2" charset="-122"/>
            </a:endParaRPr>
          </a:p>
          <a:p>
            <a:pPr indent="266700" algn="just"/>
            <a:r>
              <a:rPr lang="zh-CN" altLang="zh-CN" sz="1400" kern="100" dirty="0">
                <a:effectLst/>
                <a:latin typeface="Times New Roman" panose="02020603050405020304" pitchFamily="18" charset="0"/>
                <a:ea typeface="宋体" panose="02010600030101010101" pitchFamily="2" charset="-122"/>
              </a:rPr>
              <a:t>常用的</a:t>
            </a:r>
            <a:r>
              <a:rPr lang="en-US" altLang="zh-CN" sz="1400" kern="100" dirty="0">
                <a:effectLst/>
                <a:latin typeface="Times New Roman" panose="02020603050405020304" pitchFamily="18" charset="0"/>
                <a:ea typeface="宋体" panose="02010600030101010101" pitchFamily="2" charset="-122"/>
              </a:rPr>
              <a:t>Java</a:t>
            </a:r>
            <a:r>
              <a:rPr lang="zh-CN" altLang="zh-CN" sz="1400" kern="100" dirty="0">
                <a:effectLst/>
                <a:latin typeface="Times New Roman" panose="02020603050405020304" pitchFamily="18" charset="0"/>
                <a:ea typeface="宋体" panose="02010600030101010101" pitchFamily="2" charset="-122"/>
              </a:rPr>
              <a:t>图形界而开发工具分为以下两种</a:t>
            </a:r>
            <a:r>
              <a:rPr lang="en-US" altLang="zh-CN" sz="1400" kern="100" dirty="0">
                <a:effectLst/>
                <a:latin typeface="Times New Roman" panose="02020603050405020304" pitchFamily="18" charset="0"/>
                <a:ea typeface="宋体" panose="02010600030101010101" pitchFamily="2" charset="-122"/>
              </a:rPr>
              <a:t>.</a:t>
            </a:r>
            <a:endParaRPr lang="zh-CN" altLang="zh-CN" sz="1400" kern="100" dirty="0">
              <a:effectLst/>
              <a:latin typeface="Times New Roman" panose="02020603050405020304" pitchFamily="18" charset="0"/>
              <a:ea typeface="宋体" panose="02010600030101010101" pitchFamily="2" charset="-122"/>
            </a:endParaRPr>
          </a:p>
          <a:p>
            <a:pPr indent="266700" algn="just"/>
            <a:r>
              <a:rPr lang="en-US" altLang="zh-CN" sz="1400" kern="100" dirty="0">
                <a:effectLst/>
                <a:latin typeface="Times New Roman" panose="02020603050405020304" pitchFamily="18" charset="0"/>
                <a:ea typeface="宋体" panose="02010600030101010101" pitchFamily="2" charset="-122"/>
              </a:rPr>
              <a:t>AWT</a:t>
            </a:r>
            <a:r>
              <a:rPr lang="zh-CN" altLang="zh-CN" sz="1400" kern="100" dirty="0">
                <a:effectLst/>
                <a:latin typeface="Times New Roman" panose="02020603050405020304" pitchFamily="18" charset="0"/>
                <a:ea typeface="宋体" panose="02010600030101010101" pitchFamily="2" charset="-122"/>
              </a:rPr>
              <a:t>（</a:t>
            </a:r>
            <a:r>
              <a:rPr lang="en-US" altLang="zh-CN" sz="1400" kern="100" dirty="0" err="1">
                <a:effectLst/>
                <a:latin typeface="Times New Roman" panose="02020603050405020304" pitchFamily="18" charset="0"/>
                <a:ea typeface="宋体" panose="02010600030101010101" pitchFamily="2" charset="-122"/>
              </a:rPr>
              <a:t>Abstrac</a:t>
            </a:r>
            <a:r>
              <a:rPr lang="en-US" altLang="zh-CN" sz="1400" kern="100" dirty="0">
                <a:effectLst/>
                <a:latin typeface="Times New Roman" panose="02020603050405020304" pitchFamily="18" charset="0"/>
                <a:ea typeface="宋体" panose="02010600030101010101" pitchFamily="2" charset="-122"/>
              </a:rPr>
              <a:t> Window </a:t>
            </a:r>
            <a:r>
              <a:rPr lang="en-US" altLang="zh-CN" sz="1400" kern="100" dirty="0" err="1">
                <a:effectLst/>
                <a:latin typeface="Times New Roman" panose="02020603050405020304" pitchFamily="18" charset="0"/>
                <a:ea typeface="宋体" panose="02010600030101010101" pitchFamily="2" charset="-122"/>
              </a:rPr>
              <a:t>ToolKit</a:t>
            </a:r>
            <a:r>
              <a:rPr lang="zh-CN" altLang="zh-CN" sz="1400" kern="100" dirty="0">
                <a:effectLst/>
                <a:latin typeface="Times New Roman" panose="02020603050405020304" pitchFamily="18" charset="0"/>
                <a:ea typeface="宋体" panose="02010600030101010101" pitchFamily="2" charset="-122"/>
              </a:rPr>
              <a:t>，抽象窗口工具包），这个工具包提供了一套与本地图形界面进行交互的接口。</a:t>
            </a:r>
            <a:r>
              <a:rPr lang="en-US" altLang="zh-CN" sz="1400" kern="100" dirty="0">
                <a:effectLst/>
                <a:latin typeface="Times New Roman" panose="02020603050405020304" pitchFamily="18" charset="0"/>
                <a:ea typeface="宋体" panose="02010600030101010101" pitchFamily="2" charset="-122"/>
              </a:rPr>
              <a:t>AWT</a:t>
            </a:r>
            <a:r>
              <a:rPr lang="zh-CN" altLang="zh-CN" sz="1400" kern="100" dirty="0">
                <a:effectLst/>
                <a:latin typeface="Times New Roman" panose="02020603050405020304" pitchFamily="18" charset="0"/>
                <a:ea typeface="宋体" panose="02010600030101010101" pitchFamily="2" charset="-122"/>
              </a:rPr>
              <a:t>中的图形函数与操作系统所提供的图形函数之间有在一对应的关系。也就是说，当利用</a:t>
            </a:r>
            <a:r>
              <a:rPr lang="en-US" altLang="zh-CN" sz="1400" kern="100" dirty="0">
                <a:effectLst/>
                <a:latin typeface="Times New Roman" panose="02020603050405020304" pitchFamily="18" charset="0"/>
                <a:ea typeface="宋体" panose="02010600030101010101" pitchFamily="2" charset="-122"/>
              </a:rPr>
              <a:t>AWT</a:t>
            </a:r>
            <a:r>
              <a:rPr lang="zh-CN" altLang="zh-CN" sz="1400" kern="100" dirty="0">
                <a:effectLst/>
                <a:latin typeface="Times New Roman" panose="02020603050405020304" pitchFamily="18" charset="0"/>
                <a:ea typeface="宋体" panose="02010600030101010101" pitchFamily="2" charset="-122"/>
              </a:rPr>
              <a:t>来构建图形用户界面的时候</a:t>
            </a:r>
            <a:r>
              <a:rPr lang="en-US" altLang="zh-CN" sz="1400" kern="100" dirty="0">
                <a:effectLst/>
                <a:latin typeface="Times New Roman" panose="02020603050405020304" pitchFamily="18" charset="0"/>
                <a:ea typeface="宋体" panose="02010600030101010101" pitchFamily="2" charset="-122"/>
              </a:rPr>
              <a:t>.</a:t>
            </a:r>
            <a:r>
              <a:rPr lang="zh-CN" altLang="zh-CN" sz="1400" kern="100" dirty="0">
                <a:effectLst/>
                <a:latin typeface="Times New Roman" panose="02020603050405020304" pitchFamily="18" charset="0"/>
                <a:ea typeface="宋体" panose="02010600030101010101" pitchFamily="2" charset="-122"/>
              </a:rPr>
              <a:t>实际上是在利用操作系统所提供的图形库。不同操作系统的图形库所提供的功能是不一样的，因此在一个平台上存在的功能在另外一个平台上则可能不存在。为了实现</a:t>
            </a:r>
            <a:r>
              <a:rPr lang="en-US" altLang="zh-CN" sz="1400" kern="100" dirty="0">
                <a:effectLst/>
                <a:latin typeface="Times New Roman" panose="02020603050405020304" pitchFamily="18" charset="0"/>
                <a:ea typeface="宋体" panose="02010600030101010101" pitchFamily="2" charset="-122"/>
              </a:rPr>
              <a:t>Java</a:t>
            </a:r>
            <a:r>
              <a:rPr lang="zh-CN" altLang="zh-CN" sz="1400" kern="100" dirty="0">
                <a:effectLst/>
                <a:latin typeface="Times New Roman" panose="02020603050405020304" pitchFamily="18" charset="0"/>
                <a:ea typeface="宋体" panose="02010600030101010101" pitchFamily="2" charset="-122"/>
              </a:rPr>
              <a:t>语言所宜称的</a:t>
            </a:r>
            <a:r>
              <a:rPr lang="en-US" altLang="zh-CN" sz="1400" kern="100" dirty="0">
                <a:effectLst/>
                <a:latin typeface="Times New Roman" panose="02020603050405020304" pitchFamily="18" charset="0"/>
                <a:ea typeface="宋体" panose="02010600030101010101" pitchFamily="2" charset="-122"/>
              </a:rPr>
              <a:t>"</a:t>
            </a:r>
            <a:r>
              <a:rPr lang="zh-CN" altLang="zh-CN" sz="1400" kern="100" dirty="0">
                <a:effectLst/>
                <a:latin typeface="Times New Roman" panose="02020603050405020304" pitchFamily="18" charset="0"/>
                <a:ea typeface="宋体" panose="02010600030101010101" pitchFamily="2" charset="-122"/>
              </a:rPr>
              <a:t>一次编程，到处运行”的概念，</a:t>
            </a:r>
            <a:r>
              <a:rPr lang="en-US" altLang="zh-CN" sz="1400" kern="100" dirty="0">
                <a:effectLst/>
                <a:latin typeface="Times New Roman" panose="02020603050405020304" pitchFamily="18" charset="0"/>
                <a:ea typeface="宋体" panose="02010600030101010101" pitchFamily="2" charset="-122"/>
              </a:rPr>
              <a:t>AWT</a:t>
            </a:r>
            <a:r>
              <a:rPr lang="zh-CN" altLang="zh-CN" sz="1400" kern="100" dirty="0">
                <a:effectLst/>
                <a:latin typeface="Times New Roman" panose="02020603050405020304" pitchFamily="18" charset="0"/>
                <a:ea typeface="宋体" panose="02010600030101010101" pitchFamily="2" charset="-122"/>
              </a:rPr>
              <a:t>不得不通过牺牲功能来实现其平台无关性。也就是说，</a:t>
            </a:r>
            <a:r>
              <a:rPr lang="en-US" altLang="zh-CN" sz="1400" kern="100" dirty="0">
                <a:effectLst/>
                <a:latin typeface="Times New Roman" panose="02020603050405020304" pitchFamily="18" charset="0"/>
                <a:ea typeface="宋体" panose="02010600030101010101" pitchFamily="2" charset="-122"/>
              </a:rPr>
              <a:t>AWT</a:t>
            </a:r>
            <a:r>
              <a:rPr lang="zh-CN" altLang="zh-CN" sz="1400" kern="100" dirty="0">
                <a:effectLst/>
                <a:latin typeface="Times New Roman" panose="02020603050405020304" pitchFamily="18" charset="0"/>
                <a:ea typeface="宋体" panose="02010600030101010101" pitchFamily="2" charset="-122"/>
              </a:rPr>
              <a:t>所提供的图形功能是各种通用型操作系统所提供的图形功能的交集。由于</a:t>
            </a:r>
            <a:r>
              <a:rPr lang="en-US" altLang="zh-CN" sz="1400" kern="100" dirty="0">
                <a:effectLst/>
                <a:latin typeface="Times New Roman" panose="02020603050405020304" pitchFamily="18" charset="0"/>
                <a:ea typeface="宋体" panose="02010600030101010101" pitchFamily="2" charset="-122"/>
              </a:rPr>
              <a:t>AWT</a:t>
            </a:r>
            <a:r>
              <a:rPr lang="zh-CN" altLang="zh-CN" sz="1400" kern="100" dirty="0">
                <a:effectLst/>
                <a:latin typeface="Times New Roman" panose="02020603050405020304" pitchFamily="18" charset="0"/>
                <a:ea typeface="宋体" panose="02010600030101010101" pitchFamily="2" charset="-122"/>
              </a:rPr>
              <a:t>是依靠本地方法来实现其功能的，我们通常把</a:t>
            </a:r>
            <a:r>
              <a:rPr lang="en-US" altLang="zh-CN" sz="1400" kern="100" dirty="0">
                <a:effectLst/>
                <a:latin typeface="Times New Roman" panose="02020603050405020304" pitchFamily="18" charset="0"/>
                <a:ea typeface="宋体" panose="02010600030101010101" pitchFamily="2" charset="-122"/>
              </a:rPr>
              <a:t>AWT</a:t>
            </a:r>
            <a:r>
              <a:rPr lang="zh-CN" altLang="zh-CN" sz="1400" kern="100" dirty="0">
                <a:effectLst/>
                <a:latin typeface="Times New Roman" panose="02020603050405020304" pitchFamily="18" charset="0"/>
                <a:ea typeface="宋体" panose="02010600030101010101" pitchFamily="2" charset="-122"/>
              </a:rPr>
              <a:t>控件称为重量级控件。</a:t>
            </a:r>
            <a:endParaRPr lang="zh-CN" altLang="zh-CN" sz="1400" kern="100" dirty="0">
              <a:effectLst/>
              <a:latin typeface="Times New Roman" panose="02020603050405020304" pitchFamily="18" charset="0"/>
              <a:ea typeface="宋体" panose="02010600030101010101" pitchFamily="2" charset="-122"/>
            </a:endParaRPr>
          </a:p>
          <a:p>
            <a:pPr indent="266700" algn="just"/>
            <a:r>
              <a:rPr lang="en-US" altLang="zh-CN" sz="1400" kern="100" dirty="0">
                <a:effectLst/>
                <a:latin typeface="Times New Roman" panose="02020603050405020304" pitchFamily="18" charset="0"/>
                <a:ea typeface="宋体" panose="02010600030101010101" pitchFamily="2" charset="-122"/>
              </a:rPr>
              <a:t>Swing</a:t>
            </a:r>
            <a:r>
              <a:rPr lang="zh-CN" altLang="zh-CN" sz="1400" kern="100" dirty="0">
                <a:effectLst/>
                <a:latin typeface="Times New Roman" panose="02020603050405020304" pitchFamily="18" charset="0"/>
                <a:ea typeface="宋体" panose="02010600030101010101" pitchFamily="2" charset="-122"/>
              </a:rPr>
              <a:t>是在</a:t>
            </a:r>
            <a:r>
              <a:rPr lang="en-US" altLang="zh-CN" sz="1400" kern="100" dirty="0">
                <a:effectLst/>
                <a:latin typeface="Times New Roman" panose="02020603050405020304" pitchFamily="18" charset="0"/>
                <a:ea typeface="宋体" panose="02010600030101010101" pitchFamily="2" charset="-122"/>
              </a:rPr>
              <a:t>AWT</a:t>
            </a:r>
            <a:r>
              <a:rPr lang="zh-CN" altLang="zh-CN" sz="1400" kern="100" dirty="0">
                <a:effectLst/>
                <a:latin typeface="Times New Roman" panose="02020603050405020304" pitchFamily="18" charset="0"/>
                <a:ea typeface="宋体" panose="02010600030101010101" pitchFamily="2" charset="-122"/>
              </a:rPr>
              <a:t>的基础上构建的一套新的图形界面系统，它提供了</a:t>
            </a:r>
            <a:r>
              <a:rPr lang="en-US" altLang="zh-CN" sz="1400" kern="100" dirty="0">
                <a:effectLst/>
                <a:latin typeface="Times New Roman" panose="02020603050405020304" pitchFamily="18" charset="0"/>
                <a:ea typeface="宋体" panose="02010600030101010101" pitchFamily="2" charset="-122"/>
              </a:rPr>
              <a:t>AWT </a:t>
            </a:r>
            <a:r>
              <a:rPr lang="zh-CN" altLang="zh-CN" sz="1400" kern="100" dirty="0">
                <a:effectLst/>
                <a:latin typeface="Times New Roman" panose="02020603050405020304" pitchFamily="18" charset="0"/>
                <a:ea typeface="宋体" panose="02010600030101010101" pitchFamily="2" charset="-122"/>
              </a:rPr>
              <a:t>所能够提供的所有功能，并且用纯粹的</a:t>
            </a:r>
            <a:r>
              <a:rPr lang="en-US" altLang="zh-CN" sz="1400" kern="100" dirty="0">
                <a:effectLst/>
                <a:latin typeface="Times New Roman" panose="02020603050405020304" pitchFamily="18" charset="0"/>
                <a:ea typeface="宋体" panose="02010600030101010101" pitchFamily="2" charset="-122"/>
              </a:rPr>
              <a:t>Java</a:t>
            </a:r>
            <a:r>
              <a:rPr lang="zh-CN" altLang="zh-CN" sz="1400" kern="100" dirty="0">
                <a:effectLst/>
                <a:latin typeface="Times New Roman" panose="02020603050405020304" pitchFamily="18" charset="0"/>
                <a:ea typeface="宋体" panose="02010600030101010101" pitchFamily="2" charset="-122"/>
              </a:rPr>
              <a:t>代码对</a:t>
            </a:r>
            <a:r>
              <a:rPr lang="en-US" altLang="zh-CN" sz="1400" kern="100" dirty="0">
                <a:effectLst/>
                <a:latin typeface="Times New Roman" panose="02020603050405020304" pitchFamily="18" charset="0"/>
                <a:ea typeface="宋体" panose="02010600030101010101" pitchFamily="2" charset="-122"/>
              </a:rPr>
              <a:t>AWT</a:t>
            </a:r>
            <a:r>
              <a:rPr lang="zh-CN" altLang="zh-CN" sz="1400" kern="100" dirty="0">
                <a:effectLst/>
                <a:latin typeface="Times New Roman" panose="02020603050405020304" pitchFamily="18" charset="0"/>
                <a:ea typeface="宋体" panose="02010600030101010101" pitchFamily="2" charset="-122"/>
              </a:rPr>
              <a:t>的功能进行了大幅度的扩充。例如，并不是所有的操作系统都提供了对树形控件的支持，</a:t>
            </a:r>
            <a:r>
              <a:rPr lang="en-US" altLang="zh-CN" sz="1400" kern="100" dirty="0">
                <a:effectLst/>
                <a:latin typeface="Times New Roman" panose="02020603050405020304" pitchFamily="18" charset="0"/>
                <a:ea typeface="宋体" panose="02010600030101010101" pitchFamily="2" charset="-122"/>
              </a:rPr>
              <a:t>Swing</a:t>
            </a:r>
            <a:r>
              <a:rPr lang="zh-CN" altLang="zh-CN" sz="1400" kern="100" dirty="0">
                <a:effectLst/>
                <a:latin typeface="Times New Roman" panose="02020603050405020304" pitchFamily="18" charset="0"/>
                <a:ea typeface="宋体" panose="02010600030101010101" pitchFamily="2" charset="-122"/>
              </a:rPr>
              <a:t>利用</a:t>
            </a:r>
            <a:r>
              <a:rPr lang="en-US" altLang="zh-CN" sz="1400" kern="100" dirty="0">
                <a:effectLst/>
                <a:latin typeface="Times New Roman" panose="02020603050405020304" pitchFamily="18" charset="0"/>
                <a:ea typeface="宋体" panose="02010600030101010101" pitchFamily="2" charset="-122"/>
              </a:rPr>
              <a:t>AWT</a:t>
            </a:r>
            <a:r>
              <a:rPr lang="zh-CN" altLang="zh-CN" sz="1400" kern="100" dirty="0">
                <a:effectLst/>
                <a:latin typeface="Times New Roman" panose="02020603050405020304" pitchFamily="18" charset="0"/>
                <a:ea typeface="宋体" panose="02010600030101010101" pitchFamily="2" charset="-122"/>
              </a:rPr>
              <a:t>中所提供的基本作图方法对树形控件进行模拟。由于</a:t>
            </a:r>
            <a:r>
              <a:rPr lang="en-US" altLang="zh-CN" sz="1400" kern="100" dirty="0">
                <a:effectLst/>
                <a:latin typeface="Times New Roman" panose="02020603050405020304" pitchFamily="18" charset="0"/>
                <a:ea typeface="宋体" panose="02010600030101010101" pitchFamily="2" charset="-122"/>
              </a:rPr>
              <a:t>Swing</a:t>
            </a:r>
            <a:r>
              <a:rPr lang="zh-CN" altLang="zh-CN" sz="1400" kern="100" dirty="0">
                <a:effectLst/>
                <a:latin typeface="Times New Roman" panose="02020603050405020304" pitchFamily="18" charset="0"/>
                <a:ea typeface="宋体" panose="02010600030101010101" pitchFamily="2" charset="-122"/>
              </a:rPr>
              <a:t>控件是用</a:t>
            </a:r>
            <a:r>
              <a:rPr lang="en-US" altLang="zh-CN" sz="1400" kern="100" dirty="0">
                <a:effectLst/>
                <a:latin typeface="Times New Roman" panose="02020603050405020304" pitchFamily="18" charset="0"/>
                <a:ea typeface="宋体" panose="02010600030101010101" pitchFamily="2" charset="-122"/>
              </a:rPr>
              <a:t>100%</a:t>
            </a:r>
            <a:r>
              <a:rPr lang="zh-CN" altLang="zh-CN" sz="1400" kern="100" dirty="0">
                <a:effectLst/>
                <a:latin typeface="Times New Roman" panose="02020603050405020304" pitchFamily="18" charset="0"/>
                <a:ea typeface="宋体" panose="02010600030101010101" pitchFamily="2" charset="-122"/>
              </a:rPr>
              <a:t>的</a:t>
            </a:r>
            <a:r>
              <a:rPr lang="en-US" altLang="zh-CN" sz="1400" kern="100" dirty="0">
                <a:effectLst/>
                <a:latin typeface="Times New Roman" panose="02020603050405020304" pitchFamily="18" charset="0"/>
                <a:ea typeface="宋体" panose="02010600030101010101" pitchFamily="2" charset="-122"/>
              </a:rPr>
              <a:t>Java</a:t>
            </a:r>
            <a:r>
              <a:rPr lang="zh-CN" altLang="zh-CN" sz="1400" kern="100" dirty="0">
                <a:effectLst/>
                <a:latin typeface="Times New Roman" panose="02020603050405020304" pitchFamily="18" charset="0"/>
                <a:ea typeface="宋体" panose="02010600030101010101" pitchFamily="2" charset="-122"/>
              </a:rPr>
              <a:t>化码来实现的，因此在一个平台上设计的树形控件可以在其他平台上使用。在</a:t>
            </a:r>
            <a:r>
              <a:rPr lang="en-US" altLang="zh-CN" sz="1400" kern="100" dirty="0">
                <a:effectLst/>
                <a:latin typeface="Times New Roman" panose="02020603050405020304" pitchFamily="18" charset="0"/>
                <a:ea typeface="宋体" panose="02010600030101010101" pitchFamily="2" charset="-122"/>
              </a:rPr>
              <a:t>Swing</a:t>
            </a:r>
            <a:r>
              <a:rPr lang="zh-CN" altLang="zh-CN" sz="1400" kern="100" dirty="0">
                <a:effectLst/>
                <a:latin typeface="Times New Roman" panose="02020603050405020304" pitchFamily="18" charset="0"/>
                <a:ea typeface="宋体" panose="02010600030101010101" pitchFamily="2" charset="-122"/>
              </a:rPr>
              <a:t>中没有使用本地方法来实现图形功能，因此，通常把</a:t>
            </a:r>
            <a:r>
              <a:rPr lang="en-US" altLang="zh-CN" sz="1400" kern="100" dirty="0">
                <a:effectLst/>
                <a:latin typeface="Times New Roman" panose="02020603050405020304" pitchFamily="18" charset="0"/>
                <a:ea typeface="宋体" panose="02010600030101010101" pitchFamily="2" charset="-122"/>
              </a:rPr>
              <a:t>Swing</a:t>
            </a:r>
            <a:r>
              <a:rPr lang="zh-CN" altLang="zh-CN" sz="1400" kern="100" dirty="0">
                <a:effectLst/>
                <a:latin typeface="Times New Roman" panose="02020603050405020304" pitchFamily="18" charset="0"/>
                <a:ea typeface="宋体" panose="02010600030101010101" pitchFamily="2" charset="-122"/>
              </a:rPr>
              <a:t>控件称为轻量级控件。</a:t>
            </a:r>
            <a:endParaRPr lang="zh-CN" altLang="zh-CN" sz="1400" kern="100" dirty="0">
              <a:effectLst/>
              <a:latin typeface="Times New Roman" panose="02020603050405020304" pitchFamily="18" charset="0"/>
              <a:ea typeface="宋体" panose="02010600030101010101" pitchFamily="2" charset="-122"/>
            </a:endParaRPr>
          </a:p>
          <a:p>
            <a:pPr indent="266700" algn="just"/>
            <a:r>
              <a:rPr lang="en-US" altLang="zh-CN" sz="1400" kern="100" dirty="0">
                <a:effectLst/>
                <a:latin typeface="Times New Roman" panose="02020603050405020304" pitchFamily="18" charset="0"/>
                <a:ea typeface="宋体" panose="02010600030101010101" pitchFamily="2" charset="-122"/>
              </a:rPr>
              <a:t>AWT</a:t>
            </a:r>
            <a:r>
              <a:rPr lang="zh-CN" altLang="zh-CN" sz="1400" kern="100" dirty="0">
                <a:effectLst/>
                <a:latin typeface="Times New Roman" panose="02020603050405020304" pitchFamily="18" charset="0"/>
                <a:ea typeface="宋体" panose="02010600030101010101" pitchFamily="2" charset="-122"/>
              </a:rPr>
              <a:t>和</a:t>
            </a:r>
            <a:r>
              <a:rPr lang="en-US" altLang="zh-CN" sz="1400" kern="100" dirty="0">
                <a:effectLst/>
                <a:latin typeface="Times New Roman" panose="02020603050405020304" pitchFamily="18" charset="0"/>
                <a:ea typeface="宋体" panose="02010600030101010101" pitchFamily="2" charset="-122"/>
              </a:rPr>
              <a:t>Swing</a:t>
            </a:r>
            <a:r>
              <a:rPr lang="zh-CN" altLang="zh-CN" sz="1400" kern="100" dirty="0">
                <a:effectLst/>
                <a:latin typeface="Times New Roman" panose="02020603050405020304" pitchFamily="18" charset="0"/>
                <a:ea typeface="宋体" panose="02010600030101010101" pitchFamily="2" charset="-122"/>
              </a:rPr>
              <a:t>的基本区别：</a:t>
            </a:r>
            <a:r>
              <a:rPr lang="en-US" altLang="zh-CN" sz="1400" kern="100" dirty="0">
                <a:effectLst/>
                <a:latin typeface="Times New Roman" panose="02020603050405020304" pitchFamily="18" charset="0"/>
                <a:ea typeface="宋体" panose="02010600030101010101" pitchFamily="2" charset="-122"/>
              </a:rPr>
              <a:t>AWT</a:t>
            </a:r>
            <a:r>
              <a:rPr lang="zh-CN" altLang="zh-CN" sz="1400" kern="100" dirty="0">
                <a:effectLst/>
                <a:latin typeface="Times New Roman" panose="02020603050405020304" pitchFamily="18" charset="0"/>
                <a:ea typeface="宋体" panose="02010600030101010101" pitchFamily="2" charset="-122"/>
              </a:rPr>
              <a:t>是基于本地方法的程序，其运行速度比较快；</a:t>
            </a:r>
            <a:r>
              <a:rPr lang="en-US" altLang="zh-CN" sz="1400" kern="100" dirty="0">
                <a:effectLst/>
                <a:latin typeface="Times New Roman" panose="02020603050405020304" pitchFamily="18" charset="0"/>
                <a:ea typeface="宋体" panose="02010600030101010101" pitchFamily="2" charset="-122"/>
              </a:rPr>
              <a:t>Swing</a:t>
            </a:r>
            <a:r>
              <a:rPr lang="zh-CN" altLang="zh-CN" sz="1400" kern="100" dirty="0">
                <a:effectLst/>
                <a:latin typeface="Times New Roman" panose="02020603050405020304" pitchFamily="18" charset="0"/>
                <a:ea typeface="宋体" panose="02010600030101010101" pitchFamily="2" charset="-122"/>
              </a:rPr>
              <a:t>是基于</a:t>
            </a:r>
            <a:r>
              <a:rPr lang="en-US" altLang="zh-CN" sz="1400" kern="100" dirty="0">
                <a:effectLst/>
                <a:latin typeface="Times New Roman" panose="02020603050405020304" pitchFamily="18" charset="0"/>
                <a:ea typeface="宋体" panose="02010600030101010101" pitchFamily="2" charset="-122"/>
              </a:rPr>
              <a:t>AWT</a:t>
            </a:r>
            <a:r>
              <a:rPr lang="zh-CN" altLang="zh-CN" sz="1400" kern="100" dirty="0">
                <a:effectLst/>
                <a:latin typeface="Times New Roman" panose="02020603050405020304" pitchFamily="18" charset="0"/>
                <a:ea typeface="宋体" panose="02010600030101010101" pitchFamily="2" charset="-122"/>
              </a:rPr>
              <a:t>的</a:t>
            </a:r>
            <a:r>
              <a:rPr lang="en-US" altLang="zh-CN" sz="1400" kern="100" dirty="0">
                <a:effectLst/>
                <a:latin typeface="Times New Roman" panose="02020603050405020304" pitchFamily="18" charset="0"/>
                <a:ea typeface="宋体" panose="02010600030101010101" pitchFamily="2" charset="-122"/>
              </a:rPr>
              <a:t>Java</a:t>
            </a:r>
            <a:r>
              <a:rPr lang="zh-CN" altLang="zh-CN" sz="1400" kern="100" dirty="0">
                <a:effectLst/>
                <a:latin typeface="Times New Roman" panose="02020603050405020304" pitchFamily="18" charset="0"/>
                <a:ea typeface="宋体" panose="02010600030101010101" pitchFamily="2" charset="-122"/>
              </a:rPr>
              <a:t>程序，其运行速度比较慢。对于一个嵌入式应用来说，目标平台的硬件资源往往非常有限，而应用程序的运行速度又是项目中至关重要的因素。在这种矛盾的情况下，简单而高效的</a:t>
            </a:r>
            <a:r>
              <a:rPr lang="en-US" altLang="zh-CN" sz="1400" kern="100" dirty="0">
                <a:effectLst/>
                <a:latin typeface="Times New Roman" panose="02020603050405020304" pitchFamily="18" charset="0"/>
                <a:ea typeface="宋体" panose="02010600030101010101" pitchFamily="2" charset="-122"/>
              </a:rPr>
              <a:t>AWT</a:t>
            </a:r>
            <a:r>
              <a:rPr lang="zh-CN" altLang="zh-CN" sz="1400" kern="100" dirty="0">
                <a:effectLst/>
                <a:latin typeface="Times New Roman" panose="02020603050405020304" pitchFamily="18" charset="0"/>
                <a:ea typeface="宋体" panose="02010600030101010101" pitchFamily="2" charset="-122"/>
              </a:rPr>
              <a:t>成了嵌入式</a:t>
            </a:r>
            <a:r>
              <a:rPr lang="en-US" altLang="zh-CN" sz="1400" kern="100" dirty="0">
                <a:effectLst/>
                <a:latin typeface="Times New Roman" panose="02020603050405020304" pitchFamily="18" charset="0"/>
                <a:ea typeface="宋体" panose="02010600030101010101" pitchFamily="2" charset="-122"/>
              </a:rPr>
              <a:t>Java</a:t>
            </a:r>
            <a:r>
              <a:rPr lang="zh-CN" altLang="zh-CN" sz="1400" kern="100" dirty="0">
                <a:effectLst/>
                <a:latin typeface="Times New Roman" panose="02020603050405020304" pitchFamily="18" charset="0"/>
                <a:ea typeface="宋体" panose="02010600030101010101" pitchFamily="2" charset="-122"/>
              </a:rPr>
              <a:t>的第一选择。而在普通的基于</a:t>
            </a:r>
            <a:r>
              <a:rPr lang="en-US" altLang="zh-CN" sz="1400" kern="100" dirty="0">
                <a:effectLst/>
                <a:latin typeface="Times New Roman" panose="02020603050405020304" pitchFamily="18" charset="0"/>
                <a:ea typeface="宋体" panose="02010600030101010101" pitchFamily="2" charset="-122"/>
              </a:rPr>
              <a:t>PC</a:t>
            </a:r>
            <a:r>
              <a:rPr lang="zh-CN" altLang="zh-CN" sz="1400" kern="100" dirty="0">
                <a:effectLst/>
                <a:latin typeface="Times New Roman" panose="02020603050405020304" pitchFamily="18" charset="0"/>
                <a:ea typeface="宋体" panose="02010600030101010101" pitchFamily="2" charset="-122"/>
              </a:rPr>
              <a:t>或者是工作站的标准</a:t>
            </a:r>
            <a:r>
              <a:rPr lang="en-US" altLang="zh-CN" sz="1400" kern="100" dirty="0">
                <a:effectLst/>
                <a:latin typeface="Times New Roman" panose="02020603050405020304" pitchFamily="18" charset="0"/>
                <a:ea typeface="宋体" panose="02010600030101010101" pitchFamily="2" charset="-122"/>
              </a:rPr>
              <a:t>Java</a:t>
            </a:r>
            <a:r>
              <a:rPr lang="zh-CN" altLang="zh-CN" sz="1400" kern="100" dirty="0">
                <a:effectLst/>
                <a:latin typeface="Times New Roman" panose="02020603050405020304" pitchFamily="18" charset="0"/>
                <a:ea typeface="宋体" panose="02010600030101010101" pitchFamily="2" charset="-122"/>
              </a:rPr>
              <a:t>应用中，硬件资源对应用程序所造成的限制往往不是项目中的关键因素，所以在标准版的</a:t>
            </a:r>
            <a:r>
              <a:rPr lang="en-US" altLang="zh-CN" sz="1400" kern="100" dirty="0">
                <a:effectLst/>
                <a:latin typeface="Times New Roman" panose="02020603050405020304" pitchFamily="18" charset="0"/>
                <a:ea typeface="宋体" panose="02010600030101010101" pitchFamily="2" charset="-122"/>
              </a:rPr>
              <a:t>Java</a:t>
            </a:r>
            <a:r>
              <a:rPr lang="zh-CN" altLang="zh-CN" sz="1400" kern="100" dirty="0">
                <a:effectLst/>
                <a:latin typeface="Times New Roman" panose="02020603050405020304" pitchFamily="18" charset="0"/>
                <a:ea typeface="宋体" panose="02010600030101010101" pitchFamily="2" charset="-122"/>
              </a:rPr>
              <a:t>中则提倡使用</a:t>
            </a:r>
            <a:r>
              <a:rPr lang="en-US" altLang="zh-CN" sz="1400" kern="100" dirty="0">
                <a:effectLst/>
                <a:latin typeface="Times New Roman" panose="02020603050405020304" pitchFamily="18" charset="0"/>
                <a:ea typeface="宋体" panose="02010600030101010101" pitchFamily="2" charset="-122"/>
              </a:rPr>
              <a:t>Swing,</a:t>
            </a:r>
            <a:r>
              <a:rPr lang="zh-CN" altLang="zh-CN" sz="1400" kern="100" dirty="0">
                <a:effectLst/>
                <a:latin typeface="Times New Roman" panose="02020603050405020304" pitchFamily="18" charset="0"/>
                <a:ea typeface="宋体" panose="02010600030101010101" pitchFamily="2" charset="-122"/>
              </a:rPr>
              <a:t>通过牺牲速度来实现应用程序的功能，</a:t>
            </a:r>
            <a:r>
              <a:rPr lang="en-US" altLang="zh-CN" sz="1400" kern="100" dirty="0">
                <a:effectLst/>
                <a:latin typeface="Times New Roman" panose="02020603050405020304" pitchFamily="18" charset="0"/>
                <a:ea typeface="宋体" panose="02010600030101010101" pitchFamily="2" charset="-122"/>
              </a:rPr>
              <a:t>AWT</a:t>
            </a:r>
            <a:r>
              <a:rPr lang="zh-CN" altLang="zh-CN" sz="1400" kern="100" dirty="0">
                <a:effectLst/>
                <a:latin typeface="Times New Roman" panose="02020603050405020304" pitchFamily="18" charset="0"/>
                <a:ea typeface="宋体" panose="02010600030101010101" pitchFamily="2" charset="-122"/>
              </a:rPr>
              <a:t>是抽象窗口组件工具包，是</a:t>
            </a:r>
            <a:r>
              <a:rPr lang="en-US" altLang="zh-CN" sz="1400" kern="100" dirty="0">
                <a:effectLst/>
                <a:latin typeface="Times New Roman" panose="02020603050405020304" pitchFamily="18" charset="0"/>
                <a:ea typeface="宋体" panose="02010600030101010101" pitchFamily="2" charset="-122"/>
              </a:rPr>
              <a:t>Java </a:t>
            </a:r>
            <a:r>
              <a:rPr lang="zh-CN" altLang="zh-CN" sz="1400" kern="100" dirty="0">
                <a:effectLst/>
                <a:latin typeface="Times New Roman" panose="02020603050405020304" pitchFamily="18" charset="0"/>
                <a:ea typeface="宋体" panose="02010600030101010101" pitchFamily="2" charset="-122"/>
              </a:rPr>
              <a:t>最早的用于编写图形项目应用程序的开发包。</a:t>
            </a:r>
            <a:r>
              <a:rPr lang="en-US" altLang="zh-CN" sz="1400" kern="100" dirty="0">
                <a:effectLst/>
                <a:latin typeface="Times New Roman" panose="02020603050405020304" pitchFamily="18" charset="0"/>
                <a:ea typeface="宋体" panose="02010600030101010101" pitchFamily="2" charset="-122"/>
              </a:rPr>
              <a:t>Swing</a:t>
            </a:r>
            <a:r>
              <a:rPr lang="zh-CN" altLang="zh-CN" sz="1400" kern="100" dirty="0">
                <a:effectLst/>
                <a:latin typeface="Times New Roman" panose="02020603050405020304" pitchFamily="18" charset="0"/>
                <a:ea typeface="宋体" panose="02010600030101010101" pitchFamily="2" charset="-122"/>
              </a:rPr>
              <a:t>是为了解决</a:t>
            </a:r>
            <a:r>
              <a:rPr lang="en-US" altLang="zh-CN" sz="1400" kern="100" dirty="0">
                <a:effectLst/>
                <a:latin typeface="Times New Roman" panose="02020603050405020304" pitchFamily="18" charset="0"/>
                <a:ea typeface="宋体" panose="02010600030101010101" pitchFamily="2" charset="-122"/>
              </a:rPr>
              <a:t>AWT</a:t>
            </a:r>
            <a:r>
              <a:rPr lang="zh-CN" altLang="zh-CN" sz="1400" kern="100" dirty="0">
                <a:effectLst/>
                <a:latin typeface="Times New Roman" panose="02020603050405020304" pitchFamily="18" charset="0"/>
                <a:ea typeface="宋体" panose="02010600030101010101" pitchFamily="2" charset="-122"/>
              </a:rPr>
              <a:t>存在的问题而新开发的包，它是以</a:t>
            </a:r>
            <a:r>
              <a:rPr lang="en-US" altLang="zh-CN" sz="1400" kern="100" dirty="0">
                <a:effectLst/>
                <a:latin typeface="Times New Roman" panose="02020603050405020304" pitchFamily="18" charset="0"/>
                <a:ea typeface="宋体" panose="02010600030101010101" pitchFamily="2" charset="-122"/>
              </a:rPr>
              <a:t>AWT</a:t>
            </a:r>
            <a:r>
              <a:rPr lang="zh-CN" altLang="zh-CN" sz="1400" kern="100" dirty="0">
                <a:effectLst/>
                <a:latin typeface="Times New Roman" panose="02020603050405020304" pitchFamily="18" charset="0"/>
                <a:ea typeface="宋体" panose="02010600030101010101" pitchFamily="2" charset="-122"/>
              </a:rPr>
              <a:t>为基础的。本任务将主要介绍</a:t>
            </a:r>
            <a:r>
              <a:rPr lang="en-US" altLang="zh-CN" sz="1400" kern="100" dirty="0">
                <a:effectLst/>
                <a:latin typeface="Times New Roman" panose="02020603050405020304" pitchFamily="18" charset="0"/>
                <a:ea typeface="宋体" panose="02010600030101010101" pitchFamily="2" charset="-122"/>
              </a:rPr>
              <a:t>Swing</a:t>
            </a:r>
            <a:r>
              <a:rPr lang="zh-CN" altLang="zh-CN" sz="1400" kern="100" dirty="0">
                <a:effectLst/>
                <a:latin typeface="Times New Roman" panose="02020603050405020304" pitchFamily="18" charset="0"/>
                <a:ea typeface="宋体" panose="02010600030101010101" pitchFamily="2" charset="-122"/>
              </a:rPr>
              <a:t>组件的使用方法。</a:t>
            </a:r>
            <a:endParaRPr lang="zh-CN" altLang="zh-CN" sz="14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以下是</a:t>
            </a:r>
            <a:r>
              <a:rPr lang="en-US" altLang="zh-CN" dirty="0" err="1"/>
              <a:t>JOptionPane</a:t>
            </a:r>
            <a:r>
              <a:rPr lang="zh-CN" altLang="en-US" dirty="0"/>
              <a:t>提供的消息对话框的静态方法：</a:t>
            </a:r>
            <a:endParaRPr lang="zh-CN" altLang="en-US" dirty="0"/>
          </a:p>
        </p:txBody>
      </p:sp>
      <p:sp>
        <p:nvSpPr>
          <p:cNvPr id="5" name="文本框 4"/>
          <p:cNvSpPr txBox="1"/>
          <p:nvPr/>
        </p:nvSpPr>
        <p:spPr>
          <a:xfrm>
            <a:off x="609744" y="1066862"/>
            <a:ext cx="11886888" cy="1200329"/>
          </a:xfrm>
          <a:prstGeom prst="rect">
            <a:avLst/>
          </a:prstGeom>
          <a:noFill/>
        </p:spPr>
        <p:txBody>
          <a:bodyPr wrap="square">
            <a:spAutoFit/>
          </a:bodyPr>
          <a:lstStyle/>
          <a:p>
            <a:r>
              <a:rPr lang="zh-CN" altLang="en-US" dirty="0"/>
              <a:t>消息对话框</a:t>
            </a:r>
            <a:r>
              <a:rPr lang="en-US" altLang="zh-CN" dirty="0"/>
              <a:t>Message Dialog</a:t>
            </a:r>
            <a:r>
              <a:rPr lang="zh-CN" altLang="en-US" dirty="0"/>
              <a:t>：</a:t>
            </a:r>
            <a:endParaRPr lang="zh-CN" altLang="en-US" dirty="0"/>
          </a:p>
          <a:p>
            <a:r>
              <a:rPr lang="zh-CN" altLang="en-US" dirty="0"/>
              <a:t>方法	</a:t>
            </a:r>
            <a:r>
              <a:rPr lang="en-US" altLang="zh-CN" dirty="0"/>
              <a:t>void  </a:t>
            </a:r>
            <a:r>
              <a:rPr lang="en-US" altLang="zh-CN" dirty="0" err="1"/>
              <a:t>showMessageDialog</a:t>
            </a:r>
            <a:r>
              <a:rPr lang="en-US" altLang="zh-CN" dirty="0"/>
              <a:t>(Component </a:t>
            </a:r>
            <a:r>
              <a:rPr lang="en-US" altLang="zh-CN" dirty="0" err="1"/>
              <a:t>parentComponent,Object</a:t>
            </a:r>
            <a:r>
              <a:rPr lang="en-US" altLang="zh-CN" dirty="0"/>
              <a:t> message)</a:t>
            </a:r>
            <a:endParaRPr lang="en-US" altLang="zh-CN" dirty="0"/>
          </a:p>
          <a:p>
            <a:r>
              <a:rPr lang="en-US" altLang="zh-CN" dirty="0"/>
              <a:t>void  </a:t>
            </a:r>
            <a:r>
              <a:rPr lang="en-US" altLang="zh-CN" dirty="0" err="1"/>
              <a:t>showMessageDialog</a:t>
            </a:r>
            <a:r>
              <a:rPr lang="en-US" altLang="zh-CN" dirty="0"/>
              <a:t>(Component </a:t>
            </a:r>
            <a:r>
              <a:rPr lang="en-US" altLang="zh-CN" dirty="0" err="1"/>
              <a:t>parentComponent,Object</a:t>
            </a:r>
            <a:r>
              <a:rPr lang="en-US" altLang="zh-CN" dirty="0"/>
              <a:t> </a:t>
            </a:r>
            <a:r>
              <a:rPr lang="en-US" altLang="zh-CN" dirty="0" err="1"/>
              <a:t>message,String</a:t>
            </a:r>
            <a:r>
              <a:rPr lang="en-US" altLang="zh-CN" dirty="0"/>
              <a:t> </a:t>
            </a:r>
            <a:r>
              <a:rPr lang="en-US" altLang="zh-CN" dirty="0" err="1"/>
              <a:t>title,int</a:t>
            </a:r>
            <a:r>
              <a:rPr lang="en-US" altLang="zh-CN" dirty="0"/>
              <a:t> </a:t>
            </a:r>
            <a:r>
              <a:rPr lang="en-US" altLang="zh-CN" dirty="0" err="1"/>
              <a:t>messageType</a:t>
            </a:r>
            <a:r>
              <a:rPr lang="en-US" altLang="zh-CN" dirty="0"/>
              <a:t>)</a:t>
            </a:r>
            <a:endParaRPr lang="en-US" altLang="zh-CN" dirty="0"/>
          </a:p>
          <a:p>
            <a:r>
              <a:rPr lang="en-US" altLang="zh-CN" dirty="0"/>
              <a:t>void  </a:t>
            </a:r>
            <a:r>
              <a:rPr lang="en-US" altLang="zh-CN" dirty="0" err="1"/>
              <a:t>showMessageDialog</a:t>
            </a:r>
            <a:r>
              <a:rPr lang="en-US" altLang="zh-CN" dirty="0"/>
              <a:t>(Component </a:t>
            </a:r>
            <a:r>
              <a:rPr lang="en-US" altLang="zh-CN" dirty="0" err="1"/>
              <a:t>parentComponent,Object</a:t>
            </a:r>
            <a:r>
              <a:rPr lang="en-US" altLang="zh-CN" dirty="0"/>
              <a:t> </a:t>
            </a:r>
            <a:r>
              <a:rPr lang="en-US" altLang="zh-CN" dirty="0" err="1"/>
              <a:t>message,String</a:t>
            </a:r>
            <a:r>
              <a:rPr lang="en-US" altLang="zh-CN" dirty="0"/>
              <a:t> </a:t>
            </a:r>
            <a:r>
              <a:rPr lang="en-US" altLang="zh-CN" dirty="0" err="1"/>
              <a:t>title,int</a:t>
            </a:r>
            <a:r>
              <a:rPr lang="en-US" altLang="zh-CN" dirty="0"/>
              <a:t> </a:t>
            </a:r>
            <a:r>
              <a:rPr lang="en-US" altLang="zh-CN" dirty="0" err="1"/>
              <a:t>messageType,Icon</a:t>
            </a:r>
            <a:r>
              <a:rPr lang="en-US" altLang="zh-CN" dirty="0"/>
              <a:t> icon)</a:t>
            </a:r>
            <a:endParaRPr lang="en-US" altLang="zh-CN" dirty="0"/>
          </a:p>
        </p:txBody>
      </p:sp>
      <p:pic>
        <p:nvPicPr>
          <p:cNvPr id="6" name="图片 5"/>
          <p:cNvPicPr>
            <a:picLocks noChangeAspect="1"/>
          </p:cNvPicPr>
          <p:nvPr/>
        </p:nvPicPr>
        <p:blipFill>
          <a:blip r:embed="rId1"/>
          <a:stretch>
            <a:fillRect/>
          </a:stretch>
        </p:blipFill>
        <p:spPr>
          <a:xfrm>
            <a:off x="330960" y="2267191"/>
            <a:ext cx="11218930" cy="1742660"/>
          </a:xfrm>
          <a:prstGeom prst="rect">
            <a:avLst/>
          </a:prstGeom>
        </p:spPr>
      </p:pic>
      <p:graphicFrame>
        <p:nvGraphicFramePr>
          <p:cNvPr id="7" name="表格 6"/>
          <p:cNvGraphicFramePr>
            <a:graphicFrameLocks noGrp="1"/>
          </p:cNvGraphicFramePr>
          <p:nvPr/>
        </p:nvGraphicFramePr>
        <p:xfrm>
          <a:off x="914536" y="3885203"/>
          <a:ext cx="10591522" cy="2477498"/>
        </p:xfrm>
        <a:graphic>
          <a:graphicData uri="http://schemas.openxmlformats.org/drawingml/2006/table">
            <a:tbl>
              <a:tblPr firstRow="1" firstCol="1" bandRow="1">
                <a:tableStyleId>{5C22544A-7EE6-4342-B048-85BDC9FD1C3A}</a:tableStyleId>
              </a:tblPr>
              <a:tblGrid>
                <a:gridCol w="5295761"/>
                <a:gridCol w="5295761"/>
              </a:tblGrid>
              <a:tr h="331139">
                <a:tc>
                  <a:txBody>
                    <a:bodyPr/>
                    <a:lstStyle/>
                    <a:p>
                      <a:pPr algn="just">
                        <a:lnSpc>
                          <a:spcPct val="150000"/>
                        </a:lnSpc>
                      </a:pPr>
                      <a:r>
                        <a:rPr lang="en-US" sz="1050" kern="100">
                          <a:effectLst/>
                        </a:rPr>
                        <a:t>parentComponent</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r>
                        <a:rPr lang="zh-CN" sz="1050">
                          <a:effectLst/>
                        </a:rPr>
                        <a:t>是指产生对话框的组件为何</a:t>
                      </a:r>
                      <a:r>
                        <a:rPr lang="en-US" sz="1050">
                          <a:effectLst/>
                        </a:rPr>
                        <a:t>,</a:t>
                      </a:r>
                      <a:r>
                        <a:rPr lang="zh-CN" sz="1050">
                          <a:effectLst/>
                        </a:rPr>
                        <a:t>通常是指</a:t>
                      </a:r>
                      <a:r>
                        <a:rPr lang="en-US" sz="1050">
                          <a:effectLst/>
                        </a:rPr>
                        <a:t>Frame</a:t>
                      </a:r>
                      <a:r>
                        <a:rPr lang="zh-CN" sz="1050">
                          <a:effectLst/>
                        </a:rPr>
                        <a:t>或</a:t>
                      </a:r>
                      <a:r>
                        <a:rPr lang="en-US" sz="1050">
                          <a:effectLst/>
                        </a:rPr>
                        <a:t>Dialog</a:t>
                      </a:r>
                      <a:r>
                        <a:rPr lang="zh-CN" sz="1050">
                          <a:effectLst/>
                        </a:rPr>
                        <a:t>组件。</a:t>
                      </a:r>
                      <a:endParaRPr lang="zh-CN" sz="1000">
                        <a:effectLst/>
                        <a:latin typeface="Times New Roman" panose="02020603050405020304" pitchFamily="18" charset="0"/>
                      </a:endParaRPr>
                    </a:p>
                  </a:txBody>
                  <a:tcPr marL="68580" marR="68580" marT="0" marB="0"/>
                </a:tc>
              </a:tr>
              <a:tr h="466617">
                <a:tc>
                  <a:txBody>
                    <a:bodyPr/>
                    <a:lstStyle/>
                    <a:p>
                      <a:pPr algn="just">
                        <a:lnSpc>
                          <a:spcPct val="150000"/>
                        </a:lnSpc>
                      </a:pPr>
                      <a:r>
                        <a:rPr lang="en-US" sz="1050" kern="100">
                          <a:effectLst/>
                        </a:rPr>
                        <a:t>message</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zh-CN" sz="1050" kern="100">
                          <a:effectLst/>
                        </a:rPr>
                        <a:t>是指要显示的组件</a:t>
                      </a:r>
                      <a:r>
                        <a:rPr lang="en-US" sz="1050" kern="100">
                          <a:effectLst/>
                        </a:rPr>
                        <a:t>,</a:t>
                      </a:r>
                      <a:r>
                        <a:rPr lang="zh-CN" sz="1050" kern="100">
                          <a:effectLst/>
                        </a:rPr>
                        <a:t>通常是</a:t>
                      </a:r>
                      <a:r>
                        <a:rPr lang="en-US" sz="1050" kern="100">
                          <a:effectLst/>
                        </a:rPr>
                        <a:t>String</a:t>
                      </a:r>
                      <a:r>
                        <a:rPr lang="zh-CN" sz="1050" kern="100">
                          <a:effectLst/>
                        </a:rPr>
                        <a:t>或</a:t>
                      </a:r>
                      <a:r>
                        <a:rPr lang="en-US" sz="1050" kern="100">
                          <a:effectLst/>
                        </a:rPr>
                        <a:t>Label</a:t>
                      </a:r>
                      <a:r>
                        <a:rPr lang="zh-CN" sz="1050" kern="100">
                          <a:effectLst/>
                        </a:rPr>
                        <a:t>类型。</a:t>
                      </a:r>
                      <a:endParaRPr lang="zh-CN" sz="1050" kern="100">
                        <a:effectLst/>
                        <a:latin typeface="Times New Roman" panose="02020603050405020304" pitchFamily="18" charset="0"/>
                        <a:ea typeface="宋体" panose="02010600030101010101" pitchFamily="2" charset="-122"/>
                      </a:endParaRPr>
                    </a:p>
                  </a:txBody>
                  <a:tcPr marL="68580" marR="68580" marT="0" marB="0"/>
                </a:tc>
              </a:tr>
              <a:tr h="218986">
                <a:tc>
                  <a:txBody>
                    <a:bodyPr/>
                    <a:lstStyle/>
                    <a:p>
                      <a:pPr algn="just">
                        <a:lnSpc>
                          <a:spcPct val="150000"/>
                        </a:lnSpc>
                      </a:pPr>
                      <a:r>
                        <a:rPr lang="en-US" sz="1050" kern="100">
                          <a:effectLst/>
                        </a:rPr>
                        <a:t>title</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zh-CN" sz="1050" kern="100">
                          <a:effectLst/>
                        </a:rPr>
                        <a:t>对话框标题列上显示的文字。</a:t>
                      </a:r>
                      <a:endParaRPr lang="zh-CN" sz="1050" kern="100">
                        <a:effectLst/>
                        <a:latin typeface="Times New Roman" panose="02020603050405020304" pitchFamily="18" charset="0"/>
                        <a:ea typeface="宋体" panose="02010600030101010101" pitchFamily="2" charset="-122"/>
                      </a:endParaRPr>
                    </a:p>
                  </a:txBody>
                  <a:tcPr marL="68580" marR="68580" marT="0" marB="0"/>
                </a:tc>
              </a:tr>
              <a:tr h="993416">
                <a:tc>
                  <a:txBody>
                    <a:bodyPr/>
                    <a:lstStyle/>
                    <a:p>
                      <a:pPr algn="just">
                        <a:lnSpc>
                          <a:spcPct val="150000"/>
                        </a:lnSpc>
                      </a:pPr>
                      <a:r>
                        <a:rPr lang="en-US" sz="1050" kern="100">
                          <a:effectLst/>
                        </a:rPr>
                        <a:t>messageType</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r>
                        <a:rPr lang="zh-CN" sz="1050">
                          <a:effectLst/>
                        </a:rPr>
                        <a:t>指定信息类型</a:t>
                      </a:r>
                      <a:r>
                        <a:rPr lang="en-US" sz="1050">
                          <a:effectLst/>
                        </a:rPr>
                        <a:t>,</a:t>
                      </a:r>
                      <a:r>
                        <a:rPr lang="zh-CN" sz="1050">
                          <a:effectLst/>
                        </a:rPr>
                        <a:t>共有</a:t>
                      </a:r>
                      <a:r>
                        <a:rPr lang="en-US" sz="1050">
                          <a:effectLst/>
                        </a:rPr>
                        <a:t>5</a:t>
                      </a:r>
                      <a:r>
                        <a:rPr lang="zh-CN" sz="1050">
                          <a:effectLst/>
                        </a:rPr>
                        <a:t>种类型</a:t>
                      </a:r>
                      <a:r>
                        <a:rPr lang="en-US" sz="1050">
                          <a:effectLst/>
                        </a:rPr>
                        <a:t>,</a:t>
                      </a:r>
                      <a:r>
                        <a:rPr lang="zh-CN" sz="1050">
                          <a:effectLst/>
                        </a:rPr>
                        <a:t>分别是</a:t>
                      </a:r>
                      <a:r>
                        <a:rPr lang="en-US" sz="1050">
                          <a:effectLst/>
                        </a:rPr>
                        <a:t>ERROR_MESSAGE,INFORMATION_MESSAGE,WARING_MESSAGE,QUESTION_MESSAGE,PLAIN_MESSAGE(</a:t>
                      </a:r>
                      <a:r>
                        <a:rPr lang="zh-CN" sz="1050">
                          <a:effectLst/>
                        </a:rPr>
                        <a:t>不显示图标</a:t>
                      </a:r>
                      <a:r>
                        <a:rPr lang="en-US" sz="1050">
                          <a:effectLst/>
                        </a:rPr>
                        <a:t>).</a:t>
                      </a:r>
                      <a:r>
                        <a:rPr lang="zh-CN" sz="1050">
                          <a:effectLst/>
                        </a:rPr>
                        <a:t>指定类型后对话框就会出现相对应的图标。</a:t>
                      </a:r>
                      <a:endParaRPr lang="zh-CN" sz="1000">
                        <a:effectLst/>
                        <a:latin typeface="Times New Roman" panose="02020603050405020304" pitchFamily="18" charset="0"/>
                      </a:endParaRPr>
                    </a:p>
                  </a:txBody>
                  <a:tcPr marL="68580" marR="68580" marT="0" marB="0"/>
                </a:tc>
              </a:tr>
              <a:tr h="467340">
                <a:tc>
                  <a:txBody>
                    <a:bodyPr/>
                    <a:lstStyle/>
                    <a:p>
                      <a:pPr algn="just">
                        <a:lnSpc>
                          <a:spcPct val="150000"/>
                        </a:lnSpc>
                      </a:pPr>
                      <a:r>
                        <a:rPr lang="en-US" sz="1050" kern="100">
                          <a:effectLst/>
                        </a:rPr>
                        <a:t>icon</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zh-CN" sz="1050" kern="100" dirty="0">
                          <a:effectLst/>
                        </a:rPr>
                        <a:t>若你不喜欢</a:t>
                      </a:r>
                      <a:r>
                        <a:rPr lang="en-US" sz="1050" kern="100" dirty="0">
                          <a:effectLst/>
                        </a:rPr>
                        <a:t>java</a:t>
                      </a:r>
                      <a:r>
                        <a:rPr lang="zh-CN" sz="1050" kern="100" dirty="0">
                          <a:effectLst/>
                        </a:rPr>
                        <a:t>给的图标</a:t>
                      </a:r>
                      <a:r>
                        <a:rPr lang="en-US" sz="1050" kern="100" dirty="0">
                          <a:effectLst/>
                        </a:rPr>
                        <a:t>,</a:t>
                      </a:r>
                      <a:r>
                        <a:rPr lang="zh-CN" sz="1050" kern="100" dirty="0">
                          <a:effectLst/>
                        </a:rPr>
                        <a:t>你可以自己自定图标。</a:t>
                      </a:r>
                      <a:endParaRPr lang="zh-CN" sz="1050" kern="100" dirty="0">
                        <a:effectLst/>
                        <a:latin typeface="Times New Roman" panose="02020603050405020304" pitchFamily="18" charset="0"/>
                        <a:ea typeface="宋体" panose="02010600030101010101" pitchFamily="2" charset="-122"/>
                      </a:endParaRPr>
                    </a:p>
                  </a:txBody>
                  <a:tcPr marL="68580" marR="68580" marT="0" marB="0"/>
                </a:tc>
              </a:tr>
            </a:tbl>
          </a:graphicData>
        </a:graphic>
      </p:graphicFrame>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2236" y="304882"/>
            <a:ext cx="13944233" cy="495300"/>
          </a:xfrm>
        </p:spPr>
        <p:txBody>
          <a:bodyPr/>
          <a:lstStyle/>
          <a:p>
            <a:pPr indent="266700">
              <a:lnSpc>
                <a:spcPct val="150000"/>
              </a:lnSpc>
            </a:pPr>
            <a:r>
              <a:rPr lang="zh-CN" altLang="zh-CN" sz="2800" kern="100" dirty="0">
                <a:effectLst/>
                <a:latin typeface="Times New Roman" panose="02020603050405020304" pitchFamily="18" charset="0"/>
                <a:ea typeface="宋体" panose="02010600030101010101" pitchFamily="2" charset="-122"/>
              </a:rPr>
              <a:t>下面举一个确认对话框的例子，其他类型和例子</a:t>
            </a:r>
            <a:r>
              <a:rPr lang="en-US" altLang="zh-CN" sz="2800" kern="100" dirty="0">
                <a:effectLst/>
                <a:latin typeface="Times New Roman" panose="02020603050405020304" pitchFamily="18" charset="0"/>
                <a:ea typeface="宋体" panose="02010600030101010101" pitchFamily="2" charset="-122"/>
              </a:rPr>
              <a:t>EX4_15</a:t>
            </a:r>
            <a:r>
              <a:rPr lang="zh-CN" altLang="zh-CN" sz="2800" kern="100" dirty="0">
                <a:effectLst/>
                <a:latin typeface="Times New Roman" panose="02020603050405020304" pitchFamily="18" charset="0"/>
                <a:ea typeface="宋体" panose="02010600030101010101" pitchFamily="2" charset="-122"/>
              </a:rPr>
              <a:t>类似，故不再举例。</a:t>
            </a:r>
            <a:br>
              <a:rPr lang="zh-CN" altLang="zh-CN" sz="2800" kern="100" dirty="0">
                <a:effectLst/>
                <a:latin typeface="Times New Roman" panose="02020603050405020304" pitchFamily="18" charset="0"/>
                <a:ea typeface="宋体" panose="02010600030101010101" pitchFamily="2" charset="-122"/>
              </a:rPr>
            </a:br>
            <a:endParaRPr lang="zh-CN" altLang="en-US" dirty="0"/>
          </a:p>
        </p:txBody>
      </p:sp>
      <p:sp>
        <p:nvSpPr>
          <p:cNvPr id="4" name="文本框 3"/>
          <p:cNvSpPr txBox="1"/>
          <p:nvPr/>
        </p:nvSpPr>
        <p:spPr>
          <a:xfrm>
            <a:off x="381150" y="1066862"/>
            <a:ext cx="6971120" cy="870751"/>
          </a:xfrm>
          <a:prstGeom prst="rect">
            <a:avLst/>
          </a:prstGeom>
          <a:noFill/>
        </p:spPr>
        <p:txBody>
          <a:bodyPr wrap="square">
            <a:spAutoFit/>
          </a:bodyPr>
          <a:lstStyle/>
          <a:p>
            <a:pPr indent="266700" algn="just">
              <a:lnSpc>
                <a:spcPct val="150000"/>
              </a:lnSpc>
            </a:pPr>
            <a:r>
              <a:rPr lang="zh-CN" altLang="zh-CN" sz="1800" kern="100" dirty="0">
                <a:effectLst/>
                <a:latin typeface="Times New Roman" panose="02020603050405020304" pitchFamily="18" charset="0"/>
                <a:ea typeface="宋体" panose="02010600030101010101" pitchFamily="2" charset="-122"/>
              </a:rPr>
              <a:t>问题：在窗口上有一个按钮，单击按钮后会弹出一个对话框，询问用户，要求用户确认。如图</a:t>
            </a:r>
            <a:r>
              <a:rPr lang="en-US" altLang="zh-CN" sz="1800" kern="100" dirty="0">
                <a:effectLst/>
                <a:latin typeface="Times New Roman" panose="02020603050405020304" pitchFamily="18" charset="0"/>
                <a:ea typeface="宋体" panose="02010600030101010101" pitchFamily="2" charset="-122"/>
              </a:rPr>
              <a:t>5-12</a:t>
            </a:r>
            <a:r>
              <a:rPr lang="zh-CN" altLang="zh-CN" sz="1800" kern="100" dirty="0">
                <a:effectLst/>
                <a:latin typeface="Times New Roman" panose="02020603050405020304" pitchFamily="18" charset="0"/>
                <a:ea typeface="宋体" panose="02010600030101010101" pitchFamily="2" charset="-122"/>
              </a:rPr>
              <a:t>所示：</a:t>
            </a:r>
            <a:endParaRPr lang="zh-CN" altLang="zh-CN" sz="1800" kern="100" dirty="0">
              <a:effectLst/>
              <a:latin typeface="Times New Roman" panose="02020603050405020304" pitchFamily="18" charset="0"/>
              <a:ea typeface="宋体" panose="02010600030101010101" pitchFamily="2" charset="-122"/>
            </a:endParaRPr>
          </a:p>
        </p:txBody>
      </p:sp>
      <p:pic>
        <p:nvPicPr>
          <p:cNvPr id="5" name="图片 4" descr="}IEYO%D0VNP[_{}J{ZIR}@P"/>
          <p:cNvPicPr/>
          <p:nvPr/>
        </p:nvPicPr>
        <p:blipFill>
          <a:blip r:embed="rId1"/>
          <a:stretch>
            <a:fillRect/>
          </a:stretch>
        </p:blipFill>
        <p:spPr>
          <a:xfrm>
            <a:off x="533546" y="1937612"/>
            <a:ext cx="3809900" cy="2481961"/>
          </a:xfrm>
          <a:prstGeom prst="rect">
            <a:avLst/>
          </a:prstGeom>
          <a:noFill/>
          <a:ln>
            <a:noFill/>
          </a:ln>
        </p:spPr>
      </p:pic>
      <p:pic>
        <p:nvPicPr>
          <p:cNvPr id="6" name="图片 5" descr="A}J%[D}XVYH%W%@6N5)@4U9"/>
          <p:cNvPicPr/>
          <p:nvPr/>
        </p:nvPicPr>
        <p:blipFill>
          <a:blip r:embed="rId2"/>
          <a:stretch>
            <a:fillRect/>
          </a:stretch>
        </p:blipFill>
        <p:spPr>
          <a:xfrm>
            <a:off x="4800634" y="1937612"/>
            <a:ext cx="5867246" cy="2634358"/>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266700">
              <a:lnSpc>
                <a:spcPct val="150000"/>
              </a:lnSpc>
            </a:pPr>
            <a:r>
              <a:rPr lang="zh-CN" altLang="zh-CN" sz="2800" kern="100" dirty="0">
                <a:effectLst/>
                <a:latin typeface="Times New Roman" panose="02020603050405020304" pitchFamily="18" charset="0"/>
                <a:ea typeface="宋体" panose="02010600030101010101" pitchFamily="2" charset="-122"/>
              </a:rPr>
              <a:t>代码实现：</a:t>
            </a:r>
            <a:br>
              <a:rPr lang="zh-CN" altLang="zh-CN" sz="2800" kern="100" dirty="0">
                <a:effectLst/>
                <a:latin typeface="Times New Roman" panose="02020603050405020304" pitchFamily="18" charset="0"/>
                <a:ea typeface="宋体" panose="02010600030101010101" pitchFamily="2" charset="-122"/>
              </a:rPr>
            </a:br>
            <a:endParaRPr lang="zh-CN" altLang="en-US" dirty="0"/>
          </a:p>
        </p:txBody>
      </p:sp>
      <p:sp>
        <p:nvSpPr>
          <p:cNvPr id="6" name="文本框 5"/>
          <p:cNvSpPr txBox="1"/>
          <p:nvPr/>
        </p:nvSpPr>
        <p:spPr>
          <a:xfrm>
            <a:off x="609744" y="1066862"/>
            <a:ext cx="8843761" cy="5412572"/>
          </a:xfrm>
          <a:prstGeom prst="rect">
            <a:avLst/>
          </a:prstGeom>
          <a:noFill/>
        </p:spPr>
        <p:txBody>
          <a:bodyPr wrap="square">
            <a:spAutoFit/>
          </a:bodyPr>
          <a:lstStyle/>
          <a:p>
            <a:pPr marL="266700" algn="l"/>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java.awt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java.awt.event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javax.swing</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u="sng"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EX4_15</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extends</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JFrame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implements</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ActionListener {</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JButton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b1</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EX4_15(){</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b1</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JButton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退出</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Container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con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getContentPane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b1</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b1</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.addActionListener(</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setTitle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确认对话框实例</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setSize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(250, 180);</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setLocation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(400, 300);</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setDefaultCloseOperation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JFrame.</a:t>
            </a:r>
            <a:r>
              <a:rPr lang="en-US" altLang="zh-CN" sz="11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EXIT_ON_CLOSE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setVisible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true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actionPerformed</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ActionEvent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.getSource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1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b1</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JOptionPane.</a:t>
            </a:r>
            <a:r>
              <a:rPr lang="en-US" altLang="zh-CN" sz="11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showConfirmDialog</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null</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你要退出程序吗</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退出</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JOptionPane.</a:t>
            </a:r>
            <a:r>
              <a:rPr lang="en-US" altLang="zh-CN" sz="11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YES_NO_OPTION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JOptionPane.</a:t>
            </a:r>
            <a:r>
              <a:rPr lang="en-US" altLang="zh-CN" sz="11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YES_OPTION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1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exit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 </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如果选择</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是</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就退出程序</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EX4_15 </a:t>
            </a:r>
            <a:r>
              <a:rPr lang="en-US" altLang="zh-CN" sz="1100" u="sng"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EX4_15();</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200" kern="100" dirty="0">
                <a:effectLst/>
                <a:latin typeface="宋体" panose="02010600030101010101" pitchFamily="2" charset="-122"/>
                <a:ea typeface="宋体" panose="02010600030101010101" pitchFamily="2" charset="-122"/>
              </a:rPr>
              <a:t> </a:t>
            </a:r>
            <a:endParaRPr lang="zh-CN" altLang="zh-CN" sz="1200"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1800" kern="100" dirty="0">
                <a:effectLst/>
                <a:latin typeface="黑体" panose="02010609060101010101" pitchFamily="49" charset="-122"/>
                <a:ea typeface="宋体" panose="02010600030101010101" pitchFamily="2" charset="-122"/>
              </a:rPr>
              <a:t>5.2.2 </a:t>
            </a:r>
            <a:r>
              <a:rPr lang="zh-CN" altLang="zh-CN" sz="1800" kern="100" dirty="0">
                <a:effectLst/>
                <a:latin typeface="Times New Roman" panose="02020603050405020304" pitchFamily="18" charset="0"/>
                <a:ea typeface="黑体" panose="02010609060101010101" pitchFamily="49" charset="-122"/>
              </a:rPr>
              <a:t>常用布局管理器</a:t>
            </a:r>
            <a:br>
              <a:rPr lang="zh-CN" altLang="zh-CN" sz="1800" kern="100" dirty="0">
                <a:effectLst/>
                <a:latin typeface="Times New Roman" panose="02020603050405020304" pitchFamily="18" charset="0"/>
                <a:ea typeface="宋体" panose="02010600030101010101" pitchFamily="2" charset="-122"/>
              </a:rPr>
            </a:br>
            <a:endParaRPr lang="zh-CN" altLang="en-US" dirty="0"/>
          </a:p>
        </p:txBody>
      </p:sp>
      <p:sp>
        <p:nvSpPr>
          <p:cNvPr id="4" name="文本框 3"/>
          <p:cNvSpPr txBox="1"/>
          <p:nvPr/>
        </p:nvSpPr>
        <p:spPr>
          <a:xfrm>
            <a:off x="304951" y="760302"/>
            <a:ext cx="11582097" cy="3081613"/>
          </a:xfrm>
          <a:prstGeom prst="rect">
            <a:avLst/>
          </a:prstGeom>
          <a:noFill/>
        </p:spPr>
        <p:txBody>
          <a:bodyPr wrap="square">
            <a:spAutoFit/>
          </a:bodyPr>
          <a:lstStyle/>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rPr>
              <a:t>从我们本节课的任务——用户注册界面中可以看到，往其中添加了文本框、按钮组件。这些组件在窗体中怎么安排才能更美观，让人感觉舒服呢？是任意安排呢？还是按照一定的位置关系进行规范的安排呢？当然应该选择后者。这就是布局。在</a:t>
            </a:r>
            <a:r>
              <a:rPr lang="en-US" altLang="zh-CN" sz="1800" kern="100" dirty="0">
                <a:effectLst/>
                <a:latin typeface="Times New Roman" panose="02020603050405020304" pitchFamily="18" charset="0"/>
                <a:ea typeface="宋体" panose="02010600030101010101" pitchFamily="2" charset="-122"/>
              </a:rPr>
              <a:t>Java</a:t>
            </a:r>
            <a:r>
              <a:rPr lang="zh-CN" altLang="zh-CN" sz="1800" kern="100" dirty="0">
                <a:effectLst/>
                <a:latin typeface="Times New Roman" panose="02020603050405020304" pitchFamily="18" charset="0"/>
                <a:ea typeface="宋体" panose="02010600030101010101" pitchFamily="2" charset="-122"/>
              </a:rPr>
              <a:t>中，布局由布局管理器</a:t>
            </a:r>
            <a:r>
              <a:rPr lang="en-US" altLang="zh-CN" sz="1800" kern="100" dirty="0">
                <a:effectLst/>
                <a:latin typeface="Times New Roman" panose="02020603050405020304" pitchFamily="18" charset="0"/>
                <a:ea typeface="宋体" panose="02010600030101010101" pitchFamily="2" charset="-122"/>
              </a:rPr>
              <a:t> (</a:t>
            </a:r>
            <a:r>
              <a:rPr lang="en-US" altLang="zh-CN" sz="1800" kern="100" dirty="0" err="1">
                <a:effectLst/>
                <a:latin typeface="Times New Roman" panose="02020603050405020304" pitchFamily="18" charset="0"/>
                <a:ea typeface="宋体" panose="02010600030101010101" pitchFamily="2" charset="-122"/>
              </a:rPr>
              <a:t>LayoutManager</a:t>
            </a:r>
            <a:r>
              <a:rPr lang="en-US" altLang="zh-CN" sz="1800" kern="100" dirty="0">
                <a:effectLst/>
                <a:latin typeface="Times New Roman" panose="02020603050405020304" pitchFamily="18" charset="0"/>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rPr>
              <a:t>来管理。</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ts val="2000"/>
              </a:lnSpc>
            </a:pPr>
            <a:r>
              <a:rPr lang="zh-CN" altLang="zh-CN" sz="1800" kern="100" dirty="0">
                <a:effectLst/>
                <a:latin typeface="Times New Roman" panose="02020603050405020304" pitchFamily="18" charset="0"/>
                <a:ea typeface="宋体" panose="02010600030101010101" pitchFamily="2" charset="-122"/>
              </a:rPr>
              <a:t>常用的布局管理器有流式布局</a:t>
            </a:r>
            <a:r>
              <a:rPr lang="en-US" altLang="zh-CN" sz="1800" kern="100" dirty="0" err="1">
                <a:effectLst/>
                <a:latin typeface="Times New Roman" panose="02020603050405020304" pitchFamily="18" charset="0"/>
                <a:ea typeface="宋体" panose="02010600030101010101" pitchFamily="2" charset="-122"/>
              </a:rPr>
              <a:t>FlowLayout</a:t>
            </a:r>
            <a:r>
              <a:rPr lang="zh-CN" altLang="zh-CN" sz="1800" kern="100" dirty="0">
                <a:effectLst/>
                <a:latin typeface="Times New Roman" panose="02020603050405020304" pitchFamily="18" charset="0"/>
                <a:ea typeface="宋体" panose="02010600030101010101" pitchFamily="2" charset="-122"/>
              </a:rPr>
              <a:t>、边框布局</a:t>
            </a:r>
            <a:r>
              <a:rPr lang="en-US" altLang="zh-CN" sz="1800" kern="100" dirty="0" err="1">
                <a:effectLst/>
                <a:latin typeface="Times New Roman" panose="02020603050405020304" pitchFamily="18" charset="0"/>
                <a:ea typeface="宋体" panose="02010600030101010101" pitchFamily="2" charset="-122"/>
              </a:rPr>
              <a:t>BorderLayout</a:t>
            </a:r>
            <a:r>
              <a:rPr lang="zh-CN" altLang="zh-CN" sz="1800" kern="100" dirty="0">
                <a:effectLst/>
                <a:latin typeface="Times New Roman" panose="02020603050405020304" pitchFamily="18" charset="0"/>
                <a:ea typeface="宋体" panose="02010600030101010101" pitchFamily="2" charset="-122"/>
              </a:rPr>
              <a:t>、网格布局</a:t>
            </a:r>
            <a:r>
              <a:rPr lang="en-US" altLang="zh-CN" sz="1800" kern="100" dirty="0" err="1">
                <a:effectLst/>
                <a:latin typeface="Times New Roman" panose="02020603050405020304" pitchFamily="18" charset="0"/>
                <a:ea typeface="宋体" panose="02010600030101010101" pitchFamily="2" charset="-122"/>
              </a:rPr>
              <a:t>GridLayout</a:t>
            </a:r>
            <a:r>
              <a:rPr lang="zh-CN" altLang="zh-CN" sz="1800" kern="100" dirty="0">
                <a:effectLst/>
                <a:latin typeface="Times New Roman" panose="02020603050405020304" pitchFamily="18" charset="0"/>
                <a:ea typeface="宋体" panose="02010600030101010101" pitchFamily="2" charset="-122"/>
              </a:rPr>
              <a:t>、卡片布局</a:t>
            </a:r>
            <a:r>
              <a:rPr lang="en-US" altLang="zh-CN" sz="1800" kern="100" dirty="0" err="1">
                <a:effectLst/>
                <a:latin typeface="Times New Roman" panose="02020603050405020304" pitchFamily="18" charset="0"/>
                <a:ea typeface="宋体" panose="02010600030101010101" pitchFamily="2" charset="-122"/>
              </a:rPr>
              <a:t>CardLayout</a:t>
            </a:r>
            <a:r>
              <a:rPr lang="zh-CN" altLang="zh-CN" sz="1800" kern="100" dirty="0">
                <a:effectLst/>
                <a:latin typeface="Times New Roman" panose="02020603050405020304" pitchFamily="18" charset="0"/>
                <a:ea typeface="宋体" panose="02010600030101010101" pitchFamily="2" charset="-122"/>
              </a:rPr>
              <a:t>、网格包布局</a:t>
            </a:r>
            <a:r>
              <a:rPr lang="en-US" altLang="zh-CN" sz="1800" kern="100" dirty="0" err="1">
                <a:effectLst/>
                <a:latin typeface="Times New Roman" panose="02020603050405020304" pitchFamily="18" charset="0"/>
                <a:ea typeface="宋体" panose="02010600030101010101" pitchFamily="2" charset="-122"/>
                <a:cs typeface="Arial" panose="020B0604020202020204" pitchFamily="34" charset="0"/>
              </a:rPr>
              <a:t>GridBagLayout</a:t>
            </a:r>
            <a:r>
              <a:rPr lang="zh-CN" altLang="zh-CN" sz="1800" kern="100" dirty="0">
                <a:effectLst/>
                <a:latin typeface="Times New Roman" panose="02020603050405020304" pitchFamily="18" charset="0"/>
                <a:ea typeface="宋体" panose="02010600030101010101" pitchFamily="2" charset="-122"/>
                <a:cs typeface="Arial" panose="020B0604020202020204" pitchFamily="34" charset="0"/>
              </a:rPr>
              <a:t>。每个容器都有一个默认的布局管理器与它相关，可以通过调用</a:t>
            </a:r>
            <a:r>
              <a:rPr lang="en-US" altLang="zh-CN" sz="1800" kern="100" dirty="0" err="1">
                <a:effectLst/>
                <a:latin typeface="Times New Roman" panose="02020603050405020304" pitchFamily="18" charset="0"/>
                <a:ea typeface="宋体" panose="02010600030101010101" pitchFamily="2" charset="-122"/>
                <a:cs typeface="Arial" panose="020B0604020202020204" pitchFamily="34" charset="0"/>
              </a:rPr>
              <a:t>setLayout</a:t>
            </a:r>
            <a:r>
              <a:rPr lang="zh-CN" altLang="zh-CN" sz="1800" kern="100" dirty="0">
                <a:effectLst/>
                <a:latin typeface="Times New Roman" panose="02020603050405020304" pitchFamily="18" charset="0"/>
                <a:ea typeface="宋体" panose="02010600030101010101" pitchFamily="2" charset="-122"/>
                <a:cs typeface="Arial" panose="020B0604020202020204" pitchFamily="34" charset="0"/>
              </a:rPr>
              <a:t>来改变这个默认管理器。</a:t>
            </a:r>
            <a:endParaRPr lang="zh-CN" altLang="zh-CN" sz="1800" kern="100" dirty="0">
              <a:effectLst/>
              <a:latin typeface="Times New Roman" panose="02020603050405020304" pitchFamily="18" charset="0"/>
              <a:ea typeface="宋体" panose="02010600030101010101" pitchFamily="2" charset="-122"/>
            </a:endParaRPr>
          </a:p>
          <a:p>
            <a:pPr indent="267970" algn="just">
              <a:lnSpc>
                <a:spcPts val="2000"/>
              </a:lnSpc>
            </a:pPr>
            <a:r>
              <a:rPr lang="en-US" altLang="zh-CN" sz="1800" b="1" kern="100" dirty="0">
                <a:effectLst/>
                <a:latin typeface="宋体" panose="02010600030101010101" pitchFamily="2" charset="-122"/>
                <a:ea typeface="宋体" panose="02010600030101010101" pitchFamily="2" charset="-122"/>
                <a:cs typeface="Arial" panose="020B0604020202020204" pitchFamily="34" charset="0"/>
              </a:rPr>
              <a:t>1</a:t>
            </a:r>
            <a:r>
              <a:rPr lang="zh-CN" altLang="zh-CN" sz="1800" b="1" kern="100" dirty="0">
                <a:effectLst/>
                <a:latin typeface="Times New Roman" panose="02020603050405020304" pitchFamily="18" charset="0"/>
                <a:ea typeface="宋体" panose="02010600030101010101" pitchFamily="2" charset="-122"/>
                <a:cs typeface="Arial" panose="020B0604020202020204" pitchFamily="34" charset="0"/>
              </a:rPr>
              <a:t>．</a:t>
            </a:r>
            <a:r>
              <a:rPr lang="zh-CN" altLang="zh-CN" sz="1800" b="1" kern="100" dirty="0">
                <a:effectLst/>
                <a:latin typeface="Times New Roman" panose="02020603050405020304" pitchFamily="18" charset="0"/>
                <a:ea typeface="宋体" panose="02010600030101010101" pitchFamily="2" charset="-122"/>
              </a:rPr>
              <a:t>流式布局</a:t>
            </a:r>
            <a:r>
              <a:rPr lang="en-US" altLang="zh-CN" sz="1800" b="1" kern="100" dirty="0" err="1">
                <a:effectLst/>
                <a:latin typeface="Times New Roman" panose="02020603050405020304" pitchFamily="18" charset="0"/>
                <a:ea typeface="宋体" panose="02010600030101010101" pitchFamily="2" charset="-122"/>
              </a:rPr>
              <a:t>FlowLayout</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err="1">
                <a:effectLst/>
                <a:latin typeface="Times New Roman" panose="02020603050405020304" pitchFamily="18" charset="0"/>
                <a:ea typeface="宋体" panose="02010600030101010101" pitchFamily="2" charset="-122"/>
              </a:rPr>
              <a:t>FlowLayout</a:t>
            </a:r>
            <a:r>
              <a:rPr lang="zh-CN" altLang="zh-CN" sz="1800" kern="100" dirty="0">
                <a:effectLst/>
                <a:latin typeface="Times New Roman" panose="02020603050405020304" pitchFamily="18" charset="0"/>
                <a:ea typeface="宋体" panose="02010600030101010101" pitchFamily="2" charset="-122"/>
              </a:rPr>
              <a:t>是</a:t>
            </a:r>
            <a:r>
              <a:rPr lang="en-US" altLang="zh-CN" sz="1800" kern="100" dirty="0">
                <a:effectLst/>
                <a:latin typeface="Times New Roman" panose="02020603050405020304" pitchFamily="18" charset="0"/>
                <a:ea typeface="宋体" panose="02010600030101010101" pitchFamily="2" charset="-122"/>
              </a:rPr>
              <a:t>Panel</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Applet</a:t>
            </a:r>
            <a:r>
              <a:rPr lang="zh-CN" altLang="zh-CN" sz="1800" kern="100" dirty="0">
                <a:effectLst/>
                <a:latin typeface="Times New Roman" panose="02020603050405020304" pitchFamily="18" charset="0"/>
                <a:ea typeface="宋体" panose="02010600030101010101" pitchFamily="2" charset="-122"/>
              </a:rPr>
              <a:t>的默认布局管理器。其组件的放置规律是从上到下、从左到右进行放置，如果容器足够宽，第一个组件先添加到容器中第一行的最左边，后续的组件依次添加到上一个组件的右边，如果当前行已放置不下该组件，则放置到下一行的最左边。</a:t>
            </a:r>
            <a:endParaRPr lang="zh-CN" altLang="zh-CN" sz="1800" kern="100" dirty="0">
              <a:effectLst/>
              <a:latin typeface="Times New Roman" panose="02020603050405020304" pitchFamily="18" charset="0"/>
              <a:ea typeface="宋体" panose="02010600030101010101" pitchFamily="2" charset="-122"/>
            </a:endParaRPr>
          </a:p>
        </p:txBody>
      </p:sp>
      <p:sp>
        <p:nvSpPr>
          <p:cNvPr id="6" name="文本框 5"/>
          <p:cNvSpPr txBox="1"/>
          <p:nvPr/>
        </p:nvSpPr>
        <p:spPr>
          <a:xfrm>
            <a:off x="914536" y="3733792"/>
            <a:ext cx="6099142" cy="455253"/>
          </a:xfrm>
          <a:prstGeom prst="rect">
            <a:avLst/>
          </a:prstGeom>
          <a:noFill/>
        </p:spPr>
        <p:txBody>
          <a:bodyPr wrap="square">
            <a:spAutoFit/>
          </a:bodyPr>
          <a:lstStyle/>
          <a:p>
            <a:pPr indent="266700" algn="just">
              <a:lnSpc>
                <a:spcPct val="150000"/>
              </a:lnSpc>
            </a:pPr>
            <a:r>
              <a:rPr lang="en-US" altLang="zh-CN" sz="1800" kern="100" dirty="0" err="1">
                <a:effectLst/>
                <a:latin typeface="Times New Roman" panose="02020603050405020304" pitchFamily="18" charset="0"/>
                <a:ea typeface="宋体" panose="02010600030101010101" pitchFamily="2" charset="-122"/>
              </a:rPr>
              <a:t>FlowLayout</a:t>
            </a:r>
            <a:r>
              <a:rPr lang="zh-CN" altLang="zh-CN" sz="1800" kern="100" dirty="0">
                <a:effectLst/>
                <a:latin typeface="Times New Roman" panose="02020603050405020304" pitchFamily="18" charset="0"/>
                <a:ea typeface="宋体" panose="02010600030101010101" pitchFamily="2" charset="-122"/>
              </a:rPr>
              <a:t>的构造方法</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如表</a:t>
            </a:r>
            <a:r>
              <a:rPr lang="en-US" altLang="zh-CN" sz="1800" kern="100" dirty="0">
                <a:effectLst/>
                <a:latin typeface="Times New Roman" panose="02020603050405020304" pitchFamily="18" charset="0"/>
                <a:ea typeface="宋体" panose="02010600030101010101" pitchFamily="2" charset="-122"/>
              </a:rPr>
              <a:t>5-20</a:t>
            </a:r>
            <a:r>
              <a:rPr lang="zh-CN" altLang="zh-CN" sz="1800" kern="100" dirty="0">
                <a:effectLst/>
                <a:latin typeface="Times New Roman" panose="02020603050405020304" pitchFamily="18" charset="0"/>
                <a:ea typeface="宋体" panose="02010600030101010101" pitchFamily="2" charset="-122"/>
              </a:rPr>
              <a:t>所示：</a:t>
            </a:r>
            <a:endParaRPr lang="zh-CN" altLang="zh-CN" sz="1800" kern="100" dirty="0">
              <a:effectLst/>
              <a:latin typeface="Times New Roman" panose="02020603050405020304" pitchFamily="18" charset="0"/>
              <a:ea typeface="宋体" panose="02010600030101010101" pitchFamily="2" charset="-122"/>
            </a:endParaRPr>
          </a:p>
        </p:txBody>
      </p:sp>
      <p:graphicFrame>
        <p:nvGraphicFramePr>
          <p:cNvPr id="7" name="表格 6"/>
          <p:cNvGraphicFramePr>
            <a:graphicFrameLocks noGrp="1"/>
          </p:cNvGraphicFramePr>
          <p:nvPr/>
        </p:nvGraphicFramePr>
        <p:xfrm>
          <a:off x="609744" y="4245161"/>
          <a:ext cx="10591522" cy="2095521"/>
        </p:xfrm>
        <a:graphic>
          <a:graphicData uri="http://schemas.openxmlformats.org/drawingml/2006/table">
            <a:tbl>
              <a:tblPr firstRow="1" firstCol="1" bandRow="1">
                <a:tableStyleId>{5C22544A-7EE6-4342-B048-85BDC9FD1C3A}</a:tableStyleId>
              </a:tblPr>
              <a:tblGrid>
                <a:gridCol w="5163301"/>
                <a:gridCol w="5428221"/>
              </a:tblGrid>
              <a:tr h="698507">
                <a:tc>
                  <a:txBody>
                    <a:bodyPr/>
                    <a:lstStyle/>
                    <a:p>
                      <a:pPr algn="just">
                        <a:lnSpc>
                          <a:spcPct val="150000"/>
                        </a:lnSpc>
                      </a:pPr>
                      <a:r>
                        <a:rPr lang="en-US" sz="1050" kern="100">
                          <a:effectLst/>
                        </a:rPr>
                        <a:t>public FlowLayout()</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zh-CN" sz="1050" kern="100">
                          <a:effectLst/>
                        </a:rPr>
                        <a:t>创建居中对齐、水平和垂直间距为</a:t>
                      </a:r>
                      <a:r>
                        <a:rPr lang="en-US" sz="1050" kern="100">
                          <a:effectLst/>
                        </a:rPr>
                        <a:t>5</a:t>
                      </a:r>
                      <a:r>
                        <a:rPr lang="zh-CN" sz="1050" kern="100">
                          <a:effectLst/>
                        </a:rPr>
                        <a:t>个像素的</a:t>
                      </a:r>
                      <a:r>
                        <a:rPr lang="en-US" sz="1050" kern="100">
                          <a:effectLst/>
                        </a:rPr>
                        <a:t>FlowLayout</a:t>
                      </a:r>
                      <a:r>
                        <a:rPr lang="zh-CN" sz="1050" kern="100">
                          <a:effectLst/>
                        </a:rPr>
                        <a:t>对象</a:t>
                      </a:r>
                      <a:endParaRPr lang="zh-CN" sz="1050" kern="100">
                        <a:effectLst/>
                        <a:latin typeface="Times New Roman" panose="02020603050405020304" pitchFamily="18" charset="0"/>
                        <a:ea typeface="宋体" panose="02010600030101010101" pitchFamily="2" charset="-122"/>
                      </a:endParaRPr>
                    </a:p>
                  </a:txBody>
                  <a:tcPr marL="68580" marR="68580" marT="0" marB="0"/>
                </a:tc>
              </a:tr>
              <a:tr h="698507">
                <a:tc>
                  <a:txBody>
                    <a:bodyPr/>
                    <a:lstStyle/>
                    <a:p>
                      <a:pPr algn="just">
                        <a:lnSpc>
                          <a:spcPct val="150000"/>
                        </a:lnSpc>
                      </a:pPr>
                      <a:r>
                        <a:rPr lang="en-US" sz="1050" kern="100">
                          <a:effectLst/>
                        </a:rPr>
                        <a:t>public FlowLayout(int align)</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zh-CN" sz="1050" kern="100">
                          <a:effectLst/>
                        </a:rPr>
                        <a:t>以指定的对齐方式创建水平和垂直间距为</a:t>
                      </a:r>
                      <a:r>
                        <a:rPr lang="en-US" sz="1050" kern="100">
                          <a:effectLst/>
                        </a:rPr>
                        <a:t>5</a:t>
                      </a:r>
                      <a:r>
                        <a:rPr lang="zh-CN" sz="1050" kern="100">
                          <a:effectLst/>
                        </a:rPr>
                        <a:t>个像素的</a:t>
                      </a:r>
                      <a:r>
                        <a:rPr lang="en-US" sz="1050" kern="100">
                          <a:effectLst/>
                        </a:rPr>
                        <a:t>FlowLayout</a:t>
                      </a:r>
                      <a:r>
                        <a:rPr lang="zh-CN" sz="1050" kern="100">
                          <a:effectLst/>
                        </a:rPr>
                        <a:t>对象。</a:t>
                      </a:r>
                      <a:endParaRPr lang="zh-CN" sz="1050" kern="100">
                        <a:effectLst/>
                        <a:latin typeface="Times New Roman" panose="02020603050405020304" pitchFamily="18" charset="0"/>
                        <a:ea typeface="宋体" panose="02010600030101010101" pitchFamily="2" charset="-122"/>
                      </a:endParaRPr>
                    </a:p>
                  </a:txBody>
                  <a:tcPr marL="68580" marR="68580" marT="0" marB="0"/>
                </a:tc>
              </a:tr>
              <a:tr h="698507">
                <a:tc>
                  <a:txBody>
                    <a:bodyPr/>
                    <a:lstStyle/>
                    <a:p>
                      <a:pPr algn="just">
                        <a:lnSpc>
                          <a:spcPct val="150000"/>
                        </a:lnSpc>
                      </a:pPr>
                      <a:r>
                        <a:rPr lang="en-US" sz="1050" kern="100">
                          <a:effectLst/>
                        </a:rPr>
                        <a:t>FlowLayout(int align,int hgap,int vgap)</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zh-CN" sz="1050" kern="100" dirty="0">
                          <a:effectLst/>
                        </a:rPr>
                        <a:t>以指定的对齐方式、水平和垂直间距创建</a:t>
                      </a:r>
                      <a:r>
                        <a:rPr lang="en-US" sz="1050" kern="100" dirty="0" err="1">
                          <a:effectLst/>
                        </a:rPr>
                        <a:t>FlowLayout</a:t>
                      </a:r>
                      <a:r>
                        <a:rPr lang="zh-CN" sz="1050" kern="100" dirty="0">
                          <a:effectLst/>
                        </a:rPr>
                        <a:t>对象。</a:t>
                      </a:r>
                      <a:endParaRPr lang="zh-CN" sz="1050" kern="100" dirty="0">
                        <a:effectLst/>
                        <a:latin typeface="Times New Roman" panose="02020603050405020304" pitchFamily="18" charset="0"/>
                        <a:ea typeface="宋体" panose="02010600030101010101" pitchFamily="2" charset="-122"/>
                      </a:endParaRPr>
                    </a:p>
                  </a:txBody>
                  <a:tcPr marL="68580" marR="68580" marT="0" marB="0"/>
                </a:tc>
              </a:tr>
            </a:tbl>
          </a:graphicData>
        </a:graphic>
      </p:graphicFrame>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266700">
              <a:lnSpc>
                <a:spcPct val="150000"/>
              </a:lnSpc>
            </a:pPr>
            <a:r>
              <a:rPr lang="en-US" altLang="zh-CN" sz="2800" kern="100" dirty="0" err="1">
                <a:effectLst/>
                <a:latin typeface="Times New Roman" panose="02020603050405020304" pitchFamily="18" charset="0"/>
                <a:ea typeface="宋体" panose="02010600030101010101" pitchFamily="2" charset="-122"/>
              </a:rPr>
              <a:t>FlowLayout</a:t>
            </a:r>
            <a:r>
              <a:rPr lang="zh-CN" altLang="zh-CN" sz="2800" kern="100" dirty="0">
                <a:effectLst/>
                <a:latin typeface="Times New Roman" panose="02020603050405020304" pitchFamily="18" charset="0"/>
                <a:ea typeface="宋体" panose="02010600030101010101" pitchFamily="2" charset="-122"/>
              </a:rPr>
              <a:t>布局中的对齐方式有</a:t>
            </a:r>
            <a:r>
              <a:rPr lang="en-US" altLang="zh-CN" sz="2800" kern="100" dirty="0">
                <a:effectLst/>
                <a:latin typeface="Times New Roman" panose="02020603050405020304" pitchFamily="18" charset="0"/>
                <a:ea typeface="宋体" panose="02010600030101010101" pitchFamily="2" charset="-122"/>
              </a:rPr>
              <a:t>3</a:t>
            </a:r>
            <a:r>
              <a:rPr lang="zh-CN" altLang="zh-CN" sz="2800" kern="100" dirty="0">
                <a:effectLst/>
                <a:latin typeface="Times New Roman" panose="02020603050405020304" pitchFamily="18" charset="0"/>
                <a:ea typeface="宋体" panose="02010600030101010101" pitchFamily="2" charset="-122"/>
              </a:rPr>
              <a:t>种：</a:t>
            </a:r>
            <a:br>
              <a:rPr lang="zh-CN" altLang="zh-CN" sz="2800" kern="100" dirty="0">
                <a:effectLst/>
                <a:latin typeface="Times New Roman" panose="02020603050405020304" pitchFamily="18" charset="0"/>
                <a:ea typeface="宋体" panose="02010600030101010101" pitchFamily="2" charset="-122"/>
              </a:rPr>
            </a:br>
            <a:endParaRPr lang="zh-CN" altLang="en-US" dirty="0"/>
          </a:p>
        </p:txBody>
      </p:sp>
      <p:pic>
        <p:nvPicPr>
          <p:cNvPr id="5" name="图片 4"/>
          <p:cNvPicPr>
            <a:picLocks noChangeAspect="1"/>
          </p:cNvPicPr>
          <p:nvPr/>
        </p:nvPicPr>
        <p:blipFill>
          <a:blip r:embed="rId1"/>
          <a:stretch>
            <a:fillRect/>
          </a:stretch>
        </p:blipFill>
        <p:spPr>
          <a:xfrm>
            <a:off x="401998" y="1676446"/>
            <a:ext cx="11388003" cy="3926586"/>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381081"/>
            <a:ext cx="10058296" cy="6095840"/>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1150" y="228684"/>
            <a:ext cx="10893425" cy="495300"/>
          </a:xfrm>
        </p:spPr>
        <p:txBody>
          <a:bodyPr/>
          <a:lstStyle/>
          <a:p>
            <a:pPr indent="196850">
              <a:lnSpc>
                <a:spcPct val="150000"/>
              </a:lnSpc>
            </a:pPr>
            <a:r>
              <a:rPr lang="en-US" altLang="zh-CN" sz="2800" b="1" kern="100" dirty="0">
                <a:effectLst/>
                <a:latin typeface="宋体" panose="02010600030101010101" pitchFamily="2" charset="-122"/>
                <a:ea typeface="宋体" panose="02010600030101010101" pitchFamily="2" charset="-122"/>
              </a:rPr>
              <a:t>2</a:t>
            </a:r>
            <a:r>
              <a:rPr lang="zh-CN" altLang="zh-CN" sz="2800" b="1" kern="100" dirty="0">
                <a:effectLst/>
                <a:latin typeface="Times New Roman" panose="02020603050405020304" pitchFamily="18" charset="0"/>
                <a:ea typeface="宋体" panose="02010600030101010101" pitchFamily="2" charset="-122"/>
              </a:rPr>
              <a:t>．边框布局</a:t>
            </a:r>
            <a:r>
              <a:rPr lang="en-US" altLang="zh-CN" sz="2800" b="1" kern="100" dirty="0" err="1">
                <a:effectLst/>
                <a:latin typeface="Times New Roman" panose="02020603050405020304" pitchFamily="18" charset="0"/>
                <a:ea typeface="宋体" panose="02010600030101010101" pitchFamily="2" charset="-122"/>
              </a:rPr>
              <a:t>BorderLayout</a:t>
            </a:r>
            <a:r>
              <a:rPr lang="en-US" altLang="zh-CN" sz="2800" b="1" kern="100" dirty="0">
                <a:effectLst/>
                <a:latin typeface="Times New Roman" panose="02020603050405020304" pitchFamily="18" charset="0"/>
                <a:ea typeface="宋体" panose="02010600030101010101" pitchFamily="2" charset="-122"/>
              </a:rPr>
              <a:t> </a:t>
            </a:r>
            <a:br>
              <a:rPr lang="zh-CN" altLang="zh-CN" sz="2800" kern="100" dirty="0">
                <a:effectLst/>
                <a:latin typeface="Times New Roman" panose="02020603050405020304" pitchFamily="18" charset="0"/>
                <a:ea typeface="宋体" panose="02010600030101010101" pitchFamily="2" charset="-122"/>
              </a:rPr>
            </a:br>
            <a:endParaRPr lang="zh-CN" altLang="en-US" dirty="0"/>
          </a:p>
        </p:txBody>
      </p:sp>
      <p:sp>
        <p:nvSpPr>
          <p:cNvPr id="4" name="文本框 3"/>
          <p:cNvSpPr txBox="1"/>
          <p:nvPr/>
        </p:nvSpPr>
        <p:spPr>
          <a:xfrm>
            <a:off x="533546" y="838268"/>
            <a:ext cx="11658454" cy="1701748"/>
          </a:xfrm>
          <a:prstGeom prst="rect">
            <a:avLst/>
          </a:prstGeom>
          <a:noFill/>
        </p:spPr>
        <p:txBody>
          <a:bodyPr wrap="square">
            <a:spAutoFit/>
          </a:bodyPr>
          <a:lstStyle/>
          <a:p>
            <a:pPr indent="266700" algn="just">
              <a:lnSpc>
                <a:spcPct val="150000"/>
              </a:lnSpc>
            </a:pPr>
            <a:r>
              <a:rPr lang="en-US" altLang="zh-CN" sz="1800" kern="100" dirty="0" err="1">
                <a:effectLst/>
                <a:latin typeface="Times New Roman" panose="02020603050405020304" pitchFamily="18" charset="0"/>
                <a:ea typeface="宋体" panose="02010600030101010101" pitchFamily="2" charset="-122"/>
              </a:rPr>
              <a:t>BorderLayout</a:t>
            </a:r>
            <a:r>
              <a:rPr lang="zh-CN" altLang="zh-CN" sz="1800" kern="100" dirty="0">
                <a:effectLst/>
                <a:latin typeface="Times New Roman" panose="02020603050405020304" pitchFamily="18" charset="0"/>
                <a:ea typeface="宋体" panose="02010600030101010101" pitchFamily="2" charset="-122"/>
              </a:rPr>
              <a:t>是</a:t>
            </a:r>
            <a:r>
              <a:rPr lang="en-US" altLang="zh-CN" sz="1800" kern="100" dirty="0">
                <a:effectLst/>
                <a:latin typeface="Times New Roman" panose="02020603050405020304" pitchFamily="18" charset="0"/>
                <a:ea typeface="宋体" panose="02010600030101010101" pitchFamily="2" charset="-122"/>
              </a:rPr>
              <a:t>Window</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Frame </a:t>
            </a:r>
            <a:r>
              <a:rPr lang="zh-CN" altLang="zh-CN" sz="1800" kern="100" dirty="0">
                <a:effectLst/>
                <a:latin typeface="Times New Roman" panose="02020603050405020304" pitchFamily="18" charset="0"/>
                <a:ea typeface="宋体" panose="02010600030101010101" pitchFamily="2" charset="-122"/>
              </a:rPr>
              <a:t>和</a:t>
            </a:r>
            <a:r>
              <a:rPr lang="en-US" altLang="zh-CN" sz="1800" kern="100" dirty="0">
                <a:effectLst/>
                <a:latin typeface="Times New Roman" panose="02020603050405020304" pitchFamily="18" charset="0"/>
                <a:ea typeface="宋体" panose="02010600030101010101" pitchFamily="2" charset="-122"/>
              </a:rPr>
              <a:t> Dialog </a:t>
            </a:r>
            <a:r>
              <a:rPr lang="zh-CN" altLang="zh-CN" sz="1800" kern="100" dirty="0">
                <a:effectLst/>
                <a:latin typeface="Times New Roman" panose="02020603050405020304" pitchFamily="18" charset="0"/>
                <a:ea typeface="宋体" panose="02010600030101010101" pitchFamily="2" charset="-122"/>
              </a:rPr>
              <a:t>的默认布局管理器。</a:t>
            </a:r>
            <a:r>
              <a:rPr lang="en-US" altLang="zh-CN" sz="1800" kern="100" dirty="0" err="1">
                <a:effectLst/>
                <a:latin typeface="Times New Roman" panose="02020603050405020304" pitchFamily="18" charset="0"/>
                <a:ea typeface="宋体" panose="02010600030101010101" pitchFamily="2" charset="-122"/>
              </a:rPr>
              <a:t>BorderLayout</a:t>
            </a:r>
            <a:r>
              <a:rPr lang="en-US" altLang="zh-CN" sz="1800" kern="100" dirty="0">
                <a:effectLst/>
                <a:latin typeface="Times New Roman" panose="02020603050405020304" pitchFamily="18" charset="0"/>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rPr>
              <a:t>布局管理器把容器分成</a:t>
            </a:r>
            <a:r>
              <a:rPr lang="en-US" altLang="zh-CN" sz="1800" kern="100" dirty="0">
                <a:effectLst/>
                <a:latin typeface="Times New Roman" panose="02020603050405020304" pitchFamily="18" charset="0"/>
                <a:ea typeface="宋体" panose="02010600030101010101" pitchFamily="2" charset="-122"/>
              </a:rPr>
              <a:t>5</a:t>
            </a:r>
            <a:r>
              <a:rPr lang="zh-CN" altLang="zh-CN" sz="1800" kern="100" dirty="0">
                <a:effectLst/>
                <a:latin typeface="Times New Roman" panose="02020603050405020304" pitchFamily="18" charset="0"/>
                <a:ea typeface="宋体" panose="02010600030101010101" pitchFamily="2" charset="-122"/>
              </a:rPr>
              <a:t>个区域：</a:t>
            </a:r>
            <a:r>
              <a:rPr lang="en-US" altLang="zh-CN" sz="1800" kern="100" dirty="0">
                <a:effectLst/>
                <a:latin typeface="Times New Roman" panose="02020603050405020304" pitchFamily="18" charset="0"/>
                <a:ea typeface="宋体" panose="02010600030101010101" pitchFamily="2" charset="-122"/>
              </a:rPr>
              <a:t>North</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South</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East</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West </a:t>
            </a:r>
            <a:r>
              <a:rPr lang="zh-CN" altLang="zh-CN" sz="1800" kern="100" dirty="0">
                <a:effectLst/>
                <a:latin typeface="Times New Roman" panose="02020603050405020304" pitchFamily="18" charset="0"/>
                <a:ea typeface="宋体" panose="02010600030101010101" pitchFamily="2" charset="-122"/>
              </a:rPr>
              <a:t>和</a:t>
            </a:r>
            <a:r>
              <a:rPr lang="en-US" altLang="zh-CN" sz="1800" kern="100" dirty="0">
                <a:effectLst/>
                <a:latin typeface="Times New Roman" panose="02020603050405020304" pitchFamily="18" charset="0"/>
                <a:ea typeface="宋体" panose="02010600030101010101" pitchFamily="2" charset="-122"/>
              </a:rPr>
              <a:t> Center</a:t>
            </a:r>
            <a:r>
              <a:rPr lang="zh-CN" altLang="zh-CN" sz="1800" kern="100" dirty="0">
                <a:effectLst/>
                <a:latin typeface="Times New Roman" panose="02020603050405020304" pitchFamily="18" charset="0"/>
                <a:ea typeface="宋体" panose="02010600030101010101" pitchFamily="2" charset="-122"/>
              </a:rPr>
              <a:t>，每个区域只能放置一个组件。 </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err="1">
                <a:effectLst/>
                <a:latin typeface="Times New Roman" panose="02020603050405020304" pitchFamily="18" charset="0"/>
                <a:ea typeface="宋体" panose="02010600030101010101" pitchFamily="2" charset="-122"/>
              </a:rPr>
              <a:t>BorderLayout</a:t>
            </a:r>
            <a:r>
              <a:rPr lang="zh-CN" altLang="zh-CN" sz="1800" kern="100" dirty="0">
                <a:effectLst/>
                <a:latin typeface="Times New Roman" panose="02020603050405020304" pitchFamily="18" charset="0"/>
                <a:ea typeface="宋体" panose="02010600030101010101" pitchFamily="2" charset="-122"/>
              </a:rPr>
              <a:t>提供的构造方法主要有两个，如表</a:t>
            </a:r>
            <a:r>
              <a:rPr lang="en-US" altLang="zh-CN" sz="1800" kern="100" dirty="0">
                <a:effectLst/>
                <a:latin typeface="Times New Roman" panose="02020603050405020304" pitchFamily="18" charset="0"/>
                <a:ea typeface="宋体" panose="02010600030101010101" pitchFamily="2" charset="-122"/>
              </a:rPr>
              <a:t>5-21</a:t>
            </a:r>
            <a:r>
              <a:rPr lang="zh-CN" altLang="zh-CN" sz="1800" kern="100" dirty="0">
                <a:effectLst/>
                <a:latin typeface="Times New Roman" panose="02020603050405020304" pitchFamily="18" charset="0"/>
                <a:ea typeface="宋体" panose="02010600030101010101" pitchFamily="2" charset="-122"/>
              </a:rPr>
              <a:t>所示：</a:t>
            </a:r>
            <a:r>
              <a:rPr lang="en-US" altLang="zh-CN" sz="1800" kern="100" dirty="0">
                <a:effectLst/>
                <a:latin typeface="Times New Roman" panose="02020603050405020304" pitchFamily="18" charset="0"/>
                <a:ea typeface="宋体" panose="02010600030101010101" pitchFamily="2" charset="-122"/>
              </a:rPr>
              <a:t>   </a:t>
            </a:r>
            <a:endParaRPr lang="zh-CN" altLang="zh-CN" sz="1800" kern="100" dirty="0">
              <a:effectLst/>
              <a:latin typeface="Times New Roman" panose="02020603050405020304" pitchFamily="18" charset="0"/>
              <a:ea typeface="宋体" panose="02010600030101010101" pitchFamily="2" charset="-122"/>
            </a:endParaRPr>
          </a:p>
          <a:p>
            <a:pPr algn="ctr">
              <a:lnSpc>
                <a:spcPct val="150000"/>
              </a:lnSpc>
            </a:pPr>
            <a:r>
              <a:rPr lang="zh-CN" altLang="zh-CN" sz="1800" kern="100" dirty="0">
                <a:effectLst/>
                <a:latin typeface="Times New Roman" panose="02020603050405020304" pitchFamily="18" charset="0"/>
                <a:ea typeface="宋体" panose="02010600030101010101" pitchFamily="2" charset="-122"/>
              </a:rPr>
              <a:t>表</a:t>
            </a:r>
            <a:r>
              <a:rPr lang="en-US" altLang="zh-CN" sz="1800" kern="100" dirty="0">
                <a:effectLst/>
                <a:latin typeface="Times New Roman" panose="02020603050405020304" pitchFamily="18" charset="0"/>
                <a:ea typeface="宋体" panose="02010600030101010101" pitchFamily="2" charset="-122"/>
              </a:rPr>
              <a:t>5-21 </a:t>
            </a:r>
            <a:r>
              <a:rPr lang="en-US" altLang="zh-CN" sz="1800" kern="100" dirty="0" err="1">
                <a:effectLst/>
                <a:latin typeface="Times New Roman" panose="02020603050405020304" pitchFamily="18" charset="0"/>
                <a:ea typeface="宋体" panose="02010600030101010101" pitchFamily="2" charset="-122"/>
              </a:rPr>
              <a:t>BorderLayout</a:t>
            </a:r>
            <a:r>
              <a:rPr lang="zh-CN" altLang="zh-CN" sz="1800" kern="100" dirty="0">
                <a:effectLst/>
                <a:latin typeface="Times New Roman" panose="02020603050405020304" pitchFamily="18" charset="0"/>
                <a:ea typeface="宋体" panose="02010600030101010101" pitchFamily="2" charset="-122"/>
              </a:rPr>
              <a:t>构造方法</a:t>
            </a:r>
            <a:endParaRPr lang="zh-CN" altLang="zh-CN" sz="1800" kern="100" dirty="0">
              <a:effectLst/>
              <a:latin typeface="Times New Roman" panose="02020603050405020304" pitchFamily="18" charset="0"/>
              <a:ea typeface="宋体" panose="02010600030101010101" pitchFamily="2" charset="-122"/>
            </a:endParaRPr>
          </a:p>
        </p:txBody>
      </p:sp>
      <p:graphicFrame>
        <p:nvGraphicFramePr>
          <p:cNvPr id="5" name="表格 4"/>
          <p:cNvGraphicFramePr>
            <a:graphicFrameLocks noGrp="1"/>
          </p:cNvGraphicFramePr>
          <p:nvPr/>
        </p:nvGraphicFramePr>
        <p:xfrm>
          <a:off x="1752714" y="2540016"/>
          <a:ext cx="8686572" cy="1219168"/>
        </p:xfrm>
        <a:graphic>
          <a:graphicData uri="http://schemas.openxmlformats.org/drawingml/2006/table">
            <a:tbl>
              <a:tblPr firstRow="1" firstCol="1" bandRow="1">
                <a:tableStyleId>{5C22544A-7EE6-4342-B048-85BDC9FD1C3A}</a:tableStyleId>
              </a:tblPr>
              <a:tblGrid>
                <a:gridCol w="4343286"/>
                <a:gridCol w="4343286"/>
              </a:tblGrid>
              <a:tr h="609584">
                <a:tc>
                  <a:txBody>
                    <a:bodyPr/>
                    <a:lstStyle/>
                    <a:p>
                      <a:pPr algn="just">
                        <a:lnSpc>
                          <a:spcPct val="150000"/>
                        </a:lnSpc>
                      </a:pPr>
                      <a:r>
                        <a:rPr lang="en-US" sz="1050" kern="100">
                          <a:effectLst/>
                        </a:rPr>
                        <a:t>public BorderLayout()</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zh-CN" sz="1050" kern="100">
                          <a:effectLst/>
                        </a:rPr>
                        <a:t>创建水平和垂直间距都为零的</a:t>
                      </a:r>
                      <a:r>
                        <a:rPr lang="en-US" sz="1050" kern="100">
                          <a:effectLst/>
                        </a:rPr>
                        <a:t>BorderLayout</a:t>
                      </a:r>
                      <a:r>
                        <a:rPr lang="zh-CN" sz="1050" kern="100">
                          <a:effectLst/>
                        </a:rPr>
                        <a:t>对象。</a:t>
                      </a:r>
                      <a:endParaRPr lang="zh-CN" sz="1050" kern="100">
                        <a:effectLst/>
                        <a:latin typeface="Times New Roman" panose="02020603050405020304" pitchFamily="18" charset="0"/>
                        <a:ea typeface="宋体" panose="02010600030101010101" pitchFamily="2" charset="-122"/>
                      </a:endParaRPr>
                    </a:p>
                  </a:txBody>
                  <a:tcPr marL="68580" marR="68580" marT="0" marB="0"/>
                </a:tc>
              </a:tr>
              <a:tr h="609584">
                <a:tc>
                  <a:txBody>
                    <a:bodyPr/>
                    <a:lstStyle/>
                    <a:p>
                      <a:pPr algn="just">
                        <a:lnSpc>
                          <a:spcPct val="150000"/>
                        </a:lnSpc>
                      </a:pPr>
                      <a:r>
                        <a:rPr lang="en-US" sz="1050" kern="100">
                          <a:effectLst/>
                        </a:rPr>
                        <a:t>public BorderLayout(int hgap, int vgap)</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zh-CN" sz="1050" kern="100" dirty="0">
                          <a:effectLst/>
                        </a:rPr>
                        <a:t>以指定的水平和垂直间距来创建</a:t>
                      </a:r>
                      <a:r>
                        <a:rPr lang="en-US" sz="1050" kern="100" dirty="0" err="1">
                          <a:effectLst/>
                        </a:rPr>
                        <a:t>BorderLayout</a:t>
                      </a:r>
                      <a:r>
                        <a:rPr lang="zh-CN" sz="1050" kern="100" dirty="0">
                          <a:effectLst/>
                        </a:rPr>
                        <a:t>对象。</a:t>
                      </a:r>
                      <a:endParaRPr lang="zh-CN" sz="1050" kern="100" dirty="0">
                        <a:effectLst/>
                        <a:latin typeface="Times New Roman" panose="02020603050405020304" pitchFamily="18" charset="0"/>
                        <a:ea typeface="宋体" panose="02010600030101010101" pitchFamily="2" charset="-122"/>
                      </a:endParaRPr>
                    </a:p>
                  </a:txBody>
                  <a:tcPr marL="68580" marR="68580" marT="0" marB="0"/>
                </a:tc>
              </a:tr>
            </a:tbl>
          </a:graphicData>
        </a:graphic>
      </p:graphicFrame>
      <p:sp>
        <p:nvSpPr>
          <p:cNvPr id="6" name="Rectangle 2"/>
          <p:cNvSpPr>
            <a:spLocks noChangeArrowheads="1"/>
          </p:cNvSpPr>
          <p:nvPr/>
        </p:nvSpPr>
        <p:spPr bwMode="auto">
          <a:xfrm>
            <a:off x="762140" y="3841658"/>
            <a:ext cx="9733755" cy="800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266700" algn="l" defTabSz="914400" rtl="0" eaLnBrk="0" fontAlgn="base" latinLnBrk="0" hangingPunct="0">
              <a:lnSpc>
                <a:spcPct val="100000"/>
              </a:lnSpc>
              <a:spcBef>
                <a:spcPct val="0"/>
              </a:spcBef>
              <a:spcAft>
                <a:spcPct val="0"/>
              </a:spcAft>
              <a:buClrTx/>
              <a:buSzTx/>
              <a:buFontTx/>
              <a:buNone/>
            </a:pPr>
            <a:r>
              <a:rPr kumimoji="0" lang="zh-CN" altLang="zh-CN"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下面的实例是对</a:t>
            </a:r>
            <a:r>
              <a:rPr kumimoji="0" lang="en-US" altLang="zh-CN" sz="1400" b="0" i="0" u="none" strike="noStrike" cap="none" normalizeH="0" baseline="0" dirty="0" err="1">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BorderLayout</a:t>
            </a:r>
            <a:r>
              <a:rPr kumimoji="0" lang="zh-CN" altLang="en-US"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布局的应用：演示了水平和垂直间距都为零时的布局管理效果。运行结果如图</a:t>
            </a:r>
            <a:r>
              <a:rPr kumimoji="0" lang="en-US" altLang="zh-CN"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5-15</a:t>
            </a:r>
            <a:r>
              <a:rPr kumimoji="0" lang="zh-CN" altLang="en-US"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所示。 </a:t>
            </a:r>
            <a:endParaRPr kumimoji="0" lang="zh-CN" altLang="en-US" sz="11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pPr>
            <a:endParaRPr kumimoji="0" lang="zh-CN" altLang="en-US" sz="3200" b="0" i="0" u="none" strike="noStrike" cap="none" normalizeH="0" baseline="0" dirty="0">
              <a:ln>
                <a:noFill/>
              </a:ln>
              <a:solidFill>
                <a:schemeClr val="tx1"/>
              </a:solidFill>
              <a:effectLst/>
              <a:latin typeface="Arial" panose="020B0604020202020204" pitchFamily="34" charset="0"/>
            </a:endParaRPr>
          </a:p>
        </p:txBody>
      </p:sp>
      <p:pic>
        <p:nvPicPr>
          <p:cNvPr id="18433" name="图片 29" descr="GNZK%4%)R6$75W9IX62PP7V"/>
          <p:cNvPicPr>
            <a:picLocks noChangeAspect="1" noChangeArrowheads="1"/>
          </p:cNvPicPr>
          <p:nvPr/>
        </p:nvPicPr>
        <p:blipFill>
          <a:blip r:embed="rId1" r:link="rId2">
            <a:extLst>
              <a:ext uri="{28A0092B-C50C-407E-A947-70E740481C1C}">
                <a14:useLocalDpi xmlns:a14="http://schemas.microsoft.com/office/drawing/2010/main" val="0"/>
              </a:ext>
            </a:extLst>
          </a:blip>
          <a:srcRect/>
          <a:stretch>
            <a:fillRect/>
          </a:stretch>
        </p:blipFill>
        <p:spPr bwMode="auto">
          <a:xfrm>
            <a:off x="1143130" y="4241764"/>
            <a:ext cx="3657504" cy="215955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04952" y="533476"/>
            <a:ext cx="6099142" cy="5171224"/>
          </a:xfrm>
          <a:prstGeom prst="rect">
            <a:avLst/>
          </a:prstGeom>
          <a:noFill/>
        </p:spPr>
        <p:txBody>
          <a:bodyPr wrap="square">
            <a:spAutoFit/>
          </a:bodyPr>
          <a:lstStyle/>
          <a:p>
            <a:pPr marL="266700" algn="l"/>
            <a:r>
              <a:rPr lang="en-US" altLang="zh-CN" sz="1800" b="1" kern="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 java.awt.*; </a:t>
            </a:r>
            <a:endParaRPr lang="zh-CN" altLang="zh-CN" sz="2000" kern="100">
              <a:effectLst/>
              <a:latin typeface="Times New Roman" panose="02020603050405020304" pitchFamily="18" charset="0"/>
              <a:ea typeface="宋体" panose="02010600030101010101" pitchFamily="2" charset="-122"/>
            </a:endParaRPr>
          </a:p>
          <a:p>
            <a:pPr marL="266700" algn="l"/>
            <a:r>
              <a:rPr lang="en-US" altLang="zh-CN" sz="1800" b="1" kern="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 javax.swing.*;</a:t>
            </a:r>
            <a:endParaRPr lang="zh-CN" altLang="zh-CN" sz="2000" kern="100">
              <a:effectLst/>
              <a:latin typeface="Times New Roman" panose="02020603050405020304" pitchFamily="18" charset="0"/>
              <a:ea typeface="宋体" panose="02010600030101010101" pitchFamily="2" charset="-122"/>
            </a:endParaRPr>
          </a:p>
          <a:p>
            <a:pPr marL="266700" algn="l"/>
            <a:r>
              <a:rPr lang="en-US" altLang="zh-CN" sz="1800" b="1" kern="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 EX4_5{ </a:t>
            </a:r>
            <a:endParaRPr lang="zh-CN" altLang="zh-CN" sz="2000" kern="100">
              <a:effectLst/>
              <a:latin typeface="Times New Roman" panose="02020603050405020304" pitchFamily="18" charset="0"/>
              <a:ea typeface="宋体" panose="02010600030101010101" pitchFamily="2" charset="-122"/>
            </a:endParaRPr>
          </a:p>
          <a:p>
            <a:pPr marL="266700" algn="l"/>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800" kern="0">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2000" kern="100">
              <a:effectLst/>
              <a:latin typeface="Times New Roman" panose="02020603050405020304" pitchFamily="18" charset="0"/>
              <a:ea typeface="宋体" panose="02010600030101010101" pitchFamily="2" charset="-122"/>
            </a:endParaRPr>
          </a:p>
          <a:p>
            <a:pPr marL="266700" algn="l"/>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    JFrame </a:t>
            </a:r>
            <a:r>
              <a:rPr lang="en-US" altLang="zh-CN" sz="1800" kern="0">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b="1" kern="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 JFrame(</a:t>
            </a:r>
            <a:r>
              <a:rPr lang="en-US" altLang="zh-CN" sz="1800" kern="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a:solidFill>
                  <a:srgbClr val="2A00FF"/>
                </a:solidFill>
                <a:effectLst/>
                <a:latin typeface="Consolas" panose="020B0609020204030204" pitchFamily="49" charset="0"/>
                <a:ea typeface="宋体" panose="02010600030101010101" pitchFamily="2" charset="-122"/>
                <a:cs typeface="Consolas" panose="020B0609020204030204" pitchFamily="49" charset="0"/>
              </a:rPr>
              <a:t>边框布局的应用</a:t>
            </a:r>
            <a:r>
              <a:rPr lang="en-US" altLang="zh-CN" sz="1800" kern="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a:effectLst/>
              <a:latin typeface="Times New Roman" panose="02020603050405020304" pitchFamily="18" charset="0"/>
              <a:ea typeface="宋体" panose="02010600030101010101" pitchFamily="2" charset="-122"/>
            </a:endParaRPr>
          </a:p>
          <a:p>
            <a:pPr marL="266700" algn="l"/>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.setLayout(</a:t>
            </a:r>
            <a:r>
              <a:rPr lang="en-US" altLang="zh-CN" sz="1800" b="1" kern="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 BorderLayout());  </a:t>
            </a:r>
            <a:r>
              <a:rPr lang="en-US" altLang="zh-CN" sz="1800" kern="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a:solidFill>
                  <a:srgbClr val="3F7F5F"/>
                </a:solidFill>
                <a:effectLst/>
                <a:latin typeface="Consolas" panose="020B0609020204030204" pitchFamily="49" charset="0"/>
                <a:ea typeface="宋体" panose="02010600030101010101" pitchFamily="2" charset="-122"/>
                <a:cs typeface="Consolas" panose="020B0609020204030204" pitchFamily="49" charset="0"/>
              </a:rPr>
              <a:t>设置窗体容器的布局管理器</a:t>
            </a:r>
            <a:r>
              <a:rPr lang="zh-CN" altLang="zh-CN" sz="1800" kern="0">
                <a:solidFill>
                  <a:srgbClr val="3F7F5F"/>
                </a:solidFill>
                <a:effectLst/>
                <a:latin typeface="Times New Roman" panose="02020603050405020304" pitchFamily="18" charset="0"/>
                <a:ea typeface="Consolas" panose="020B0609020204030204" pitchFamily="49" charset="0"/>
                <a:cs typeface="Consolas" panose="020B0609020204030204" pitchFamily="49" charset="0"/>
              </a:rPr>
              <a:t> </a:t>
            </a:r>
            <a:endParaRPr lang="zh-CN" altLang="zh-CN" sz="2000" kern="100">
              <a:effectLst/>
              <a:latin typeface="Times New Roman" panose="02020603050405020304" pitchFamily="18" charset="0"/>
              <a:ea typeface="宋体" panose="02010600030101010101" pitchFamily="2" charset="-122"/>
            </a:endParaRPr>
          </a:p>
          <a:p>
            <a:pPr marL="266700" algn="l"/>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a:solidFill>
                  <a:srgbClr val="3F7F5F"/>
                </a:solidFill>
                <a:effectLst/>
                <a:latin typeface="Consolas" panose="020B0609020204030204" pitchFamily="49" charset="0"/>
                <a:ea typeface="宋体" panose="02010600030101010101" pitchFamily="2" charset="-122"/>
                <a:cs typeface="Consolas" panose="020B0609020204030204" pitchFamily="49" charset="0"/>
              </a:rPr>
              <a:t>在不同方位加入不同的按钮</a:t>
            </a:r>
            <a:r>
              <a:rPr lang="zh-CN" altLang="zh-CN" sz="1800" kern="0">
                <a:solidFill>
                  <a:srgbClr val="3F7F5F"/>
                </a:solidFill>
                <a:effectLst/>
                <a:latin typeface="Times New Roman" panose="02020603050405020304" pitchFamily="18" charset="0"/>
                <a:ea typeface="Consolas" panose="020B0609020204030204" pitchFamily="49" charset="0"/>
                <a:cs typeface="Consolas" panose="020B0609020204030204" pitchFamily="49" charset="0"/>
              </a:rPr>
              <a:t> </a:t>
            </a:r>
            <a:endParaRPr lang="zh-CN" altLang="zh-CN" sz="2000" kern="100">
              <a:effectLst/>
              <a:latin typeface="Times New Roman" panose="02020603050405020304" pitchFamily="18" charset="0"/>
              <a:ea typeface="宋体" panose="02010600030101010101" pitchFamily="2" charset="-122"/>
            </a:endParaRPr>
          </a:p>
          <a:p>
            <a:pPr marL="266700" algn="l"/>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800" kern="0">
                <a:solidFill>
                  <a:srgbClr val="2A00FF"/>
                </a:solidFill>
                <a:effectLst/>
                <a:latin typeface="Consolas" panose="020B0609020204030204" pitchFamily="49" charset="0"/>
                <a:ea typeface="宋体" panose="02010600030101010101" pitchFamily="2" charset="-122"/>
                <a:cs typeface="Consolas" panose="020B0609020204030204" pitchFamily="49" charset="0"/>
              </a:rPr>
              <a:t>"North"</a:t>
            </a:r>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 JButton(</a:t>
            </a:r>
            <a:r>
              <a:rPr lang="en-US" altLang="zh-CN" sz="1800" kern="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a:solidFill>
                  <a:srgbClr val="2A00FF"/>
                </a:solidFill>
                <a:effectLst/>
                <a:latin typeface="Consolas" panose="020B0609020204030204" pitchFamily="49" charset="0"/>
                <a:ea typeface="宋体" panose="02010600030101010101" pitchFamily="2" charset="-122"/>
                <a:cs typeface="Consolas" panose="020B0609020204030204" pitchFamily="49" charset="0"/>
              </a:rPr>
              <a:t>北</a:t>
            </a:r>
            <a:r>
              <a:rPr lang="en-US" altLang="zh-CN" sz="1800" kern="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a:effectLst/>
              <a:latin typeface="Times New Roman" panose="02020603050405020304" pitchFamily="18" charset="0"/>
              <a:ea typeface="宋体" panose="02010600030101010101" pitchFamily="2" charset="-122"/>
            </a:endParaRPr>
          </a:p>
          <a:p>
            <a:pPr marL="266700" algn="l"/>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800" kern="0">
                <a:solidFill>
                  <a:srgbClr val="2A00FF"/>
                </a:solidFill>
                <a:effectLst/>
                <a:latin typeface="Consolas" panose="020B0609020204030204" pitchFamily="49" charset="0"/>
                <a:ea typeface="宋体" panose="02010600030101010101" pitchFamily="2" charset="-122"/>
                <a:cs typeface="Consolas" panose="020B0609020204030204" pitchFamily="49" charset="0"/>
              </a:rPr>
              <a:t>"South"</a:t>
            </a:r>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 JButton(</a:t>
            </a:r>
            <a:r>
              <a:rPr lang="en-US" altLang="zh-CN" sz="1800" kern="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a:solidFill>
                  <a:srgbClr val="2A00FF"/>
                </a:solidFill>
                <a:effectLst/>
                <a:latin typeface="Consolas" panose="020B0609020204030204" pitchFamily="49" charset="0"/>
                <a:ea typeface="宋体" panose="02010600030101010101" pitchFamily="2" charset="-122"/>
                <a:cs typeface="Consolas" panose="020B0609020204030204" pitchFamily="49" charset="0"/>
              </a:rPr>
              <a:t>南</a:t>
            </a:r>
            <a:r>
              <a:rPr lang="en-US" altLang="zh-CN" sz="1800" kern="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a:effectLst/>
              <a:latin typeface="Times New Roman" panose="02020603050405020304" pitchFamily="18" charset="0"/>
              <a:ea typeface="宋体" panose="02010600030101010101" pitchFamily="2" charset="-122"/>
            </a:endParaRPr>
          </a:p>
          <a:p>
            <a:pPr marL="266700" algn="l"/>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800" kern="0">
                <a:solidFill>
                  <a:srgbClr val="2A00FF"/>
                </a:solidFill>
                <a:effectLst/>
                <a:latin typeface="Consolas" panose="020B0609020204030204" pitchFamily="49" charset="0"/>
                <a:ea typeface="宋体" panose="02010600030101010101" pitchFamily="2" charset="-122"/>
                <a:cs typeface="Consolas" panose="020B0609020204030204" pitchFamily="49" charset="0"/>
              </a:rPr>
              <a:t>"East"</a:t>
            </a:r>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 JButton(</a:t>
            </a:r>
            <a:r>
              <a:rPr lang="en-US" altLang="zh-CN" sz="1800" kern="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a:solidFill>
                  <a:srgbClr val="2A00FF"/>
                </a:solidFill>
                <a:effectLst/>
                <a:latin typeface="Consolas" panose="020B0609020204030204" pitchFamily="49" charset="0"/>
                <a:ea typeface="宋体" panose="02010600030101010101" pitchFamily="2" charset="-122"/>
                <a:cs typeface="Consolas" panose="020B0609020204030204" pitchFamily="49" charset="0"/>
              </a:rPr>
              <a:t>东</a:t>
            </a:r>
            <a:r>
              <a:rPr lang="en-US" altLang="zh-CN" sz="1800" kern="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a:effectLst/>
              <a:latin typeface="Times New Roman" panose="02020603050405020304" pitchFamily="18" charset="0"/>
              <a:ea typeface="宋体" panose="02010600030101010101" pitchFamily="2" charset="-122"/>
            </a:endParaRPr>
          </a:p>
          <a:p>
            <a:pPr marL="266700" algn="l"/>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800" kern="0">
                <a:solidFill>
                  <a:srgbClr val="2A00FF"/>
                </a:solidFill>
                <a:effectLst/>
                <a:latin typeface="Consolas" panose="020B0609020204030204" pitchFamily="49" charset="0"/>
                <a:ea typeface="宋体" panose="02010600030101010101" pitchFamily="2" charset="-122"/>
                <a:cs typeface="Consolas" panose="020B0609020204030204" pitchFamily="49" charset="0"/>
              </a:rPr>
              <a:t>"West"</a:t>
            </a:r>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 JButton(</a:t>
            </a:r>
            <a:r>
              <a:rPr lang="en-US" altLang="zh-CN" sz="1800" kern="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a:solidFill>
                  <a:srgbClr val="2A00FF"/>
                </a:solidFill>
                <a:effectLst/>
                <a:latin typeface="Consolas" panose="020B0609020204030204" pitchFamily="49" charset="0"/>
                <a:ea typeface="宋体" panose="02010600030101010101" pitchFamily="2" charset="-122"/>
                <a:cs typeface="Consolas" panose="020B0609020204030204" pitchFamily="49" charset="0"/>
              </a:rPr>
              <a:t>西</a:t>
            </a:r>
            <a:r>
              <a:rPr lang="en-US" altLang="zh-CN" sz="1800" kern="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a:effectLst/>
              <a:latin typeface="Times New Roman" panose="02020603050405020304" pitchFamily="18" charset="0"/>
              <a:ea typeface="宋体" panose="02010600030101010101" pitchFamily="2" charset="-122"/>
            </a:endParaRPr>
          </a:p>
          <a:p>
            <a:pPr marL="266700" algn="l"/>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800" kern="0">
                <a:solidFill>
                  <a:srgbClr val="2A00FF"/>
                </a:solidFill>
                <a:effectLst/>
                <a:latin typeface="Consolas" panose="020B0609020204030204" pitchFamily="49" charset="0"/>
                <a:ea typeface="宋体" panose="02010600030101010101" pitchFamily="2" charset="-122"/>
                <a:cs typeface="Consolas" panose="020B0609020204030204" pitchFamily="49" charset="0"/>
              </a:rPr>
              <a:t>"Center"</a:t>
            </a:r>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 JButton(</a:t>
            </a:r>
            <a:r>
              <a:rPr lang="en-US" altLang="zh-CN" sz="1800" kern="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a:solidFill>
                  <a:srgbClr val="2A00FF"/>
                </a:solidFill>
                <a:effectLst/>
                <a:latin typeface="Consolas" panose="020B0609020204030204" pitchFamily="49" charset="0"/>
                <a:ea typeface="宋体" panose="02010600030101010101" pitchFamily="2" charset="-122"/>
                <a:cs typeface="Consolas" panose="020B0609020204030204" pitchFamily="49" charset="0"/>
              </a:rPr>
              <a:t>中间</a:t>
            </a:r>
            <a:r>
              <a:rPr lang="en-US" altLang="zh-CN" sz="1800" kern="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a:effectLst/>
              <a:latin typeface="Times New Roman" panose="02020603050405020304" pitchFamily="18" charset="0"/>
              <a:ea typeface="宋体" panose="02010600030101010101" pitchFamily="2" charset="-122"/>
            </a:endParaRPr>
          </a:p>
          <a:p>
            <a:pPr marL="266700" algn="l"/>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.setTitle(</a:t>
            </a:r>
            <a:r>
              <a:rPr lang="en-US" altLang="zh-CN" sz="1800" kern="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a:solidFill>
                  <a:srgbClr val="2A00FF"/>
                </a:solidFill>
                <a:effectLst/>
                <a:latin typeface="Consolas" panose="020B0609020204030204" pitchFamily="49" charset="0"/>
                <a:ea typeface="宋体" panose="02010600030101010101" pitchFamily="2" charset="-122"/>
                <a:cs typeface="Consolas" panose="020B0609020204030204" pitchFamily="49" charset="0"/>
              </a:rPr>
              <a:t>边框布局</a:t>
            </a:r>
            <a:r>
              <a:rPr lang="en-US" altLang="zh-CN" sz="1800" kern="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a:effectLst/>
              <a:latin typeface="Times New Roman" panose="02020603050405020304" pitchFamily="18" charset="0"/>
              <a:ea typeface="宋体" panose="02010600030101010101" pitchFamily="2" charset="-122"/>
            </a:endParaRPr>
          </a:p>
          <a:p>
            <a:pPr marL="266700" algn="l"/>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.setSize(200,200); </a:t>
            </a:r>
            <a:endParaRPr lang="zh-CN" altLang="zh-CN" sz="2000" kern="100">
              <a:effectLst/>
              <a:latin typeface="Times New Roman" panose="02020603050405020304" pitchFamily="18" charset="0"/>
              <a:ea typeface="宋体" panose="02010600030101010101" pitchFamily="2" charset="-122"/>
            </a:endParaRPr>
          </a:p>
          <a:p>
            <a:pPr marL="266700" algn="l"/>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.setVisible(</a:t>
            </a:r>
            <a:r>
              <a:rPr lang="en-US" altLang="zh-CN" sz="1800" b="1" kern="0">
                <a:solidFill>
                  <a:srgbClr val="7F0055"/>
                </a:solidFill>
                <a:effectLst/>
                <a:latin typeface="Consolas" panose="020B0609020204030204" pitchFamily="49" charset="0"/>
                <a:ea typeface="宋体" panose="02010600030101010101" pitchFamily="2" charset="-122"/>
                <a:cs typeface="Consolas" panose="020B0609020204030204" pitchFamily="49" charset="0"/>
              </a:rPr>
              <a:t>true</a:t>
            </a:r>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a:effectLst/>
              <a:latin typeface="Times New Roman" panose="02020603050405020304" pitchFamily="18" charset="0"/>
              <a:ea typeface="宋体" panose="02010600030101010101" pitchFamily="2" charset="-122"/>
            </a:endParaRPr>
          </a:p>
          <a:p>
            <a:pPr marL="266700" algn="l"/>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2000" kern="100">
              <a:effectLst/>
              <a:latin typeface="Times New Roman" panose="02020603050405020304" pitchFamily="18" charset="0"/>
              <a:ea typeface="宋体" panose="02010600030101010101" pitchFamily="2" charset="-122"/>
            </a:endParaRPr>
          </a:p>
          <a:p>
            <a:pPr algn="just">
              <a:lnSpc>
                <a:spcPct val="150000"/>
              </a:lnSpc>
            </a:pPr>
            <a:r>
              <a:rPr lang="en-US" altLang="zh-CN" sz="1800" kern="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Times New Roman" panose="02020603050405020304" pitchFamily="18" charset="0"/>
              <a:ea typeface="宋体" panose="02010600030101010101" pitchFamily="2" charset="-122"/>
            </a:endParaRPr>
          </a:p>
        </p:txBody>
      </p:sp>
      <p:sp>
        <p:nvSpPr>
          <p:cNvPr id="6" name="文本框 5"/>
          <p:cNvSpPr txBox="1"/>
          <p:nvPr/>
        </p:nvSpPr>
        <p:spPr>
          <a:xfrm>
            <a:off x="6379675" y="685872"/>
            <a:ext cx="4648078" cy="4452501"/>
          </a:xfrm>
          <a:prstGeom prst="rect">
            <a:avLst/>
          </a:prstGeom>
          <a:noFill/>
        </p:spPr>
        <p:txBody>
          <a:bodyPr wrap="square">
            <a:spAutoFit/>
          </a:bodyPr>
          <a:lstStyle/>
          <a:p>
            <a:pPr indent="262255" algn="just">
              <a:lnSpc>
                <a:spcPts val="2000"/>
              </a:lnSpc>
            </a:pPr>
            <a:r>
              <a:rPr lang="zh-CN" altLang="zh-CN" sz="1800" b="1" kern="100" dirty="0">
                <a:effectLst/>
                <a:latin typeface="Times New Roman" panose="02020603050405020304" pitchFamily="18" charset="0"/>
                <a:ea typeface="宋体" panose="02010600030101010101" pitchFamily="2" charset="-122"/>
              </a:rPr>
              <a:t>注意</a:t>
            </a:r>
            <a:r>
              <a:rPr lang="zh-CN" altLang="zh-CN" sz="1800" kern="100" dirty="0">
                <a:effectLst/>
                <a:latin typeface="Times New Roman" panose="02020603050405020304" pitchFamily="18" charset="0"/>
                <a:ea typeface="宋体" panose="02010600030101010101" pitchFamily="2" charset="-122"/>
              </a:rPr>
              <a:t>：在使用</a:t>
            </a:r>
            <a:r>
              <a:rPr lang="en-US" altLang="zh-CN" sz="1800" kern="100" dirty="0">
                <a:effectLst/>
                <a:latin typeface="Times New Roman" panose="02020603050405020304" pitchFamily="18" charset="0"/>
                <a:ea typeface="宋体" panose="02010600030101010101" pitchFamily="2" charset="-122"/>
              </a:rPr>
              <a:t> </a:t>
            </a:r>
            <a:r>
              <a:rPr lang="en-US" altLang="zh-CN" sz="1800" kern="100" dirty="0" err="1">
                <a:effectLst/>
                <a:latin typeface="Times New Roman" panose="02020603050405020304" pitchFamily="18" charset="0"/>
                <a:ea typeface="宋体" panose="02010600030101010101" pitchFamily="2" charset="-122"/>
              </a:rPr>
              <a:t>BorderLayout</a:t>
            </a:r>
            <a:r>
              <a:rPr lang="en-US" altLang="zh-CN" sz="1800" kern="100" dirty="0">
                <a:effectLst/>
                <a:latin typeface="Times New Roman" panose="02020603050405020304" pitchFamily="18" charset="0"/>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rPr>
              <a:t>时，如果容器的大小发生变化，则组件的相对位置不变，而组件的大小发生变化。例如容器变高了，则</a:t>
            </a:r>
            <a:r>
              <a:rPr lang="en-US" altLang="zh-CN" sz="1800" kern="100" dirty="0">
                <a:effectLst/>
                <a:latin typeface="Times New Roman" panose="02020603050405020304" pitchFamily="18" charset="0"/>
                <a:ea typeface="宋体" panose="02010600030101010101" pitchFamily="2" charset="-122"/>
              </a:rPr>
              <a:t> North</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South </a:t>
            </a:r>
            <a:r>
              <a:rPr lang="zh-CN" altLang="zh-CN" sz="1800" kern="100" dirty="0">
                <a:effectLst/>
                <a:latin typeface="Times New Roman" panose="02020603050405020304" pitchFamily="18" charset="0"/>
                <a:ea typeface="宋体" panose="02010600030101010101" pitchFamily="2" charset="-122"/>
              </a:rPr>
              <a:t>区域不变，</a:t>
            </a:r>
            <a:r>
              <a:rPr lang="en-US" altLang="zh-CN" sz="1800" kern="100" dirty="0">
                <a:effectLst/>
                <a:latin typeface="Times New Roman" panose="02020603050405020304" pitchFamily="18" charset="0"/>
                <a:ea typeface="宋体" panose="02010600030101010101" pitchFamily="2" charset="-122"/>
              </a:rPr>
              <a:t>West</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Center</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East </a:t>
            </a:r>
            <a:r>
              <a:rPr lang="zh-CN" altLang="zh-CN" sz="1800" kern="100" dirty="0">
                <a:effectLst/>
                <a:latin typeface="Times New Roman" panose="02020603050405020304" pitchFamily="18" charset="0"/>
                <a:ea typeface="宋体" panose="02010600030101010101" pitchFamily="2" charset="-122"/>
              </a:rPr>
              <a:t>区域变高；如果容器变宽了，</a:t>
            </a:r>
            <a:r>
              <a:rPr lang="en-US" altLang="zh-CN" sz="1800" kern="100" dirty="0">
                <a:effectLst/>
                <a:latin typeface="Times New Roman" panose="02020603050405020304" pitchFamily="18" charset="0"/>
                <a:ea typeface="宋体" panose="02010600030101010101" pitchFamily="2" charset="-122"/>
              </a:rPr>
              <a:t>West</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East </a:t>
            </a:r>
            <a:r>
              <a:rPr lang="zh-CN" altLang="zh-CN" sz="1800" kern="100" dirty="0">
                <a:effectLst/>
                <a:latin typeface="Times New Roman" panose="02020603050405020304" pitchFamily="18" charset="0"/>
                <a:ea typeface="宋体" panose="02010600030101010101" pitchFamily="2" charset="-122"/>
              </a:rPr>
              <a:t>区域不变，</a:t>
            </a:r>
            <a:r>
              <a:rPr lang="en-US" altLang="zh-CN" sz="1800" kern="100" dirty="0">
                <a:effectLst/>
                <a:latin typeface="Times New Roman" panose="02020603050405020304" pitchFamily="18" charset="0"/>
                <a:ea typeface="宋体" panose="02010600030101010101" pitchFamily="2" charset="-122"/>
              </a:rPr>
              <a:t>North</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Center</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South </a:t>
            </a:r>
            <a:r>
              <a:rPr lang="zh-CN" altLang="zh-CN" sz="1800" kern="100" dirty="0">
                <a:effectLst/>
                <a:latin typeface="Times New Roman" panose="02020603050405020304" pitchFamily="18" charset="0"/>
                <a:ea typeface="宋体" panose="02010600030101010101" pitchFamily="2" charset="-122"/>
              </a:rPr>
              <a:t>区域变宽。</a:t>
            </a:r>
            <a:r>
              <a:rPr lang="en-US" altLang="zh-CN" sz="1800" kern="100" dirty="0" err="1">
                <a:effectLst/>
                <a:latin typeface="Times New Roman" panose="02020603050405020304" pitchFamily="18" charset="0"/>
                <a:ea typeface="宋体" panose="02010600030101010101" pitchFamily="2" charset="-122"/>
              </a:rPr>
              <a:t>BorderLayout</a:t>
            </a:r>
            <a:r>
              <a:rPr lang="zh-CN" altLang="zh-CN" sz="1800" kern="100" dirty="0">
                <a:effectLst/>
                <a:latin typeface="Times New Roman" panose="02020603050405020304" pitchFamily="18" charset="0"/>
                <a:ea typeface="宋体" panose="02010600030101010101" pitchFamily="2" charset="-122"/>
              </a:rPr>
              <a:t>在布局时先后顺序为先配置上方和下方区域，并且此区域中如果放置组件，则无条件向左右延伸至窗口边缘；然后再配置左方和右方，并且只向上方和下方的区域延伸；最后才配置中间区域，并且只在被上、下、左、右</a:t>
            </a:r>
            <a:r>
              <a:rPr lang="en-US" altLang="zh-CN" sz="1800" kern="100" dirty="0">
                <a:effectLst/>
                <a:latin typeface="Times New Roman" panose="02020603050405020304" pitchFamily="18" charset="0"/>
                <a:ea typeface="宋体" panose="02010600030101010101" pitchFamily="2" charset="-122"/>
              </a:rPr>
              <a:t> 4 </a:t>
            </a:r>
            <a:r>
              <a:rPr lang="zh-CN" altLang="zh-CN" sz="1800" kern="100" dirty="0">
                <a:effectLst/>
                <a:latin typeface="Times New Roman" panose="02020603050405020304" pitchFamily="18" charset="0"/>
                <a:ea typeface="宋体" panose="02010600030101010101" pitchFamily="2" charset="-122"/>
              </a:rPr>
              <a:t>个区域所包围的区域中扩展。所以不一定所有的区域都有组件，如果四周的区域</a:t>
            </a:r>
            <a:r>
              <a:rPr lang="en-US" altLang="zh-CN" sz="1800" kern="100" dirty="0">
                <a:effectLst/>
                <a:latin typeface="Times New Roman" panose="02020603050405020304" pitchFamily="18" charset="0"/>
                <a:ea typeface="宋体" panose="02010600030101010101" pitchFamily="2" charset="-122"/>
              </a:rPr>
              <a:t>(West</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East</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North</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South </a:t>
            </a:r>
            <a:r>
              <a:rPr lang="zh-CN" altLang="zh-CN" sz="1800" kern="100" dirty="0">
                <a:effectLst/>
                <a:latin typeface="Times New Roman" panose="02020603050405020304" pitchFamily="18" charset="0"/>
                <a:ea typeface="宋体" panose="02010600030101010101" pitchFamily="2" charset="-122"/>
              </a:rPr>
              <a:t>区域</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没有组件，则由</a:t>
            </a:r>
            <a:r>
              <a:rPr lang="en-US" altLang="zh-CN" sz="1800" kern="100" dirty="0">
                <a:effectLst/>
                <a:latin typeface="Times New Roman" panose="02020603050405020304" pitchFamily="18" charset="0"/>
                <a:ea typeface="宋体" panose="02010600030101010101" pitchFamily="2" charset="-122"/>
              </a:rPr>
              <a:t> Center</a:t>
            </a:r>
            <a:r>
              <a:rPr lang="zh-CN" altLang="zh-CN" sz="1800" kern="100" dirty="0">
                <a:effectLst/>
                <a:latin typeface="Times New Roman" panose="02020603050405020304" pitchFamily="18" charset="0"/>
                <a:ea typeface="宋体" panose="02010600030101010101" pitchFamily="2" charset="-122"/>
              </a:rPr>
              <a:t>区域去补充，但是如果</a:t>
            </a:r>
            <a:r>
              <a:rPr lang="en-US" altLang="zh-CN" sz="1800" kern="100" dirty="0">
                <a:effectLst/>
                <a:latin typeface="Times New Roman" panose="02020603050405020304" pitchFamily="18" charset="0"/>
                <a:ea typeface="宋体" panose="02010600030101010101" pitchFamily="2" charset="-122"/>
              </a:rPr>
              <a:t> Center </a:t>
            </a:r>
            <a:r>
              <a:rPr lang="zh-CN" altLang="zh-CN" sz="1800" kern="100" dirty="0">
                <a:effectLst/>
                <a:latin typeface="Times New Roman" panose="02020603050405020304" pitchFamily="18" charset="0"/>
                <a:ea typeface="宋体" panose="02010600030101010101" pitchFamily="2" charset="-122"/>
              </a:rPr>
              <a:t>区域没有组件，则保持空白。</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1800" b="1" kern="100" dirty="0">
                <a:effectLst/>
                <a:latin typeface="宋体" panose="02010600030101010101" pitchFamily="2" charset="-122"/>
                <a:cs typeface="Times New Roman" panose="02020603050405020304" pitchFamily="18" charset="0"/>
              </a:rPr>
              <a:t>3</a:t>
            </a:r>
            <a:r>
              <a:rPr lang="zh-CN" altLang="zh-CN" sz="1800" b="1" kern="100" dirty="0">
                <a:effectLst/>
                <a:ea typeface="宋体" panose="02010600030101010101" pitchFamily="2" charset="-122"/>
                <a:cs typeface="Times New Roman" panose="02020603050405020304" pitchFamily="18" charset="0"/>
              </a:rPr>
              <a:t>．网格布局</a:t>
            </a:r>
            <a:r>
              <a:rPr lang="en-US" altLang="zh-CN" sz="1800" b="1" kern="100" dirty="0" err="1">
                <a:effectLst/>
                <a:ea typeface="宋体" panose="02010600030101010101" pitchFamily="2" charset="-122"/>
                <a:cs typeface="Times New Roman" panose="02020603050405020304" pitchFamily="18" charset="0"/>
              </a:rPr>
              <a:t>GridLayout</a:t>
            </a:r>
            <a:endParaRPr lang="zh-CN" altLang="en-US" dirty="0"/>
          </a:p>
        </p:txBody>
      </p:sp>
      <p:sp>
        <p:nvSpPr>
          <p:cNvPr id="4" name="文本框 3"/>
          <p:cNvSpPr txBox="1"/>
          <p:nvPr/>
        </p:nvSpPr>
        <p:spPr>
          <a:xfrm>
            <a:off x="503180" y="1022057"/>
            <a:ext cx="10621888" cy="1701748"/>
          </a:xfrm>
          <a:prstGeom prst="rect">
            <a:avLst/>
          </a:prstGeom>
          <a:noFill/>
        </p:spPr>
        <p:txBody>
          <a:bodyPr wrap="square">
            <a:spAutoFit/>
          </a:bodyPr>
          <a:lstStyle/>
          <a:p>
            <a:pPr indent="266700" algn="just">
              <a:lnSpc>
                <a:spcPct val="150000"/>
              </a:lnSpc>
            </a:pPr>
            <a:r>
              <a:rPr lang="en-US" altLang="zh-CN" sz="1800" kern="100" dirty="0" err="1">
                <a:effectLst/>
                <a:latin typeface="Times New Roman" panose="02020603050405020304" pitchFamily="18" charset="0"/>
                <a:ea typeface="宋体" panose="02010600030101010101" pitchFamily="2" charset="-122"/>
              </a:rPr>
              <a:t>GridLayout</a:t>
            </a:r>
            <a:r>
              <a:rPr lang="en-US" altLang="zh-CN" sz="1800" kern="100" dirty="0">
                <a:effectLst/>
                <a:latin typeface="Times New Roman" panose="02020603050405020304" pitchFamily="18" charset="0"/>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rPr>
              <a:t>是一种网格状的布局，各个组件平均占据容器的空间，在生成</a:t>
            </a:r>
            <a:r>
              <a:rPr lang="en-US" altLang="zh-CN" sz="1800" kern="100" dirty="0">
                <a:effectLst/>
                <a:latin typeface="Times New Roman" panose="02020603050405020304" pitchFamily="18" charset="0"/>
                <a:ea typeface="宋体" panose="02010600030101010101" pitchFamily="2" charset="-122"/>
              </a:rPr>
              <a:t> </a:t>
            </a:r>
            <a:r>
              <a:rPr lang="en-US" altLang="zh-CN" sz="1800" kern="100" dirty="0" err="1">
                <a:effectLst/>
                <a:latin typeface="Times New Roman" panose="02020603050405020304" pitchFamily="18" charset="0"/>
                <a:ea typeface="宋体" panose="02010600030101010101" pitchFamily="2" charset="-122"/>
              </a:rPr>
              <a:t>GridLayout</a:t>
            </a:r>
            <a:r>
              <a:rPr lang="zh-CN" altLang="zh-CN" sz="1800" kern="100" dirty="0">
                <a:effectLst/>
                <a:latin typeface="Times New Roman" panose="02020603050405020304" pitchFamily="18" charset="0"/>
                <a:ea typeface="宋体" panose="02010600030101010101" pitchFamily="2" charset="-122"/>
              </a:rPr>
              <a:t>布局管理器对象时，需指明行数和列数，同时也可以指明各个组件之间的间距。当改变容器的大小时，其中的组件相对位置不变而大小改变，各个组件的排列方式为：从上到下、从左到右依次排列。 </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zh-CN" altLang="zh-CN" sz="1800" kern="100" dirty="0">
                <a:effectLst/>
                <a:latin typeface="Times New Roman" panose="02020603050405020304" pitchFamily="18" charset="0"/>
                <a:ea typeface="宋体" panose="02010600030101010101" pitchFamily="2" charset="-122"/>
              </a:rPr>
              <a:t>网格布局管理器有两种构造方法，如表</a:t>
            </a:r>
            <a:r>
              <a:rPr lang="en-US" altLang="zh-CN" sz="1800" kern="100" dirty="0">
                <a:effectLst/>
                <a:latin typeface="Times New Roman" panose="02020603050405020304" pitchFamily="18" charset="0"/>
                <a:ea typeface="宋体" panose="02010600030101010101" pitchFamily="2" charset="-122"/>
              </a:rPr>
              <a:t>5-22</a:t>
            </a:r>
            <a:r>
              <a:rPr lang="zh-CN" altLang="zh-CN" sz="1800" kern="100" dirty="0">
                <a:effectLst/>
                <a:latin typeface="Times New Roman" panose="02020603050405020304" pitchFamily="18" charset="0"/>
                <a:ea typeface="宋体" panose="02010600030101010101" pitchFamily="2" charset="-122"/>
              </a:rPr>
              <a:t>所示：</a:t>
            </a:r>
            <a:r>
              <a:rPr lang="en-US" altLang="zh-CN" sz="1800" kern="100" dirty="0">
                <a:effectLst/>
                <a:latin typeface="Times New Roman" panose="02020603050405020304" pitchFamily="18" charset="0"/>
                <a:ea typeface="宋体" panose="02010600030101010101" pitchFamily="2" charset="-122"/>
              </a:rPr>
              <a:t>   </a:t>
            </a:r>
            <a:endParaRPr lang="zh-CN" altLang="zh-CN" sz="1800" kern="100" dirty="0">
              <a:effectLst/>
              <a:latin typeface="Times New Roman" panose="02020603050405020304" pitchFamily="18" charset="0"/>
              <a:ea typeface="宋体" panose="02010600030101010101" pitchFamily="2" charset="-122"/>
            </a:endParaRPr>
          </a:p>
        </p:txBody>
      </p:sp>
      <p:graphicFrame>
        <p:nvGraphicFramePr>
          <p:cNvPr id="5" name="表格 4"/>
          <p:cNvGraphicFramePr>
            <a:graphicFrameLocks noGrp="1"/>
          </p:cNvGraphicFramePr>
          <p:nvPr/>
        </p:nvGraphicFramePr>
        <p:xfrm>
          <a:off x="1100761" y="2667020"/>
          <a:ext cx="6976388" cy="990574"/>
        </p:xfrm>
        <a:graphic>
          <a:graphicData uri="http://schemas.openxmlformats.org/drawingml/2006/table">
            <a:tbl>
              <a:tblPr firstRow="1" firstCol="1" bandRow="1">
                <a:tableStyleId>{5C22544A-7EE6-4342-B048-85BDC9FD1C3A}</a:tableStyleId>
              </a:tblPr>
              <a:tblGrid>
                <a:gridCol w="3488194"/>
                <a:gridCol w="3488194"/>
              </a:tblGrid>
              <a:tr h="315351">
                <a:tc>
                  <a:txBody>
                    <a:bodyPr/>
                    <a:lstStyle/>
                    <a:p>
                      <a:pPr algn="just">
                        <a:lnSpc>
                          <a:spcPct val="150000"/>
                        </a:lnSpc>
                      </a:pPr>
                      <a:r>
                        <a:rPr lang="en-US" sz="1050" kern="100">
                          <a:effectLst/>
                        </a:rPr>
                        <a:t>public GridLayout(int rows, int cols)</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zh-CN" sz="1050" kern="100">
                          <a:effectLst/>
                        </a:rPr>
                        <a:t>以指定的行列数创建</a:t>
                      </a:r>
                      <a:r>
                        <a:rPr lang="en-US" sz="1050" kern="100">
                          <a:effectLst/>
                        </a:rPr>
                        <a:t>GridLayout</a:t>
                      </a:r>
                      <a:r>
                        <a:rPr lang="zh-CN" sz="1050" kern="100">
                          <a:effectLst/>
                        </a:rPr>
                        <a:t>对象。</a:t>
                      </a:r>
                      <a:endParaRPr lang="zh-CN" sz="1050" kern="100">
                        <a:effectLst/>
                        <a:latin typeface="Times New Roman" panose="02020603050405020304" pitchFamily="18" charset="0"/>
                        <a:ea typeface="宋体" panose="02010600030101010101" pitchFamily="2" charset="-122"/>
                      </a:endParaRPr>
                    </a:p>
                  </a:txBody>
                  <a:tcPr marL="68580" marR="68580" marT="0" marB="0"/>
                </a:tc>
              </a:tr>
              <a:tr h="675223">
                <a:tc>
                  <a:txBody>
                    <a:bodyPr/>
                    <a:lstStyle/>
                    <a:p>
                      <a:pPr algn="just">
                        <a:lnSpc>
                          <a:spcPct val="150000"/>
                        </a:lnSpc>
                      </a:pPr>
                      <a:r>
                        <a:rPr lang="en-US" sz="1050" kern="100">
                          <a:effectLst/>
                        </a:rPr>
                        <a:t>public GridLayout(int rows, int cols, int hgap, int vgap)</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zh-CN" sz="1050" kern="100" dirty="0">
                          <a:effectLst/>
                        </a:rPr>
                        <a:t>以指定的行列数与水平间距创建</a:t>
                      </a:r>
                      <a:r>
                        <a:rPr lang="en-US" sz="1050" kern="100" dirty="0" err="1">
                          <a:effectLst/>
                        </a:rPr>
                        <a:t>GridLayout</a:t>
                      </a:r>
                      <a:r>
                        <a:rPr lang="zh-CN" sz="1050" kern="100" dirty="0">
                          <a:effectLst/>
                        </a:rPr>
                        <a:t>对象。</a:t>
                      </a:r>
                      <a:endParaRPr lang="zh-CN" sz="1050" kern="100" dirty="0">
                        <a:effectLst/>
                        <a:latin typeface="Times New Roman" panose="02020603050405020304" pitchFamily="18" charset="0"/>
                        <a:ea typeface="宋体" panose="02010600030101010101" pitchFamily="2" charset="-122"/>
                      </a:endParaRPr>
                    </a:p>
                  </a:txBody>
                  <a:tcPr marL="68580" marR="68580" marT="0" marB="0"/>
                </a:tc>
              </a:tr>
            </a:tbl>
          </a:graphicData>
        </a:graphic>
      </p:graphicFrame>
      <p:sp>
        <p:nvSpPr>
          <p:cNvPr id="6" name="Rectangle 2"/>
          <p:cNvSpPr>
            <a:spLocks noChangeArrowheads="1"/>
          </p:cNvSpPr>
          <p:nvPr/>
        </p:nvSpPr>
        <p:spPr bwMode="auto">
          <a:xfrm>
            <a:off x="258897" y="3656021"/>
            <a:ext cx="10859063"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lvl1pPr indent="2667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a:defRPr>
                <a:solidFill>
                  <a:schemeClr val="tx1"/>
                </a:solidFill>
                <a:latin typeface="Arial" panose="020B0604020202020204" pitchFamily="34" charset="0"/>
              </a:defRPr>
            </a:lvl6pPr>
            <a:lvl7pPr>
              <a:defRPr>
                <a:solidFill>
                  <a:schemeClr val="tx1"/>
                </a:solidFill>
                <a:latin typeface="Arial" panose="020B0604020202020204" pitchFamily="34" charset="0"/>
              </a:defRPr>
            </a:lvl7pPr>
            <a:lvl8pPr>
              <a:defRPr>
                <a:solidFill>
                  <a:schemeClr val="tx1"/>
                </a:solidFill>
                <a:latin typeface="Arial" panose="020B0604020202020204" pitchFamily="34" charset="0"/>
              </a:defRPr>
            </a:lvl8pPr>
            <a:lvl9pPr>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pPr>
            <a:r>
              <a:rPr kumimoji="0" lang="zh-CN" altLang="zh-CN" sz="16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如果要创建一个行数固定的</a:t>
            </a:r>
            <a:r>
              <a:rPr kumimoji="0" lang="zh-CN" altLang="en-US" sz="16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en-US" altLang="zh-CN" sz="1600" b="0" i="0" u="none" strike="noStrike" cap="none" normalizeH="0" baseline="0" dirty="0" err="1">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GridLayout</a:t>
            </a:r>
            <a:r>
              <a:rPr kumimoji="0" lang="zh-CN" altLang="en-US" sz="16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，可以设置列参数 </a:t>
            </a:r>
            <a:r>
              <a:rPr kumimoji="0" lang="en-US" altLang="zh-CN" sz="16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cols </a:t>
            </a:r>
            <a:r>
              <a:rPr kumimoji="0" lang="zh-CN" altLang="en-US" sz="16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为 </a:t>
            </a:r>
            <a:r>
              <a:rPr kumimoji="0" lang="en-US" altLang="zh-CN" sz="16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0</a:t>
            </a:r>
            <a:r>
              <a:rPr kumimoji="0" lang="zh-CN" altLang="en-US" sz="16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，同样，如果要创建一个列数固定的 </a:t>
            </a:r>
            <a:r>
              <a:rPr kumimoji="0" lang="en-US" altLang="zh-CN" sz="1600" b="0" i="0" u="none" strike="noStrike" cap="none" normalizeH="0" baseline="0" dirty="0" err="1">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GridLayout</a:t>
            </a:r>
            <a:r>
              <a:rPr kumimoji="0" lang="zh-CN" altLang="en-US" sz="16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a:t>
            </a:r>
            <a:endParaRPr kumimoji="0" lang="en-US" altLang="zh-CN" sz="16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16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可以设置行参数 </a:t>
            </a:r>
            <a:r>
              <a:rPr kumimoji="0" lang="en-US" altLang="zh-CN" sz="16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rows </a:t>
            </a:r>
            <a:r>
              <a:rPr kumimoji="0" lang="zh-CN" altLang="en-US" sz="16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为 </a:t>
            </a:r>
            <a:r>
              <a:rPr kumimoji="0" lang="en-US" altLang="zh-CN" sz="16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0</a:t>
            </a:r>
            <a:r>
              <a:rPr kumimoji="0" lang="zh-CN" altLang="en-US" sz="16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endParaRPr kumimoji="0" lang="zh-CN" altLang="en-US" sz="12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16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下面是一个 </a:t>
            </a:r>
            <a:r>
              <a:rPr kumimoji="0" lang="en-US" altLang="zh-CN" sz="1600" b="0" i="0" u="none" strike="noStrike" cap="none" normalizeH="0" baseline="0" dirty="0" err="1">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GridLayout</a:t>
            </a:r>
            <a:r>
              <a:rPr kumimoji="0" lang="en-US" altLang="zh-CN" sz="16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zh-CN" altLang="en-US" sz="16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布局管理器的简单应用示例，如图</a:t>
            </a:r>
            <a:r>
              <a:rPr kumimoji="0" lang="en-US" altLang="zh-CN" sz="16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5-16</a:t>
            </a:r>
            <a:r>
              <a:rPr kumimoji="0" lang="zh-CN" altLang="en-US" sz="16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所示。 </a:t>
            </a:r>
            <a:endParaRPr kumimoji="0" lang="zh-CN" altLang="en-US" sz="12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pPr>
            <a:endParaRPr kumimoji="0" lang="zh-CN" altLang="en-US" sz="3600" b="0" i="0" u="none" strike="noStrike" cap="none" normalizeH="0" baseline="0" dirty="0">
              <a:ln>
                <a:noFill/>
              </a:ln>
              <a:solidFill>
                <a:schemeClr val="tx1"/>
              </a:solidFill>
              <a:effectLst/>
              <a:latin typeface="Arial" panose="020B0604020202020204" pitchFamily="34" charset="0"/>
            </a:endParaRPr>
          </a:p>
        </p:txBody>
      </p:sp>
      <p:pic>
        <p:nvPicPr>
          <p:cNvPr id="19457" name="图片 30" descr="]OZ5KO~]FU8}~S%BMUN{[EL"/>
          <p:cNvPicPr>
            <a:picLocks noChangeAspect="1" noChangeArrowheads="1"/>
          </p:cNvPicPr>
          <p:nvPr/>
        </p:nvPicPr>
        <p:blipFill>
          <a:blip r:embed="rId1" r:link="rId2">
            <a:extLst>
              <a:ext uri="{28A0092B-C50C-407E-A947-70E740481C1C}">
                <a14:useLocalDpi xmlns:a14="http://schemas.microsoft.com/office/drawing/2010/main" val="0"/>
              </a:ext>
            </a:extLst>
          </a:blip>
          <a:srcRect/>
          <a:stretch>
            <a:fillRect/>
          </a:stretch>
        </p:blipFill>
        <p:spPr bwMode="auto">
          <a:xfrm>
            <a:off x="838338" y="4600129"/>
            <a:ext cx="2035175" cy="15621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04952" y="609674"/>
            <a:ext cx="7848394" cy="5448223"/>
          </a:xfrm>
          <a:prstGeom prst="rect">
            <a:avLst/>
          </a:prstGeom>
          <a:noFill/>
        </p:spPr>
        <p:txBody>
          <a:bodyPr wrap="square">
            <a:spAutoFit/>
          </a:bodyPr>
          <a:lstStyle/>
          <a:p>
            <a:pPr marL="400050" algn="l"/>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java.awt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Times New Roman" panose="02020603050405020304" pitchFamily="18" charset="0"/>
              <a:ea typeface="宋体" panose="02010600030101010101" pitchFamily="2" charset="-122"/>
            </a:endParaRPr>
          </a:p>
          <a:p>
            <a:pPr marL="400050" algn="l"/>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javax.swing</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Times New Roman" panose="02020603050405020304" pitchFamily="18" charset="0"/>
              <a:ea typeface="宋体" panose="02010600030101010101" pitchFamily="2" charset="-122"/>
            </a:endParaRPr>
          </a:p>
          <a:p>
            <a:pPr marL="400050" algn="l"/>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EX4_6{ </a:t>
            </a:r>
            <a:endParaRPr lang="zh-CN" altLang="zh-CN" sz="2000" kern="100" dirty="0">
              <a:effectLst/>
              <a:latin typeface="Times New Roman" panose="02020603050405020304" pitchFamily="18" charset="0"/>
              <a:ea typeface="宋体" panose="02010600030101010101" pitchFamily="2" charset="-122"/>
            </a:endParaRPr>
          </a:p>
          <a:p>
            <a:pPr marL="40005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2000" kern="100" dirty="0">
              <a:effectLst/>
              <a:latin typeface="Times New Roman" panose="02020603050405020304" pitchFamily="18" charset="0"/>
              <a:ea typeface="宋体" panose="02010600030101010101" pitchFamily="2" charset="-122"/>
            </a:endParaRPr>
          </a:p>
          <a:p>
            <a:pPr marL="40005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JFrame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JFrame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网格布局的应用</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Times New Roman" panose="02020603050405020304" pitchFamily="18" charset="0"/>
              <a:ea typeface="宋体" panose="02010600030101010101" pitchFamily="2" charset="-122"/>
            </a:endParaRPr>
          </a:p>
          <a:p>
            <a:pPr marL="40005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Container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con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.getContentPane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Times New Roman" panose="02020603050405020304" pitchFamily="18" charset="0"/>
              <a:ea typeface="宋体" panose="02010600030101010101" pitchFamily="2" charset="-122"/>
            </a:endParaRPr>
          </a:p>
          <a:p>
            <a:pPr marL="40005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.setLayout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GridLayout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(3,2));</a:t>
            </a:r>
            <a:endParaRPr lang="zh-CN" altLang="zh-CN" sz="2000" kern="100" dirty="0">
              <a:effectLst/>
              <a:latin typeface="Times New Roman" panose="02020603050405020304" pitchFamily="18" charset="0"/>
              <a:ea typeface="宋体" panose="02010600030101010101" pitchFamily="2" charset="-122"/>
            </a:endParaRPr>
          </a:p>
          <a:p>
            <a:pPr marL="40005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JButton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按钮</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1"</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第一行第一列</a:t>
            </a:r>
            <a:r>
              <a:rPr lang="zh-CN" altLang="zh-CN" sz="1800" kern="0" dirty="0">
                <a:solidFill>
                  <a:srgbClr val="3F7F5F"/>
                </a:solidFill>
                <a:effectLst/>
                <a:latin typeface="Times New Roman" panose="02020603050405020304" pitchFamily="18" charset="0"/>
                <a:ea typeface="Consolas" panose="020B0609020204030204" pitchFamily="49" charset="0"/>
                <a:cs typeface="Consolas" panose="020B0609020204030204" pitchFamily="49" charset="0"/>
              </a:rPr>
              <a:t> </a:t>
            </a:r>
            <a:endParaRPr lang="zh-CN" altLang="zh-CN" sz="2000" kern="100" dirty="0">
              <a:effectLst/>
              <a:latin typeface="Times New Roman" panose="02020603050405020304" pitchFamily="18" charset="0"/>
              <a:ea typeface="宋体" panose="02010600030101010101" pitchFamily="2" charset="-122"/>
            </a:endParaRPr>
          </a:p>
          <a:p>
            <a:pPr marL="40005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JButton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按钮</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2"</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第一行第二列</a:t>
            </a:r>
            <a:r>
              <a:rPr lang="zh-CN" altLang="zh-CN" sz="1800" kern="0" dirty="0">
                <a:solidFill>
                  <a:srgbClr val="3F7F5F"/>
                </a:solidFill>
                <a:effectLst/>
                <a:latin typeface="Times New Roman" panose="02020603050405020304" pitchFamily="18" charset="0"/>
                <a:ea typeface="Consolas" panose="020B0609020204030204" pitchFamily="49" charset="0"/>
                <a:cs typeface="Consolas" panose="020B0609020204030204" pitchFamily="49" charset="0"/>
              </a:rPr>
              <a:t> </a:t>
            </a:r>
            <a:endParaRPr lang="zh-CN" altLang="zh-CN" sz="2000" kern="100" dirty="0">
              <a:effectLst/>
              <a:latin typeface="Times New Roman" panose="02020603050405020304" pitchFamily="18" charset="0"/>
              <a:ea typeface="宋体" panose="02010600030101010101" pitchFamily="2" charset="-122"/>
            </a:endParaRPr>
          </a:p>
          <a:p>
            <a:pPr marL="40005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JButton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按钮</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3"</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第二行第一列</a:t>
            </a:r>
            <a:r>
              <a:rPr lang="zh-CN" altLang="zh-CN" sz="1800" kern="0" dirty="0">
                <a:solidFill>
                  <a:srgbClr val="3F7F5F"/>
                </a:solidFill>
                <a:effectLst/>
                <a:latin typeface="Times New Roman" panose="02020603050405020304" pitchFamily="18" charset="0"/>
                <a:ea typeface="Consolas" panose="020B0609020204030204" pitchFamily="49" charset="0"/>
                <a:cs typeface="Consolas" panose="020B0609020204030204" pitchFamily="49" charset="0"/>
              </a:rPr>
              <a:t> </a:t>
            </a:r>
            <a:endParaRPr lang="zh-CN" altLang="zh-CN" sz="2000" kern="100" dirty="0">
              <a:effectLst/>
              <a:latin typeface="Times New Roman" panose="02020603050405020304" pitchFamily="18" charset="0"/>
              <a:ea typeface="宋体" panose="02010600030101010101" pitchFamily="2" charset="-122"/>
            </a:endParaRPr>
          </a:p>
          <a:p>
            <a:pPr marL="40005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JButton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按钮</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4"</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第二行第二列</a:t>
            </a:r>
            <a:r>
              <a:rPr lang="zh-CN" altLang="zh-CN" sz="1800" kern="0" dirty="0">
                <a:solidFill>
                  <a:srgbClr val="3F7F5F"/>
                </a:solidFill>
                <a:effectLst/>
                <a:latin typeface="Times New Roman" panose="02020603050405020304" pitchFamily="18" charset="0"/>
                <a:ea typeface="Consolas" panose="020B0609020204030204" pitchFamily="49" charset="0"/>
                <a:cs typeface="Consolas" panose="020B0609020204030204" pitchFamily="49" charset="0"/>
              </a:rPr>
              <a:t> </a:t>
            </a:r>
            <a:endParaRPr lang="zh-CN" altLang="zh-CN" sz="2000" kern="100" dirty="0">
              <a:effectLst/>
              <a:latin typeface="Times New Roman" panose="02020603050405020304" pitchFamily="18" charset="0"/>
              <a:ea typeface="宋体" panose="02010600030101010101" pitchFamily="2" charset="-122"/>
            </a:endParaRPr>
          </a:p>
          <a:p>
            <a:pPr marL="40005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JButton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按钮</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5"</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第三行第一列</a:t>
            </a:r>
            <a:r>
              <a:rPr lang="zh-CN" altLang="zh-CN" sz="1800" kern="0" dirty="0">
                <a:solidFill>
                  <a:srgbClr val="3F7F5F"/>
                </a:solidFill>
                <a:effectLst/>
                <a:latin typeface="Times New Roman" panose="02020603050405020304" pitchFamily="18" charset="0"/>
                <a:ea typeface="Consolas" panose="020B0609020204030204" pitchFamily="49" charset="0"/>
                <a:cs typeface="Consolas" panose="020B0609020204030204" pitchFamily="49" charset="0"/>
              </a:rPr>
              <a:t> </a:t>
            </a:r>
            <a:endParaRPr lang="zh-CN" altLang="zh-CN" sz="2000" kern="100" dirty="0">
              <a:effectLst/>
              <a:latin typeface="Times New Roman" panose="02020603050405020304" pitchFamily="18" charset="0"/>
              <a:ea typeface="宋体" panose="02010600030101010101" pitchFamily="2" charset="-122"/>
            </a:endParaRPr>
          </a:p>
          <a:p>
            <a:pPr marL="40005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JButton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按钮</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6"</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第三行第二列</a:t>
            </a:r>
            <a:r>
              <a:rPr lang="zh-CN" altLang="zh-CN" sz="1800" kern="0" dirty="0">
                <a:solidFill>
                  <a:srgbClr val="3F7F5F"/>
                </a:solidFill>
                <a:effectLst/>
                <a:latin typeface="Times New Roman" panose="02020603050405020304" pitchFamily="18" charset="0"/>
                <a:ea typeface="Consolas" panose="020B0609020204030204" pitchFamily="49" charset="0"/>
                <a:cs typeface="Consolas" panose="020B0609020204030204" pitchFamily="49" charset="0"/>
              </a:rPr>
              <a:t> </a:t>
            </a:r>
            <a:endParaRPr lang="zh-CN" altLang="zh-CN" sz="2000" kern="100" dirty="0">
              <a:effectLst/>
              <a:latin typeface="Times New Roman" panose="02020603050405020304" pitchFamily="18" charset="0"/>
              <a:ea typeface="宋体" panose="02010600030101010101" pitchFamily="2" charset="-122"/>
            </a:endParaRPr>
          </a:p>
          <a:p>
            <a:pPr marL="40005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.setDefaultCloseOperation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JFrame.</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EXIT_ON_CLOSE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关闭窗口时，终止程序的运行</a:t>
            </a:r>
            <a:endParaRPr lang="zh-CN" altLang="zh-CN" sz="2000" kern="100" dirty="0">
              <a:effectLst/>
              <a:latin typeface="Times New Roman" panose="02020603050405020304" pitchFamily="18" charset="0"/>
              <a:ea typeface="宋体" panose="02010600030101010101" pitchFamily="2" charset="-122"/>
            </a:endParaRPr>
          </a:p>
          <a:p>
            <a:pPr marL="40005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.setSize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(200,200); </a:t>
            </a:r>
            <a:endParaRPr lang="zh-CN" altLang="zh-CN" sz="2000" kern="100" dirty="0">
              <a:effectLst/>
              <a:latin typeface="Times New Roman" panose="02020603050405020304" pitchFamily="18" charset="0"/>
              <a:ea typeface="宋体" panose="02010600030101010101" pitchFamily="2" charset="-122"/>
            </a:endParaRPr>
          </a:p>
          <a:p>
            <a:pPr marL="40005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.setVisible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true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Times New Roman" panose="02020603050405020304" pitchFamily="18" charset="0"/>
              <a:ea typeface="宋体" panose="02010600030101010101" pitchFamily="2" charset="-122"/>
            </a:endParaRPr>
          </a:p>
          <a:p>
            <a:pPr marL="40005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2000" kern="100" dirty="0">
              <a:effectLst/>
              <a:latin typeface="Times New Roman" panose="02020603050405020304" pitchFamily="18" charset="0"/>
              <a:ea typeface="宋体" panose="02010600030101010101" pitchFamily="2" charset="-122"/>
            </a:endParaRPr>
          </a:p>
          <a:p>
            <a:pPr marL="400050" indent="254000" algn="just">
              <a:lnSpc>
                <a:spcPct val="150000"/>
              </a:lnSpc>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1800" kern="100" dirty="0">
                <a:effectLst/>
                <a:latin typeface="黑体" panose="02010609060101010101" pitchFamily="49" charset="-122"/>
                <a:ea typeface="宋体" panose="02010600030101010101" pitchFamily="2" charset="-122"/>
              </a:rPr>
              <a:t>5.1.3 Swing</a:t>
            </a:r>
            <a:r>
              <a:rPr lang="zh-CN" altLang="zh-CN" sz="1800" kern="100" dirty="0">
                <a:effectLst/>
                <a:latin typeface="Times New Roman" panose="02020603050405020304" pitchFamily="18" charset="0"/>
                <a:ea typeface="黑体" panose="02010609060101010101" pitchFamily="49" charset="-122"/>
              </a:rPr>
              <a:t>顶级容器</a:t>
            </a:r>
            <a:br>
              <a:rPr lang="zh-CN" altLang="zh-CN" sz="1800" kern="100" dirty="0">
                <a:effectLst/>
                <a:latin typeface="Times New Roman" panose="02020603050405020304" pitchFamily="18" charset="0"/>
                <a:ea typeface="宋体" panose="02010600030101010101" pitchFamily="2" charset="-122"/>
              </a:rPr>
            </a:br>
            <a:endParaRPr lang="zh-CN" altLang="en-US" dirty="0"/>
          </a:p>
        </p:txBody>
      </p:sp>
      <p:sp>
        <p:nvSpPr>
          <p:cNvPr id="7" name="文本框 6"/>
          <p:cNvSpPr txBox="1"/>
          <p:nvPr/>
        </p:nvSpPr>
        <p:spPr>
          <a:xfrm>
            <a:off x="493713" y="990600"/>
            <a:ext cx="6099142" cy="1563248"/>
          </a:xfrm>
          <a:prstGeom prst="rect">
            <a:avLst/>
          </a:prstGeom>
          <a:noFill/>
        </p:spPr>
        <p:txBody>
          <a:bodyPr wrap="square">
            <a:spAutoFit/>
          </a:bodyPr>
          <a:lstStyle/>
          <a:p>
            <a:pPr indent="262255" algn="just"/>
            <a:r>
              <a:rPr lang="en-US" altLang="zh-CN" sz="1800" b="1" kern="100" dirty="0">
                <a:effectLst/>
                <a:latin typeface="宋体" panose="02010600030101010101" pitchFamily="2" charset="-122"/>
                <a:ea typeface="宋体" panose="02010600030101010101" pitchFamily="2" charset="-122"/>
              </a:rPr>
              <a:t>1</a:t>
            </a:r>
            <a:r>
              <a:rPr lang="zh-CN" altLang="zh-CN" sz="1800" b="1" kern="100" dirty="0">
                <a:effectLst/>
                <a:latin typeface="Times New Roman" panose="02020603050405020304" pitchFamily="18" charset="0"/>
                <a:ea typeface="宋体" panose="02010600030101010101" pitchFamily="2" charset="-122"/>
              </a:rPr>
              <a:t>．顶层框架</a:t>
            </a:r>
            <a:r>
              <a:rPr lang="en-US" altLang="zh-CN" sz="1800" b="1" kern="100" dirty="0" err="1">
                <a:effectLst/>
                <a:latin typeface="Times New Roman" panose="02020603050405020304" pitchFamily="18" charset="0"/>
                <a:ea typeface="宋体" panose="02010600030101010101" pitchFamily="2" charset="-122"/>
              </a:rPr>
              <a:t>JFrame</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err="1">
                <a:effectLst/>
                <a:latin typeface="宋体" panose="02010600030101010101" pitchFamily="2" charset="-122"/>
                <a:ea typeface="宋体" panose="02010600030101010101" pitchFamily="2" charset="-122"/>
              </a:rPr>
              <a:t>JFrame</a:t>
            </a:r>
            <a:r>
              <a:rPr lang="zh-CN" altLang="zh-CN" sz="1800" kern="100" dirty="0">
                <a:effectLst/>
                <a:latin typeface="Times New Roman" panose="02020603050405020304" pitchFamily="18" charset="0"/>
                <a:ea typeface="宋体" panose="02010600030101010101" pitchFamily="2" charset="-122"/>
              </a:rPr>
              <a:t>是一种带边框、标题及具有关闭和最小化窗口的图标等的窗口。</a:t>
            </a:r>
            <a:r>
              <a:rPr lang="en-US" altLang="zh-CN" sz="1800" kern="100" dirty="0">
                <a:effectLst/>
                <a:latin typeface="Times New Roman" panose="02020603050405020304" pitchFamily="18" charset="0"/>
                <a:ea typeface="宋体" panose="02010600030101010101" pitchFamily="2" charset="-122"/>
              </a:rPr>
              <a:t>GUI</a:t>
            </a:r>
            <a:r>
              <a:rPr lang="zh-CN" altLang="zh-CN" sz="1800" kern="100" dirty="0">
                <a:effectLst/>
                <a:latin typeface="Times New Roman" panose="02020603050405020304" pitchFamily="18" charset="0"/>
                <a:ea typeface="宋体" panose="02010600030101010101" pitchFamily="2" charset="-122"/>
              </a:rPr>
              <a:t>应用程序通常至少使用一个框架窗口。</a:t>
            </a:r>
            <a:endParaRPr lang="zh-CN" altLang="zh-CN" sz="1800" kern="100" dirty="0">
              <a:effectLst/>
              <a:latin typeface="Times New Roman" panose="02020603050405020304" pitchFamily="18" charset="0"/>
              <a:ea typeface="宋体" panose="02010600030101010101" pitchFamily="2" charset="-122"/>
            </a:endParaRPr>
          </a:p>
          <a:p>
            <a:pPr indent="200025" algn="just">
              <a:lnSpc>
                <a:spcPct val="150000"/>
              </a:lnSpc>
            </a:pPr>
            <a:r>
              <a:rPr lang="en-US" altLang="zh-CN" sz="1800" kern="0" dirty="0" err="1">
                <a:effectLst/>
                <a:latin typeface="Times New Roman" panose="02020603050405020304" pitchFamily="18" charset="0"/>
                <a:ea typeface="宋体" panose="02010600030101010101" pitchFamily="2" charset="-122"/>
                <a:cs typeface="宋体" panose="02010600030101010101" pitchFamily="2" charset="-122"/>
              </a:rPr>
              <a:t>JFrame</a:t>
            </a: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的构造方法，如表</a:t>
            </a:r>
            <a:r>
              <a:rPr lang="en-US" altLang="zh-CN" sz="1800" kern="0" dirty="0">
                <a:effectLst/>
                <a:latin typeface="Times New Roman" panose="02020603050405020304" pitchFamily="18" charset="0"/>
                <a:ea typeface="宋体" panose="02010600030101010101" pitchFamily="2" charset="-122"/>
                <a:cs typeface="宋体" panose="02010600030101010101" pitchFamily="2" charset="-122"/>
              </a:rPr>
              <a:t>5-1</a:t>
            </a: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所示：</a:t>
            </a:r>
            <a:endParaRPr lang="zh-CN" altLang="zh-CN" sz="1800" kern="100" dirty="0">
              <a:effectLst/>
              <a:latin typeface="Times New Roman" panose="02020603050405020304" pitchFamily="18" charset="0"/>
              <a:ea typeface="宋体" panose="02010600030101010101" pitchFamily="2" charset="-122"/>
            </a:endParaRPr>
          </a:p>
        </p:txBody>
      </p:sp>
      <p:graphicFrame>
        <p:nvGraphicFramePr>
          <p:cNvPr id="12" name="表格 11"/>
          <p:cNvGraphicFramePr>
            <a:graphicFrameLocks noGrp="1"/>
          </p:cNvGraphicFramePr>
          <p:nvPr/>
        </p:nvGraphicFramePr>
        <p:xfrm>
          <a:off x="718383" y="2615000"/>
          <a:ext cx="5411470" cy="491561"/>
        </p:xfrm>
        <a:graphic>
          <a:graphicData uri="http://schemas.openxmlformats.org/drawingml/2006/table">
            <a:tbl>
              <a:tblPr firstRow="1" firstCol="1" bandRow="1">
                <a:tableStyleId>{5C22544A-7EE6-4342-B048-85BDC9FD1C3A}</a:tableStyleId>
              </a:tblPr>
              <a:tblGrid>
                <a:gridCol w="2687963"/>
                <a:gridCol w="2723507"/>
              </a:tblGrid>
              <a:tr h="280614">
                <a:tc>
                  <a:txBody>
                    <a:bodyPr/>
                    <a:lstStyle/>
                    <a:p>
                      <a:pPr algn="just">
                        <a:lnSpc>
                          <a:spcPct val="150000"/>
                        </a:lnSpc>
                      </a:pPr>
                      <a:r>
                        <a:rPr lang="en-US" sz="1050" kern="100">
                          <a:effectLst/>
                        </a:rPr>
                        <a:t>public JFrame()</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zh-CN" sz="1050" kern="100">
                          <a:effectLst/>
                        </a:rPr>
                        <a:t>创建一个无标题的</a:t>
                      </a:r>
                      <a:r>
                        <a:rPr lang="en-US" sz="1050" kern="100">
                          <a:effectLst/>
                        </a:rPr>
                        <a:t>JFrame</a:t>
                      </a:r>
                      <a:endParaRPr lang="zh-CN" sz="1050" kern="100">
                        <a:effectLst/>
                        <a:latin typeface="Times New Roman" panose="02020603050405020304" pitchFamily="18" charset="0"/>
                        <a:ea typeface="宋体" panose="02010600030101010101" pitchFamily="2" charset="-122"/>
                      </a:endParaRPr>
                    </a:p>
                  </a:txBody>
                  <a:tcPr marL="68580" marR="68580" marT="0" marB="0"/>
                </a:tc>
              </a:tr>
              <a:tr h="210060">
                <a:tc>
                  <a:txBody>
                    <a:bodyPr/>
                    <a:lstStyle/>
                    <a:p>
                      <a:pPr algn="just">
                        <a:lnSpc>
                          <a:spcPct val="150000"/>
                        </a:lnSpc>
                      </a:pPr>
                      <a:r>
                        <a:rPr lang="en-US" sz="1050" kern="0">
                          <a:effectLst/>
                        </a:rPr>
                        <a:t>public JFrame(String title)</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zh-CN" sz="1050" kern="100" dirty="0">
                          <a:effectLst/>
                        </a:rPr>
                        <a:t>创建一个有标题的</a:t>
                      </a:r>
                      <a:r>
                        <a:rPr lang="en-US" sz="1050" kern="100" dirty="0" err="1">
                          <a:effectLst/>
                        </a:rPr>
                        <a:t>JFrame</a:t>
                      </a:r>
                      <a:endParaRPr lang="zh-CN" sz="1050" kern="100" dirty="0">
                        <a:effectLst/>
                        <a:latin typeface="Times New Roman" panose="02020603050405020304" pitchFamily="18" charset="0"/>
                        <a:ea typeface="宋体" panose="02010600030101010101" pitchFamily="2" charset="-122"/>
                      </a:endParaRPr>
                    </a:p>
                  </a:txBody>
                  <a:tcPr marL="68580" marR="68580" marT="0" marB="0"/>
                </a:tc>
              </a:tr>
            </a:tbl>
          </a:graphicData>
        </a:graphic>
      </p:graphicFrame>
      <p:sp>
        <p:nvSpPr>
          <p:cNvPr id="14" name="文本框 13"/>
          <p:cNvSpPr txBox="1"/>
          <p:nvPr/>
        </p:nvSpPr>
        <p:spPr>
          <a:xfrm>
            <a:off x="493713" y="3139739"/>
            <a:ext cx="6099142" cy="455253"/>
          </a:xfrm>
          <a:prstGeom prst="rect">
            <a:avLst/>
          </a:prstGeom>
          <a:noFill/>
        </p:spPr>
        <p:txBody>
          <a:bodyPr wrap="square">
            <a:spAutoFit/>
          </a:bodyPr>
          <a:lstStyle/>
          <a:p>
            <a:pPr indent="200025" algn="just">
              <a:lnSpc>
                <a:spcPct val="150000"/>
              </a:lnSpc>
            </a:pPr>
            <a:r>
              <a:rPr lang="en-US" altLang="zh-CN" sz="1800" kern="0" dirty="0" err="1">
                <a:effectLst/>
                <a:latin typeface="Times New Roman" panose="02020603050405020304" pitchFamily="18" charset="0"/>
                <a:ea typeface="宋体" panose="02010600030101010101" pitchFamily="2" charset="-122"/>
                <a:cs typeface="宋体" panose="02010600030101010101" pitchFamily="2" charset="-122"/>
              </a:rPr>
              <a:t>JFrame</a:t>
            </a: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的常用方法，如表</a:t>
            </a:r>
            <a:r>
              <a:rPr lang="en-US" altLang="zh-CN" sz="1800" kern="0" dirty="0">
                <a:effectLst/>
                <a:latin typeface="Times New Roman" panose="02020603050405020304" pitchFamily="18" charset="0"/>
                <a:ea typeface="宋体" panose="02010600030101010101" pitchFamily="2" charset="-122"/>
                <a:cs typeface="宋体" panose="02010600030101010101" pitchFamily="2" charset="-122"/>
              </a:rPr>
              <a:t>5-2</a:t>
            </a: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所示：</a:t>
            </a:r>
            <a:endParaRPr lang="zh-CN" altLang="zh-CN" sz="1800" kern="100" dirty="0">
              <a:effectLst/>
              <a:latin typeface="Times New Roman" panose="02020603050405020304" pitchFamily="18" charset="0"/>
              <a:ea typeface="宋体" panose="02010600030101010101" pitchFamily="2" charset="-122"/>
            </a:endParaRPr>
          </a:p>
        </p:txBody>
      </p:sp>
      <p:graphicFrame>
        <p:nvGraphicFramePr>
          <p:cNvPr id="15" name="表格 14"/>
          <p:cNvGraphicFramePr>
            <a:graphicFrameLocks noGrp="1"/>
          </p:cNvGraphicFramePr>
          <p:nvPr/>
        </p:nvGraphicFramePr>
        <p:xfrm>
          <a:off x="837549" y="3692452"/>
          <a:ext cx="6099142" cy="2670248"/>
        </p:xfrm>
        <a:graphic>
          <a:graphicData uri="http://schemas.openxmlformats.org/drawingml/2006/table">
            <a:tbl>
              <a:tblPr firstRow="1" firstCol="1" bandRow="1">
                <a:tableStyleId>{5C22544A-7EE6-4342-B048-85BDC9FD1C3A}</a:tableStyleId>
              </a:tblPr>
              <a:tblGrid>
                <a:gridCol w="2644488"/>
                <a:gridCol w="1658978"/>
                <a:gridCol w="1795676"/>
              </a:tblGrid>
              <a:tr h="256697">
                <a:tc>
                  <a:txBody>
                    <a:bodyPr/>
                    <a:lstStyle/>
                    <a:p>
                      <a:pPr algn="just">
                        <a:lnSpc>
                          <a:spcPct val="150000"/>
                        </a:lnSpc>
                      </a:pPr>
                      <a:r>
                        <a:rPr lang="en-US" sz="1050" kern="0">
                          <a:effectLst/>
                        </a:rPr>
                        <a:t>setVisible(Boolean b)</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en-US" sz="1050" kern="0">
                          <a:effectLst/>
                        </a:rPr>
                        <a:t> </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zh-CN" sz="1050" kern="0">
                          <a:effectLst/>
                        </a:rPr>
                        <a:t>设置框架是否可见</a:t>
                      </a:r>
                      <a:endParaRPr lang="zh-CN" sz="1050" kern="100">
                        <a:effectLst/>
                        <a:latin typeface="Times New Roman" panose="02020603050405020304" pitchFamily="18" charset="0"/>
                        <a:ea typeface="宋体" panose="02010600030101010101" pitchFamily="2" charset="-122"/>
                      </a:endParaRPr>
                    </a:p>
                  </a:txBody>
                  <a:tcPr marL="68580" marR="68580" marT="0" marB="0"/>
                </a:tc>
              </a:tr>
              <a:tr h="256697">
                <a:tc>
                  <a:txBody>
                    <a:bodyPr/>
                    <a:lstStyle/>
                    <a:p>
                      <a:pPr algn="just">
                        <a:lnSpc>
                          <a:spcPct val="150000"/>
                        </a:lnSpc>
                      </a:pPr>
                      <a:r>
                        <a:rPr lang="en-US" sz="1050" kern="0">
                          <a:effectLst/>
                        </a:rPr>
                        <a:t>setSize(int width,int height)</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en-US" sz="1050" kern="0">
                          <a:effectLst/>
                        </a:rPr>
                        <a:t> </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zh-CN" sz="1050" kern="0">
                          <a:effectLst/>
                        </a:rPr>
                        <a:t>设置框架的大小</a:t>
                      </a:r>
                      <a:endParaRPr lang="zh-CN" sz="1050" kern="100">
                        <a:effectLst/>
                        <a:latin typeface="Times New Roman" panose="02020603050405020304" pitchFamily="18" charset="0"/>
                        <a:ea typeface="宋体" panose="02010600030101010101" pitchFamily="2" charset="-122"/>
                      </a:endParaRPr>
                    </a:p>
                  </a:txBody>
                  <a:tcPr marL="68580" marR="68580" marT="0" marB="0"/>
                </a:tc>
              </a:tr>
              <a:tr h="256697">
                <a:tc>
                  <a:txBody>
                    <a:bodyPr/>
                    <a:lstStyle/>
                    <a:p>
                      <a:pPr algn="just">
                        <a:lnSpc>
                          <a:spcPct val="150000"/>
                        </a:lnSpc>
                      </a:pPr>
                      <a:r>
                        <a:rPr lang="en-US" sz="1050" kern="0">
                          <a:effectLst/>
                        </a:rPr>
                        <a:t>setTitle(String title)</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en-US" sz="1050" kern="0">
                          <a:effectLst/>
                        </a:rPr>
                        <a:t> </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zh-CN" sz="1050" kern="0">
                          <a:effectLst/>
                        </a:rPr>
                        <a:t>设置框架的标题</a:t>
                      </a:r>
                      <a:endParaRPr lang="zh-CN" sz="1050" kern="100">
                        <a:effectLst/>
                        <a:latin typeface="Times New Roman" panose="02020603050405020304" pitchFamily="18" charset="0"/>
                        <a:ea typeface="宋体" panose="02010600030101010101" pitchFamily="2" charset="-122"/>
                      </a:endParaRPr>
                    </a:p>
                  </a:txBody>
                  <a:tcPr marL="68580" marR="68580" marT="0" marB="0"/>
                </a:tc>
              </a:tr>
              <a:tr h="256697">
                <a:tc>
                  <a:txBody>
                    <a:bodyPr/>
                    <a:lstStyle/>
                    <a:p>
                      <a:pPr algn="just">
                        <a:lnSpc>
                          <a:spcPct val="150000"/>
                        </a:lnSpc>
                      </a:pPr>
                      <a:r>
                        <a:rPr lang="en-US" sz="1050" kern="0">
                          <a:effectLst/>
                        </a:rPr>
                        <a:t>setLocation(int x,int y)</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en-US" sz="1050" kern="0">
                          <a:effectLst/>
                        </a:rPr>
                        <a:t> </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zh-CN" sz="1050" kern="0">
                          <a:effectLst/>
                        </a:rPr>
                        <a:t>设置框架的位置和大小</a:t>
                      </a:r>
                      <a:endParaRPr lang="zh-CN" sz="1050" kern="100">
                        <a:effectLst/>
                        <a:latin typeface="Times New Roman" panose="02020603050405020304" pitchFamily="18" charset="0"/>
                        <a:ea typeface="宋体" panose="02010600030101010101" pitchFamily="2" charset="-122"/>
                      </a:endParaRPr>
                    </a:p>
                  </a:txBody>
                  <a:tcPr marL="68580" marR="68580" marT="0" marB="0"/>
                </a:tc>
              </a:tr>
              <a:tr h="547820">
                <a:tc>
                  <a:txBody>
                    <a:bodyPr/>
                    <a:lstStyle/>
                    <a:p>
                      <a:pPr algn="just">
                        <a:lnSpc>
                          <a:spcPct val="150000"/>
                        </a:lnSpc>
                      </a:pPr>
                      <a:r>
                        <a:rPr lang="en-US" sz="1050" kern="0">
                          <a:effectLst/>
                        </a:rPr>
                        <a:t>setResizable(boolean b)</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en-US" sz="1050" kern="0">
                          <a:effectLst/>
                        </a:rPr>
                        <a:t> </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zh-CN" sz="1050" kern="0">
                          <a:effectLst/>
                        </a:rPr>
                        <a:t>设置框架是否可改变大小</a:t>
                      </a:r>
                      <a:endParaRPr lang="zh-CN" sz="1050" kern="100">
                        <a:effectLst/>
                        <a:latin typeface="Times New Roman" panose="02020603050405020304" pitchFamily="18" charset="0"/>
                        <a:ea typeface="宋体" panose="02010600030101010101" pitchFamily="2" charset="-122"/>
                      </a:endParaRPr>
                    </a:p>
                  </a:txBody>
                  <a:tcPr marL="68580" marR="68580" marT="0" marB="0"/>
                </a:tc>
              </a:tr>
              <a:tr h="838943">
                <a:tc>
                  <a:txBody>
                    <a:bodyPr/>
                    <a:lstStyle/>
                    <a:p>
                      <a:pPr algn="just">
                        <a:lnSpc>
                          <a:spcPct val="150000"/>
                        </a:lnSpc>
                      </a:pPr>
                      <a:r>
                        <a:rPr lang="en-US" sz="1050" kern="0">
                          <a:effectLst/>
                        </a:rPr>
                        <a:t>setDefaultCloseOperation(int operation)</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en-US" sz="1050" kern="0">
                          <a:effectLst/>
                        </a:rPr>
                        <a:t> </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zh-CN" sz="1050" kern="0">
                          <a:effectLst/>
                        </a:rPr>
                        <a:t>设置用户在此窗体上发起</a:t>
                      </a:r>
                      <a:r>
                        <a:rPr lang="en-US" sz="1050" kern="0">
                          <a:effectLst/>
                        </a:rPr>
                        <a:t>close</a:t>
                      </a:r>
                      <a:r>
                        <a:rPr lang="zh-CN" sz="1050" kern="0">
                          <a:effectLst/>
                        </a:rPr>
                        <a:t>时默认执行的操作</a:t>
                      </a:r>
                      <a:endParaRPr lang="zh-CN" sz="1050" kern="100">
                        <a:effectLst/>
                        <a:latin typeface="Times New Roman" panose="02020603050405020304" pitchFamily="18" charset="0"/>
                        <a:ea typeface="宋体" panose="02010600030101010101" pitchFamily="2" charset="-122"/>
                      </a:endParaRPr>
                    </a:p>
                  </a:txBody>
                  <a:tcPr marL="68580" marR="68580" marT="0" marB="0"/>
                </a:tc>
              </a:tr>
              <a:tr h="256697">
                <a:tc>
                  <a:txBody>
                    <a:bodyPr/>
                    <a:lstStyle/>
                    <a:p>
                      <a:pPr algn="just">
                        <a:lnSpc>
                          <a:spcPct val="150000"/>
                        </a:lnSpc>
                      </a:pPr>
                      <a:r>
                        <a:rPr lang="en-US" sz="1050" kern="0">
                          <a:effectLst/>
                        </a:rPr>
                        <a:t>getContentPane()</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en-US" sz="1050" kern="0">
                          <a:effectLst/>
                        </a:rPr>
                        <a:t> </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zh-CN" sz="1050" kern="0" dirty="0">
                          <a:effectLst/>
                        </a:rPr>
                        <a:t>返回此窗体的内容面板</a:t>
                      </a:r>
                      <a:endParaRPr lang="zh-CN" sz="1050" kern="100" dirty="0">
                        <a:effectLst/>
                        <a:latin typeface="Times New Roman" panose="02020603050405020304" pitchFamily="18" charset="0"/>
                        <a:ea typeface="宋体" panose="02010600030101010101" pitchFamily="2" charset="-122"/>
                      </a:endParaRPr>
                    </a:p>
                  </a:txBody>
                  <a:tcPr marL="68580" marR="68580" marT="0" marB="0"/>
                </a:tc>
              </a:tr>
            </a:tbl>
          </a:graphicData>
        </a:graphic>
      </p:graphicFrame>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1800" b="1" kern="100" dirty="0">
                <a:effectLst/>
                <a:latin typeface="宋体" panose="02010600030101010101" pitchFamily="2" charset="-122"/>
                <a:ea typeface="宋体" panose="02010600030101010101" pitchFamily="2" charset="-122"/>
              </a:rPr>
              <a:t>4</a:t>
            </a:r>
            <a:r>
              <a:rPr lang="zh-CN" altLang="zh-CN" sz="1800" b="1" kern="100" dirty="0">
                <a:effectLst/>
                <a:latin typeface="Times New Roman" panose="02020603050405020304" pitchFamily="18" charset="0"/>
                <a:ea typeface="宋体" panose="02010600030101010101" pitchFamily="2" charset="-122"/>
              </a:rPr>
              <a:t>．卡片布局</a:t>
            </a:r>
            <a:r>
              <a:rPr lang="en-US" altLang="zh-CN" sz="1800" b="1" kern="100" dirty="0" err="1">
                <a:effectLst/>
                <a:latin typeface="Times New Roman" panose="02020603050405020304" pitchFamily="18" charset="0"/>
                <a:ea typeface="宋体" panose="02010600030101010101" pitchFamily="2" charset="-122"/>
              </a:rPr>
              <a:t>CardLayout</a:t>
            </a:r>
            <a:r>
              <a:rPr lang="en-US" altLang="zh-CN" sz="1800" b="1" kern="100" dirty="0">
                <a:effectLst/>
                <a:latin typeface="Times New Roman" panose="02020603050405020304" pitchFamily="18" charset="0"/>
                <a:ea typeface="宋体" panose="02010600030101010101" pitchFamily="2" charset="-122"/>
              </a:rPr>
              <a:t> </a:t>
            </a:r>
            <a:br>
              <a:rPr lang="zh-CN" altLang="zh-CN" sz="1800" kern="100" dirty="0">
                <a:effectLst/>
                <a:latin typeface="Times New Roman" panose="02020603050405020304" pitchFamily="18" charset="0"/>
                <a:ea typeface="宋体" panose="02010600030101010101" pitchFamily="2" charset="-122"/>
              </a:rPr>
            </a:br>
            <a:endParaRPr lang="zh-CN" altLang="en-US" dirty="0"/>
          </a:p>
        </p:txBody>
      </p:sp>
      <p:sp>
        <p:nvSpPr>
          <p:cNvPr id="4" name="文本框 3"/>
          <p:cNvSpPr txBox="1"/>
          <p:nvPr/>
        </p:nvSpPr>
        <p:spPr>
          <a:xfrm>
            <a:off x="493713" y="914466"/>
            <a:ext cx="10361437" cy="2446824"/>
          </a:xfrm>
          <a:prstGeom prst="rect">
            <a:avLst/>
          </a:prstGeom>
          <a:noFill/>
        </p:spPr>
        <p:txBody>
          <a:bodyPr wrap="square">
            <a:spAutoFit/>
          </a:bodyPr>
          <a:lstStyle/>
          <a:p>
            <a:pPr indent="266700" algn="just">
              <a:lnSpc>
                <a:spcPct val="150000"/>
              </a:lnSpc>
            </a:pPr>
            <a:r>
              <a:rPr lang="en-US" altLang="zh-CN" sz="1800" kern="100" dirty="0" err="1">
                <a:effectLst/>
                <a:latin typeface="Times New Roman" panose="02020603050405020304" pitchFamily="18" charset="0"/>
                <a:ea typeface="宋体" panose="02010600030101010101" pitchFamily="2" charset="-122"/>
              </a:rPr>
              <a:t>CardLayout</a:t>
            </a:r>
            <a:r>
              <a:rPr lang="en-US" altLang="zh-CN" sz="1800" kern="100" dirty="0">
                <a:effectLst/>
                <a:latin typeface="Times New Roman" panose="02020603050405020304" pitchFamily="18" charset="0"/>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rPr>
              <a:t>布局管理器把容器分成许多层，每层的显示空间占据整个容器的大小，但是每层只允许放置一个组件，当然每层都可以利用</a:t>
            </a:r>
            <a:r>
              <a:rPr lang="en-US" altLang="zh-CN" sz="1800" kern="100" dirty="0">
                <a:effectLst/>
                <a:latin typeface="Times New Roman" panose="02020603050405020304" pitchFamily="18" charset="0"/>
                <a:ea typeface="宋体" panose="02010600030101010101" pitchFamily="2" charset="-122"/>
              </a:rPr>
              <a:t> Panel </a:t>
            </a:r>
            <a:r>
              <a:rPr lang="zh-CN" altLang="zh-CN" sz="1800" kern="100" dirty="0">
                <a:effectLst/>
                <a:latin typeface="Times New Roman" panose="02020603050405020304" pitchFamily="18" charset="0"/>
                <a:ea typeface="宋体" panose="02010600030101010101" pitchFamily="2" charset="-122"/>
              </a:rPr>
              <a:t>来实现复杂的用户界面，形成同一显示空间上的多层显示的效果。可以想像共享成员之间就像扑克牌一样摞在一起，只有最上面的成员是可见的，</a:t>
            </a:r>
            <a:r>
              <a:rPr lang="en-US" altLang="zh-CN" sz="1800" kern="100" dirty="0" err="1">
                <a:effectLst/>
                <a:latin typeface="Times New Roman" panose="02020603050405020304" pitchFamily="18" charset="0"/>
                <a:ea typeface="宋体" panose="02010600030101010101" pitchFamily="2" charset="-122"/>
              </a:rPr>
              <a:t>CardLayout</a:t>
            </a:r>
            <a:r>
              <a:rPr lang="en-US" altLang="zh-CN" sz="1800" kern="100" dirty="0">
                <a:effectLst/>
                <a:latin typeface="Times New Roman" panose="02020603050405020304" pitchFamily="18" charset="0"/>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rPr>
              <a:t>处理这些成员时就像在换牌：可以定义每张牌的名字，通过牌的名字来选择；也可以顺着牌序向前或向后翻牌；或者直接选择第一张或者最后一张。 </a:t>
            </a:r>
            <a:endParaRPr lang="zh-CN" altLang="zh-CN" sz="1800" kern="100" dirty="0">
              <a:effectLst/>
              <a:latin typeface="Times New Roman" panose="02020603050405020304" pitchFamily="18" charset="0"/>
              <a:ea typeface="宋体" panose="02010600030101010101" pitchFamily="2" charset="-122"/>
            </a:endParaRPr>
          </a:p>
          <a:p>
            <a:r>
              <a:rPr lang="en-US" altLang="zh-CN" sz="1800" kern="100" dirty="0" err="1">
                <a:effectLst/>
                <a:latin typeface="宋体" panose="02010600030101010101" pitchFamily="2" charset="-122"/>
                <a:cs typeface="Times New Roman" panose="02020603050405020304" pitchFamily="18" charset="0"/>
              </a:rPr>
              <a:t>CardLayout</a:t>
            </a:r>
            <a:r>
              <a:rPr lang="en-US" altLang="zh-CN" sz="1800" kern="100" dirty="0">
                <a:effectLst/>
                <a:latin typeface="宋体" panose="02010600030101010101" pitchFamily="2" charset="-122"/>
                <a:cs typeface="Times New Roman" panose="02020603050405020304" pitchFamily="18" charset="0"/>
              </a:rPr>
              <a:t> </a:t>
            </a:r>
            <a:r>
              <a:rPr lang="zh-CN" altLang="zh-CN" sz="1800" kern="100" dirty="0">
                <a:effectLst/>
                <a:ea typeface="宋体" panose="02010600030101010101" pitchFamily="2" charset="-122"/>
                <a:cs typeface="Times New Roman" panose="02020603050405020304" pitchFamily="18" charset="0"/>
              </a:rPr>
              <a:t>提供了两个构造方法来创建</a:t>
            </a:r>
            <a:r>
              <a:rPr lang="en-US" altLang="zh-CN" sz="1800" kern="100" dirty="0">
                <a:effectLst/>
                <a:ea typeface="宋体" panose="02010600030101010101" pitchFamily="2" charset="-122"/>
                <a:cs typeface="Times New Roman" panose="02020603050405020304" pitchFamily="18" charset="0"/>
              </a:rPr>
              <a:t> </a:t>
            </a:r>
            <a:r>
              <a:rPr lang="en-US" altLang="zh-CN" sz="1800" kern="100" dirty="0" err="1">
                <a:effectLst/>
                <a:ea typeface="宋体" panose="02010600030101010101" pitchFamily="2" charset="-122"/>
                <a:cs typeface="Times New Roman" panose="02020603050405020304" pitchFamily="18" charset="0"/>
              </a:rPr>
              <a:t>CardLayout</a:t>
            </a:r>
            <a:r>
              <a:rPr lang="en-US" altLang="zh-CN" sz="1800" kern="100" dirty="0">
                <a:effectLst/>
                <a:ea typeface="宋体" panose="02010600030101010101" pitchFamily="2" charset="-122"/>
                <a:cs typeface="Times New Roman" panose="02020603050405020304" pitchFamily="18" charset="0"/>
              </a:rPr>
              <a:t> </a:t>
            </a:r>
            <a:r>
              <a:rPr lang="zh-CN" altLang="zh-CN" sz="1800" kern="100" dirty="0">
                <a:effectLst/>
                <a:ea typeface="宋体" panose="02010600030101010101" pitchFamily="2" charset="-122"/>
                <a:cs typeface="Times New Roman" panose="02020603050405020304" pitchFamily="18" charset="0"/>
              </a:rPr>
              <a:t>管理器对象，如表</a:t>
            </a:r>
            <a:r>
              <a:rPr lang="en-US" altLang="zh-CN" sz="1800" kern="100" dirty="0">
                <a:effectLst/>
                <a:ea typeface="宋体" panose="02010600030101010101" pitchFamily="2" charset="-122"/>
                <a:cs typeface="Times New Roman" panose="02020603050405020304" pitchFamily="18" charset="0"/>
              </a:rPr>
              <a:t>5-23</a:t>
            </a:r>
            <a:r>
              <a:rPr lang="zh-CN" altLang="zh-CN" sz="1800" kern="100" dirty="0">
                <a:effectLst/>
                <a:ea typeface="宋体" panose="02010600030101010101" pitchFamily="2" charset="-122"/>
                <a:cs typeface="Times New Roman" panose="02020603050405020304" pitchFamily="18" charset="0"/>
              </a:rPr>
              <a:t>所示。</a:t>
            </a:r>
            <a:r>
              <a:rPr lang="en-US" altLang="zh-CN" sz="1800" kern="100" dirty="0">
                <a:effectLst/>
                <a:ea typeface="宋体" panose="02010600030101010101" pitchFamily="2" charset="-122"/>
                <a:cs typeface="Times New Roman" panose="02020603050405020304" pitchFamily="18" charset="0"/>
              </a:rPr>
              <a:t> </a:t>
            </a:r>
            <a:endParaRPr lang="zh-CN" altLang="en-US" dirty="0"/>
          </a:p>
        </p:txBody>
      </p:sp>
      <p:graphicFrame>
        <p:nvGraphicFramePr>
          <p:cNvPr id="5" name="表格 4"/>
          <p:cNvGraphicFramePr>
            <a:graphicFrameLocks noGrp="1"/>
          </p:cNvGraphicFramePr>
          <p:nvPr/>
        </p:nvGraphicFramePr>
        <p:xfrm>
          <a:off x="1066932" y="3482752"/>
          <a:ext cx="7794334" cy="421894"/>
        </p:xfrm>
        <a:graphic>
          <a:graphicData uri="http://schemas.openxmlformats.org/drawingml/2006/table">
            <a:tbl>
              <a:tblPr firstRow="1" firstCol="1" bandRow="1">
                <a:tableStyleId>{5C22544A-7EE6-4342-B048-85BDC9FD1C3A}</a:tableStyleId>
              </a:tblPr>
              <a:tblGrid>
                <a:gridCol w="3897167"/>
                <a:gridCol w="3897167"/>
              </a:tblGrid>
              <a:tr h="0">
                <a:tc>
                  <a:txBody>
                    <a:bodyPr/>
                    <a:lstStyle/>
                    <a:p>
                      <a:pPr indent="266700" algn="just">
                        <a:lnSpc>
                          <a:spcPct val="150000"/>
                        </a:lnSpc>
                      </a:pPr>
                      <a:r>
                        <a:rPr lang="en-US" sz="1050" kern="100">
                          <a:effectLst/>
                        </a:rPr>
                        <a:t>public CardLayout()</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创建一个间距为</a:t>
                      </a:r>
                      <a:r>
                        <a:rPr lang="en-US" sz="1050" kern="100">
                          <a:effectLst/>
                        </a:rPr>
                        <a:t>0</a:t>
                      </a:r>
                      <a:r>
                        <a:rPr lang="zh-CN" sz="1050" kern="100">
                          <a:effectLst/>
                        </a:rPr>
                        <a:t>的</a:t>
                      </a:r>
                      <a:r>
                        <a:rPr lang="en-US" sz="1050" kern="100">
                          <a:effectLst/>
                        </a:rPr>
                        <a:t>CardLayout</a:t>
                      </a:r>
                      <a:r>
                        <a:rPr lang="zh-CN" sz="1050" kern="100">
                          <a:effectLst/>
                        </a:rPr>
                        <a:t>对象。</a:t>
                      </a:r>
                      <a:endParaRPr lang="zh-CN" sz="1050" kern="100">
                        <a:effectLst/>
                        <a:latin typeface="Times New Roman" panose="02020603050405020304" pitchFamily="18" charset="0"/>
                        <a:ea typeface="宋体" panose="02010600030101010101" pitchFamily="2" charset="-122"/>
                      </a:endParaRPr>
                    </a:p>
                  </a:txBody>
                  <a:tcPr marL="68580" marR="68580" marT="0" marB="0"/>
                </a:tc>
              </a:tr>
              <a:tr h="0">
                <a:tc>
                  <a:txBody>
                    <a:bodyPr/>
                    <a:lstStyle/>
                    <a:p>
                      <a:pPr indent="266700" algn="just">
                        <a:lnSpc>
                          <a:spcPct val="150000"/>
                        </a:lnSpc>
                      </a:pPr>
                      <a:r>
                        <a:rPr lang="en-US" sz="1050" kern="100">
                          <a:effectLst/>
                        </a:rPr>
                        <a:t>public CardLayout(int hgap, int vgap)</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dirty="0">
                          <a:effectLst/>
                        </a:rPr>
                        <a:t>以指定的间距创建一个</a:t>
                      </a:r>
                      <a:r>
                        <a:rPr lang="en-US" sz="1050" kern="100" dirty="0" err="1">
                          <a:effectLst/>
                        </a:rPr>
                        <a:t>CardLayout</a:t>
                      </a:r>
                      <a:r>
                        <a:rPr lang="zh-CN" sz="1050" kern="100" dirty="0">
                          <a:effectLst/>
                        </a:rPr>
                        <a:t>对象。</a:t>
                      </a:r>
                      <a:endParaRPr lang="zh-CN" sz="1050" kern="100" dirty="0">
                        <a:effectLst/>
                        <a:latin typeface="Times New Roman" panose="02020603050405020304" pitchFamily="18" charset="0"/>
                        <a:ea typeface="宋体" panose="02010600030101010101" pitchFamily="2" charset="-122"/>
                      </a:endParaRPr>
                    </a:p>
                  </a:txBody>
                  <a:tcPr marL="68580" marR="68580" marT="0" marB="0"/>
                </a:tc>
              </a:tr>
            </a:tbl>
          </a:graphicData>
        </a:graphic>
      </p:graphicFrame>
      <p:sp>
        <p:nvSpPr>
          <p:cNvPr id="7" name="文本框 6"/>
          <p:cNvSpPr txBox="1"/>
          <p:nvPr/>
        </p:nvSpPr>
        <p:spPr>
          <a:xfrm>
            <a:off x="838338" y="3904646"/>
            <a:ext cx="10016812" cy="455253"/>
          </a:xfrm>
          <a:prstGeom prst="rect">
            <a:avLst/>
          </a:prstGeom>
          <a:noFill/>
        </p:spPr>
        <p:txBody>
          <a:bodyPr wrap="square">
            <a:spAutoFit/>
          </a:bodyPr>
          <a:lstStyle/>
          <a:p>
            <a:pPr indent="266700" algn="just">
              <a:lnSpc>
                <a:spcPct val="150000"/>
              </a:lnSpc>
            </a:pPr>
            <a:r>
              <a:rPr lang="en-US" altLang="zh-CN" sz="1800" kern="100" dirty="0" err="1">
                <a:effectLst/>
                <a:latin typeface="宋体" panose="02010600030101010101" pitchFamily="2" charset="-122"/>
                <a:ea typeface="宋体" panose="02010600030101010101" pitchFamily="2" charset="-122"/>
              </a:rPr>
              <a:t>CardLayout</a:t>
            </a:r>
            <a:r>
              <a:rPr lang="en-US" altLang="zh-CN" sz="1800" kern="100" dirty="0">
                <a:effectLst/>
                <a:latin typeface="宋体" panose="02010600030101010101" pitchFamily="2" charset="-122"/>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rPr>
              <a:t>类也提供了一些常用的方法来管理布局和组件，如表</a:t>
            </a:r>
            <a:r>
              <a:rPr lang="en-US" altLang="zh-CN" sz="1800" kern="100" dirty="0">
                <a:effectLst/>
                <a:latin typeface="Times New Roman" panose="02020603050405020304" pitchFamily="18" charset="0"/>
                <a:ea typeface="宋体" panose="02010600030101010101" pitchFamily="2" charset="-122"/>
              </a:rPr>
              <a:t>5-24</a:t>
            </a:r>
            <a:r>
              <a:rPr lang="zh-CN" altLang="zh-CN" sz="1800" kern="100" dirty="0">
                <a:effectLst/>
                <a:latin typeface="Times New Roman" panose="02020603050405020304" pitchFamily="18" charset="0"/>
                <a:ea typeface="宋体" panose="02010600030101010101" pitchFamily="2" charset="-122"/>
              </a:rPr>
              <a:t>所示：</a:t>
            </a:r>
            <a:endParaRPr lang="zh-CN" altLang="zh-CN" sz="1800" kern="100" dirty="0">
              <a:effectLst/>
              <a:latin typeface="Times New Roman" panose="02020603050405020304" pitchFamily="18" charset="0"/>
              <a:ea typeface="宋体" panose="02010600030101010101" pitchFamily="2" charset="-122"/>
            </a:endParaRPr>
          </a:p>
        </p:txBody>
      </p:sp>
      <p:graphicFrame>
        <p:nvGraphicFramePr>
          <p:cNvPr id="8" name="表格 7"/>
          <p:cNvGraphicFramePr>
            <a:graphicFrameLocks noGrp="1"/>
          </p:cNvGraphicFramePr>
          <p:nvPr/>
        </p:nvGraphicFramePr>
        <p:xfrm>
          <a:off x="1070842" y="4421175"/>
          <a:ext cx="7924592" cy="1693168"/>
        </p:xfrm>
        <a:graphic>
          <a:graphicData uri="http://schemas.openxmlformats.org/drawingml/2006/table">
            <a:tbl>
              <a:tblPr firstRow="1" firstCol="1" bandRow="1">
                <a:tableStyleId>{5C22544A-7EE6-4342-B048-85BDC9FD1C3A}</a:tableStyleId>
              </a:tblPr>
              <a:tblGrid>
                <a:gridCol w="3962296"/>
                <a:gridCol w="3962296"/>
              </a:tblGrid>
              <a:tr h="0">
                <a:tc>
                  <a:txBody>
                    <a:bodyPr/>
                    <a:lstStyle/>
                    <a:p>
                      <a:pPr indent="266700" algn="just">
                        <a:lnSpc>
                          <a:spcPct val="150000"/>
                        </a:lnSpc>
                      </a:pPr>
                      <a:r>
                        <a:rPr lang="en-US" sz="1050" kern="100">
                          <a:effectLst/>
                        </a:rPr>
                        <a:t>public int getHgap()   </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dirty="0">
                          <a:effectLst/>
                        </a:rPr>
                        <a:t>获取水平间距</a:t>
                      </a:r>
                      <a:endParaRPr lang="zh-CN" sz="1050" kern="100" dirty="0">
                        <a:effectLst/>
                        <a:latin typeface="Times New Roman" panose="02020603050405020304" pitchFamily="18" charset="0"/>
                        <a:ea typeface="宋体" panose="02010600030101010101" pitchFamily="2" charset="-122"/>
                      </a:endParaRPr>
                    </a:p>
                  </a:txBody>
                  <a:tcPr marL="68580" marR="68580" marT="0" marB="0"/>
                </a:tc>
              </a:tr>
              <a:tr h="0">
                <a:tc>
                  <a:txBody>
                    <a:bodyPr/>
                    <a:lstStyle/>
                    <a:p>
                      <a:pPr indent="266700" algn="just">
                        <a:lnSpc>
                          <a:spcPct val="150000"/>
                        </a:lnSpc>
                      </a:pPr>
                      <a:r>
                        <a:rPr lang="en-US" sz="1050" kern="100">
                          <a:effectLst/>
                        </a:rPr>
                        <a:t>public int getVgap()   </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获取垂直间距</a:t>
                      </a:r>
                      <a:endParaRPr lang="zh-CN" sz="1050" kern="100">
                        <a:effectLst/>
                        <a:latin typeface="Times New Roman" panose="02020603050405020304" pitchFamily="18" charset="0"/>
                        <a:ea typeface="宋体" panose="02010600030101010101" pitchFamily="2" charset="-122"/>
                      </a:endParaRPr>
                    </a:p>
                  </a:txBody>
                  <a:tcPr marL="68580" marR="68580" marT="0" marB="0"/>
                </a:tc>
              </a:tr>
              <a:tr h="0">
                <a:tc>
                  <a:txBody>
                    <a:bodyPr/>
                    <a:lstStyle/>
                    <a:p>
                      <a:pPr indent="266700" algn="just">
                        <a:lnSpc>
                          <a:spcPct val="150000"/>
                        </a:lnSpc>
                      </a:pPr>
                      <a:r>
                        <a:rPr lang="en-US" sz="1050" kern="100">
                          <a:effectLst/>
                        </a:rPr>
                        <a:t>public void first(Container parent)        </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指定当前组件为第一个加入的组件</a:t>
                      </a:r>
                      <a:endParaRPr lang="zh-CN" sz="1050" kern="100">
                        <a:effectLst/>
                        <a:latin typeface="Times New Roman" panose="02020603050405020304" pitchFamily="18" charset="0"/>
                        <a:ea typeface="宋体" panose="02010600030101010101" pitchFamily="2" charset="-122"/>
                      </a:endParaRPr>
                    </a:p>
                  </a:txBody>
                  <a:tcPr marL="68580" marR="68580" marT="0" marB="0"/>
                </a:tc>
              </a:tr>
              <a:tr h="0">
                <a:tc>
                  <a:txBody>
                    <a:bodyPr/>
                    <a:lstStyle/>
                    <a:p>
                      <a:pPr indent="266700" algn="just">
                        <a:lnSpc>
                          <a:spcPct val="150000"/>
                        </a:lnSpc>
                      </a:pPr>
                      <a:r>
                        <a:rPr lang="en-US" sz="1050" kern="100">
                          <a:effectLst/>
                        </a:rPr>
                        <a:t>public void next(Container parent)   </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指定当前组件为下一个加入的组件</a:t>
                      </a:r>
                      <a:endParaRPr lang="zh-CN" sz="1050" kern="100">
                        <a:effectLst/>
                        <a:latin typeface="Times New Roman" panose="02020603050405020304" pitchFamily="18" charset="0"/>
                        <a:ea typeface="宋体" panose="02010600030101010101" pitchFamily="2" charset="-122"/>
                      </a:endParaRPr>
                    </a:p>
                  </a:txBody>
                  <a:tcPr marL="68580" marR="68580" marT="0" marB="0"/>
                </a:tc>
              </a:tr>
              <a:tr h="0">
                <a:tc>
                  <a:txBody>
                    <a:bodyPr/>
                    <a:lstStyle/>
                    <a:p>
                      <a:pPr indent="266700" algn="just">
                        <a:lnSpc>
                          <a:spcPct val="150000"/>
                        </a:lnSpc>
                      </a:pPr>
                      <a:r>
                        <a:rPr lang="en-US" sz="1050" kern="100">
                          <a:effectLst/>
                        </a:rPr>
                        <a:t>public void previous(Container parent)</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指定当前组件为上一个加入的组件</a:t>
                      </a:r>
                      <a:endParaRPr lang="zh-CN" sz="1050" kern="100">
                        <a:effectLst/>
                        <a:latin typeface="Times New Roman" panose="02020603050405020304" pitchFamily="18" charset="0"/>
                        <a:ea typeface="宋体" panose="02010600030101010101" pitchFamily="2" charset="-122"/>
                      </a:endParaRPr>
                    </a:p>
                  </a:txBody>
                  <a:tcPr marL="68580" marR="68580" marT="0" marB="0"/>
                </a:tc>
              </a:tr>
              <a:tr h="0">
                <a:tc>
                  <a:txBody>
                    <a:bodyPr/>
                    <a:lstStyle/>
                    <a:p>
                      <a:pPr indent="266700" algn="just">
                        <a:lnSpc>
                          <a:spcPct val="150000"/>
                        </a:lnSpc>
                      </a:pPr>
                      <a:r>
                        <a:rPr lang="en-US" sz="1050" kern="100">
                          <a:effectLst/>
                        </a:rPr>
                        <a:t>public void last(Container parent)   </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指定当前组件为最后一个加入的组件</a:t>
                      </a:r>
                      <a:endParaRPr lang="zh-CN" sz="1050" kern="100">
                        <a:effectLst/>
                        <a:latin typeface="Times New Roman" panose="02020603050405020304" pitchFamily="18" charset="0"/>
                        <a:ea typeface="宋体" panose="02010600030101010101" pitchFamily="2" charset="-122"/>
                      </a:endParaRPr>
                    </a:p>
                  </a:txBody>
                  <a:tcPr marL="68580" marR="68580" marT="0" marB="0"/>
                </a:tc>
              </a:tr>
              <a:tr h="0">
                <a:tc>
                  <a:txBody>
                    <a:bodyPr/>
                    <a:lstStyle/>
                    <a:p>
                      <a:pPr indent="266700" algn="just">
                        <a:lnSpc>
                          <a:spcPct val="150000"/>
                        </a:lnSpc>
                      </a:pPr>
                      <a:r>
                        <a:rPr lang="en-US" sz="1050" kern="100">
                          <a:effectLst/>
                        </a:rPr>
                        <a:t>public void setHgap(int hgap)   </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重置水平间距</a:t>
                      </a:r>
                      <a:endParaRPr lang="zh-CN" sz="1050" kern="100">
                        <a:effectLst/>
                        <a:latin typeface="Times New Roman" panose="02020603050405020304" pitchFamily="18" charset="0"/>
                        <a:ea typeface="宋体" panose="02010600030101010101" pitchFamily="2" charset="-122"/>
                      </a:endParaRPr>
                    </a:p>
                  </a:txBody>
                  <a:tcPr marL="68580" marR="68580" marT="0" marB="0"/>
                </a:tc>
              </a:tr>
              <a:tr h="0">
                <a:tc>
                  <a:txBody>
                    <a:bodyPr/>
                    <a:lstStyle/>
                    <a:p>
                      <a:pPr indent="266700" algn="just">
                        <a:lnSpc>
                          <a:spcPct val="150000"/>
                        </a:lnSpc>
                      </a:pPr>
                      <a:r>
                        <a:rPr lang="en-US" sz="1050" kern="100">
                          <a:effectLst/>
                        </a:rPr>
                        <a:t>public void setVgap(int vgap)   </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dirty="0">
                          <a:effectLst/>
                        </a:rPr>
                        <a:t>重置垂直间距</a:t>
                      </a:r>
                      <a:endParaRPr lang="zh-CN" sz="1050" kern="100" dirty="0">
                        <a:effectLst/>
                        <a:latin typeface="Times New Roman" panose="02020603050405020304" pitchFamily="18" charset="0"/>
                        <a:ea typeface="宋体" panose="02010600030101010101" pitchFamily="2" charset="-122"/>
                      </a:endParaRPr>
                    </a:p>
                  </a:txBody>
                  <a:tcPr marL="68580" marR="68580" marT="0" marB="0"/>
                </a:tc>
              </a:tr>
            </a:tbl>
          </a:graphicData>
        </a:graphic>
      </p:graphicFrame>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sz="2800" b="1" kern="100" dirty="0">
                <a:effectLst/>
                <a:latin typeface="Times New Roman" panose="02020603050405020304" pitchFamily="18" charset="0"/>
                <a:ea typeface="宋体" panose="02010600030101010101" pitchFamily="2" charset="-122"/>
                <a:cs typeface="Times New Roman" panose="02020603050405020304" pitchFamily="18" charset="0"/>
              </a:rPr>
              <a:t>说明</a:t>
            </a:r>
            <a:endParaRPr lang="zh-CN" altLang="en-US" dirty="0"/>
          </a:p>
        </p:txBody>
      </p:sp>
      <p:sp>
        <p:nvSpPr>
          <p:cNvPr id="4" name="文本框 3"/>
          <p:cNvSpPr txBox="1"/>
          <p:nvPr/>
        </p:nvSpPr>
        <p:spPr>
          <a:xfrm>
            <a:off x="1447922" y="495300"/>
            <a:ext cx="10515324" cy="2948243"/>
          </a:xfrm>
          <a:prstGeom prst="rect">
            <a:avLst/>
          </a:prstGeom>
          <a:noFill/>
        </p:spPr>
        <p:txBody>
          <a:bodyPr wrap="square">
            <a:spAutoFit/>
          </a:bodyPr>
          <a:lstStyle/>
          <a:p>
            <a:pPr indent="261620" algn="just">
              <a:lnSpc>
                <a:spcPct val="150000"/>
              </a:lnSpc>
            </a:pPr>
            <a:r>
              <a:rPr lang="zh-CN" altLang="zh-CN" sz="1800" kern="100" dirty="0">
                <a:effectLst/>
                <a:latin typeface="Times New Roman" panose="02020603050405020304" pitchFamily="18" charset="0"/>
                <a:ea typeface="宋体" panose="02010600030101010101" pitchFamily="2" charset="-122"/>
              </a:rPr>
              <a:t>向使用</a:t>
            </a:r>
            <a:r>
              <a:rPr lang="en-US" altLang="zh-CN" sz="1800" kern="100" dirty="0" err="1">
                <a:effectLst/>
                <a:latin typeface="Times New Roman" panose="02020603050405020304" pitchFamily="18" charset="0"/>
                <a:ea typeface="宋体" panose="02010600030101010101" pitchFamily="2" charset="-122"/>
              </a:rPr>
              <a:t>CardLayout</a:t>
            </a:r>
            <a:r>
              <a:rPr lang="zh-CN" altLang="zh-CN" sz="1800" kern="100" dirty="0">
                <a:effectLst/>
                <a:latin typeface="Times New Roman" panose="02020603050405020304" pitchFamily="18" charset="0"/>
                <a:ea typeface="宋体" panose="02010600030101010101" pitchFamily="2" charset="-122"/>
              </a:rPr>
              <a:t>布局的容器中添加组件时，为了调用不同的卡片组件，可以为每个卡片的组件命名，使用</a:t>
            </a:r>
            <a:r>
              <a:rPr lang="en-US" altLang="zh-CN" sz="1800" kern="100" dirty="0">
                <a:effectLst/>
                <a:latin typeface="Times New Roman" panose="02020603050405020304" pitchFamily="18" charset="0"/>
                <a:ea typeface="宋体" panose="02010600030101010101" pitchFamily="2" charset="-122"/>
              </a:rPr>
              <a:t>add()</a:t>
            </a:r>
            <a:r>
              <a:rPr lang="zh-CN" altLang="zh-CN" sz="1800" kern="100" dirty="0">
                <a:effectLst/>
                <a:latin typeface="Times New Roman" panose="02020603050405020304" pitchFamily="18" charset="0"/>
                <a:ea typeface="宋体" panose="02010600030101010101" pitchFamily="2" charset="-122"/>
              </a:rPr>
              <a:t>方法实现。</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zh-CN" altLang="zh-CN" sz="1800" kern="100" dirty="0">
                <a:effectLst/>
                <a:latin typeface="Times New Roman" panose="02020603050405020304" pitchFamily="18" charset="0"/>
                <a:ea typeface="宋体" panose="02010600030101010101" pitchFamily="2" charset="-122"/>
              </a:rPr>
              <a:t>使用</a:t>
            </a:r>
            <a:r>
              <a:rPr lang="en-US" altLang="zh-CN" sz="1800" kern="100" dirty="0">
                <a:effectLst/>
                <a:latin typeface="Times New Roman" panose="02020603050405020304" pitchFamily="18" charset="0"/>
                <a:ea typeface="宋体" panose="02010600030101010101" pitchFamily="2" charset="-122"/>
              </a:rPr>
              <a:t>add()</a:t>
            </a:r>
            <a:r>
              <a:rPr lang="zh-CN" altLang="zh-CN" sz="1800" kern="100" dirty="0">
                <a:effectLst/>
                <a:latin typeface="Times New Roman" panose="02020603050405020304" pitchFamily="18" charset="0"/>
                <a:ea typeface="宋体" panose="02010600030101010101" pitchFamily="2" charset="-122"/>
              </a:rPr>
              <a:t>方法的一般格式有两种：</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effectLst/>
                <a:latin typeface="Times New Roman" panose="02020603050405020304" pitchFamily="18" charset="0"/>
                <a:ea typeface="宋体" panose="02010600030101010101" pitchFamily="2" charset="-122"/>
              </a:rPr>
              <a:t>add(</a:t>
            </a:r>
            <a:r>
              <a:rPr lang="zh-CN" altLang="zh-CN" sz="1800" kern="100" dirty="0">
                <a:effectLst/>
                <a:latin typeface="Times New Roman" panose="02020603050405020304" pitchFamily="18" charset="0"/>
                <a:ea typeface="宋体" panose="02010600030101010101" pitchFamily="2" charset="-122"/>
              </a:rPr>
              <a:t>名称字符串，组件名</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effectLst/>
                <a:latin typeface="Times New Roman" panose="02020603050405020304" pitchFamily="18" charset="0"/>
                <a:ea typeface="宋体" panose="02010600030101010101" pitchFamily="2" charset="-122"/>
              </a:rPr>
              <a:t>add(</a:t>
            </a:r>
            <a:r>
              <a:rPr lang="zh-CN" altLang="zh-CN" sz="1800" kern="100" dirty="0">
                <a:effectLst/>
                <a:latin typeface="Times New Roman" panose="02020603050405020304" pitchFamily="18" charset="0"/>
                <a:ea typeface="宋体" panose="02010600030101010101" pitchFamily="2" charset="-122"/>
              </a:rPr>
              <a:t>组件名，名称字符串</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zh-CN" altLang="zh-CN" sz="1800" kern="100" dirty="0">
                <a:effectLst/>
                <a:latin typeface="Times New Roman" panose="02020603050405020304" pitchFamily="18" charset="0"/>
                <a:ea typeface="宋体" panose="02010600030101010101" pitchFamily="2" charset="-122"/>
              </a:rPr>
              <a:t>下面我们看一个</a:t>
            </a:r>
            <a:r>
              <a:rPr lang="en-US" altLang="zh-CN" sz="1800" kern="100" dirty="0" err="1">
                <a:effectLst/>
                <a:latin typeface="Times New Roman" panose="02020603050405020304" pitchFamily="18" charset="0"/>
                <a:ea typeface="宋体" panose="02010600030101010101" pitchFamily="2" charset="-122"/>
              </a:rPr>
              <a:t>CardLayout</a:t>
            </a:r>
            <a:r>
              <a:rPr lang="zh-CN" altLang="zh-CN" sz="1800" kern="100" dirty="0">
                <a:effectLst/>
                <a:latin typeface="Times New Roman" panose="02020603050405020304" pitchFamily="18" charset="0"/>
                <a:ea typeface="宋体" panose="02010600030101010101" pitchFamily="2" charset="-122"/>
              </a:rPr>
              <a:t>布局的简单应用：窗口上有</a:t>
            </a:r>
            <a:r>
              <a:rPr lang="en-US" altLang="zh-CN" sz="1800" kern="100" dirty="0">
                <a:effectLst/>
                <a:latin typeface="Times New Roman" panose="02020603050405020304" pitchFamily="18" charset="0"/>
                <a:ea typeface="宋体" panose="02010600030101010101" pitchFamily="2" charset="-122"/>
              </a:rPr>
              <a:t>3</a:t>
            </a:r>
            <a:r>
              <a:rPr lang="zh-CN" altLang="zh-CN" sz="1800" kern="100" dirty="0">
                <a:effectLst/>
                <a:latin typeface="Times New Roman" panose="02020603050405020304" pitchFamily="18" charset="0"/>
                <a:ea typeface="宋体" panose="02010600030101010101" pitchFamily="2" charset="-122"/>
              </a:rPr>
              <a:t>个按钮，当单击任何一个按钮时，下面会出现不同的标签。这</a:t>
            </a:r>
            <a:r>
              <a:rPr lang="en-US" altLang="zh-CN" sz="1800" kern="100" dirty="0">
                <a:effectLst/>
                <a:latin typeface="Times New Roman" panose="02020603050405020304" pitchFamily="18" charset="0"/>
                <a:ea typeface="宋体" panose="02010600030101010101" pitchFamily="2" charset="-122"/>
              </a:rPr>
              <a:t>3</a:t>
            </a:r>
            <a:r>
              <a:rPr lang="zh-CN" altLang="zh-CN" sz="1800" kern="100" dirty="0">
                <a:effectLst/>
                <a:latin typeface="Times New Roman" panose="02020603050405020304" pitchFamily="18" charset="0"/>
                <a:ea typeface="宋体" panose="02010600030101010101" pitchFamily="2" charset="-122"/>
              </a:rPr>
              <a:t>个标签每次只出现一个。结果如图</a:t>
            </a:r>
            <a:r>
              <a:rPr lang="en-US" altLang="zh-CN" sz="1800" kern="100" dirty="0">
                <a:effectLst/>
                <a:latin typeface="Times New Roman" panose="02020603050405020304" pitchFamily="18" charset="0"/>
                <a:ea typeface="宋体" panose="02010600030101010101" pitchFamily="2" charset="-122"/>
              </a:rPr>
              <a:t>5-17</a:t>
            </a:r>
            <a:r>
              <a:rPr lang="zh-CN" altLang="zh-CN" sz="1800" kern="100" dirty="0">
                <a:effectLst/>
                <a:latin typeface="Times New Roman" panose="02020603050405020304" pitchFamily="18" charset="0"/>
                <a:ea typeface="宋体" panose="02010600030101010101" pitchFamily="2" charset="-122"/>
              </a:rPr>
              <a:t>所示：</a:t>
            </a:r>
            <a:endParaRPr lang="zh-CN" altLang="zh-CN" sz="1800" kern="100" dirty="0">
              <a:effectLst/>
              <a:latin typeface="Times New Roman" panose="02020603050405020304" pitchFamily="18" charset="0"/>
              <a:ea typeface="宋体" panose="02010600030101010101" pitchFamily="2" charset="-122"/>
            </a:endParaRPr>
          </a:p>
        </p:txBody>
      </p:sp>
      <p:pic>
        <p:nvPicPr>
          <p:cNvPr id="5" name="图片 4" descr="UGLF10A(RU8ZL~BDKA}JX7J"/>
          <p:cNvPicPr/>
          <p:nvPr/>
        </p:nvPicPr>
        <p:blipFill>
          <a:blip r:embed="rId1"/>
          <a:stretch>
            <a:fillRect/>
          </a:stretch>
        </p:blipFill>
        <p:spPr>
          <a:xfrm>
            <a:off x="1447922" y="3478894"/>
            <a:ext cx="3352712" cy="2236046"/>
          </a:xfrm>
          <a:prstGeom prst="rect">
            <a:avLst/>
          </a:prstGeom>
          <a:noFill/>
          <a:ln>
            <a:noFill/>
          </a:ln>
        </p:spPr>
      </p:pic>
      <p:pic>
        <p:nvPicPr>
          <p:cNvPr id="6" name="图片 5" descr="BDM]Y{KUXL2C4ZR0GK6[N)2"/>
          <p:cNvPicPr/>
          <p:nvPr/>
        </p:nvPicPr>
        <p:blipFill>
          <a:blip r:embed="rId2"/>
          <a:stretch>
            <a:fillRect/>
          </a:stretch>
        </p:blipFill>
        <p:spPr>
          <a:xfrm>
            <a:off x="5257822" y="3478894"/>
            <a:ext cx="3352712" cy="2236046"/>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0" y="457278"/>
            <a:ext cx="5486416" cy="5755422"/>
          </a:xfrm>
          <a:prstGeom prst="rect">
            <a:avLst/>
          </a:prstGeom>
          <a:noFill/>
        </p:spPr>
        <p:txBody>
          <a:bodyPr wrap="square">
            <a:spAutoFit/>
          </a:bodyPr>
          <a:lstStyle/>
          <a:p>
            <a:pPr marL="266700" algn="l"/>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java.awt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java.awt.event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javax.swing</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u="sng"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EX4_7</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extends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JFrame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implements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ActionListener{</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JButton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b1</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b2</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b3</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JPanel</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p1</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p2</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CardLayout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card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EX4_7() {</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p1</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JPanel</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p2</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JPanel</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p1</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.setLayout(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FlowLayout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b1</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JButton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按钮</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1"</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p1</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b1</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b2</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JButton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按钮</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2"</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b2</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.addActionListener(</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p1</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b2</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b3</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JButton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按钮</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3"</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b3</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.addActionListener(</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p1</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b3</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card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CardLayout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p2</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.setLayout(</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card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p2</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JLabel</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第一个标签</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"page1"</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p2</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JLabel</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第二个标签</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"page2"</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p2</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JLabel</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第三个标签</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"page3"</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Container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con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getContentPane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.setLayout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BorderLayout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p1</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,BorderLayout.</a:t>
            </a:r>
            <a:r>
              <a:rPr lang="en-US" altLang="zh-CN" sz="1200" b="1"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NORTH</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p2</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,BorderLayout.</a:t>
            </a:r>
            <a:r>
              <a:rPr lang="en-US" altLang="zh-CN" sz="1200" b="1"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SOUTH</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Times New Roman" panose="02020603050405020304" pitchFamily="18" charset="0"/>
              <a:ea typeface="宋体" panose="02010600030101010101" pitchFamily="2" charset="-122"/>
            </a:endParaRPr>
          </a:p>
        </p:txBody>
      </p:sp>
      <p:sp>
        <p:nvSpPr>
          <p:cNvPr id="6" name="文本框 5"/>
          <p:cNvSpPr txBox="1"/>
          <p:nvPr/>
        </p:nvSpPr>
        <p:spPr>
          <a:xfrm>
            <a:off x="5334020" y="799189"/>
            <a:ext cx="6099142" cy="4329583"/>
          </a:xfrm>
          <a:prstGeom prst="rect">
            <a:avLst/>
          </a:prstGeom>
          <a:noFill/>
        </p:spPr>
        <p:txBody>
          <a:bodyPr wrap="square">
            <a:spAutoFit/>
          </a:bodyPr>
          <a:lstStyle/>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4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public</a:t>
            </a: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4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void</a:t>
            </a: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4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actionPerformed</a:t>
            </a: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4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ActionEvent</a:t>
            </a: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400" b="0" i="0" u="none" strike="noStrike" kern="0" cap="none" spc="0" normalizeH="0" baseline="0" noProof="0" dirty="0">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e</a:t>
            </a: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4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if</a:t>
            </a: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4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e</a:t>
            </a:r>
            <a:r>
              <a:rPr kumimoji="0" lang="en-US" altLang="zh-CN" sz="14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.getSource</a:t>
            </a: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400" b="0" i="0" u="none" strike="noStrike" kern="0" cap="none" spc="0" normalizeH="0" baseline="0" noProof="0" dirty="0">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b1</a:t>
            </a: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533400" marR="0" lvl="0" indent="266700" algn="l" defTabSz="914400" rtl="0" eaLnBrk="0" fontAlgn="base" latinLnBrk="0" hangingPunct="0">
              <a:lnSpc>
                <a:spcPct val="100000"/>
              </a:lnSpc>
              <a:spcBef>
                <a:spcPct val="0"/>
              </a:spcBef>
              <a:spcAft>
                <a:spcPct val="0"/>
              </a:spcAft>
              <a:buClrTx/>
              <a:buSzTx/>
              <a:buFontTx/>
              <a:buNone/>
              <a:defRPr/>
            </a:pPr>
            <a:r>
              <a:rPr kumimoji="0" lang="en-US" altLang="zh-CN" sz="1400" b="0" i="0" u="none" strike="noStrike" kern="0" cap="none" spc="0" normalizeH="0" baseline="0" noProof="0" dirty="0" err="1">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card</a:t>
            </a:r>
            <a:r>
              <a:rPr kumimoji="0" lang="en-US" altLang="zh-CN" sz="14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.first</a:t>
            </a: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400" b="0" i="0" u="none" strike="noStrike" kern="0" cap="none" spc="0" normalizeH="0" baseline="0" noProof="0" dirty="0">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p2</a:t>
            </a: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endParaRPr kumimoji="0" lang="zh-CN" altLang="zh-CN" sz="1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4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else</a:t>
            </a: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4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if</a:t>
            </a: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4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e</a:t>
            </a:r>
            <a:r>
              <a:rPr kumimoji="0" lang="en-US" altLang="zh-CN" sz="14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.getSource</a:t>
            </a: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400" b="0" i="0" u="none" strike="noStrike" kern="0" cap="none" spc="0" normalizeH="0" baseline="0" noProof="0" dirty="0">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b2</a:t>
            </a: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endParaRPr kumimoji="0" lang="zh-CN" altLang="zh-CN" sz="1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533400" marR="0" lvl="0" indent="266700" algn="l" defTabSz="914400" rtl="0" eaLnBrk="0" fontAlgn="base" latinLnBrk="0" hangingPunct="0">
              <a:lnSpc>
                <a:spcPct val="100000"/>
              </a:lnSpc>
              <a:spcBef>
                <a:spcPct val="0"/>
              </a:spcBef>
              <a:spcAft>
                <a:spcPct val="0"/>
              </a:spcAft>
              <a:buClrTx/>
              <a:buSzTx/>
              <a:buFontTx/>
              <a:buNone/>
              <a:defRPr/>
            </a:pPr>
            <a:r>
              <a:rPr kumimoji="0" lang="en-US" altLang="zh-CN" sz="1400" b="0" i="0" u="none" strike="noStrike" kern="0" cap="none" spc="0" normalizeH="0" baseline="0" noProof="0" dirty="0" err="1">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card</a:t>
            </a:r>
            <a:r>
              <a:rPr kumimoji="0" lang="en-US" altLang="zh-CN" sz="14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.next</a:t>
            </a: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400" b="0" i="0" u="none" strike="noStrike" kern="0" cap="none" spc="0" normalizeH="0" baseline="0" noProof="0" dirty="0">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p2</a:t>
            </a: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endParaRPr kumimoji="0" lang="zh-CN" altLang="zh-CN" sz="1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4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else</a:t>
            </a: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4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if</a:t>
            </a: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4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e</a:t>
            </a:r>
            <a:r>
              <a:rPr kumimoji="0" lang="en-US" altLang="zh-CN" sz="14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.getSource</a:t>
            </a: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400" b="0" i="0" u="none" strike="noStrike" kern="0" cap="none" spc="0" normalizeH="0" baseline="0" noProof="0" dirty="0">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b3</a:t>
            </a: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endParaRPr kumimoji="0" lang="zh-CN" altLang="zh-CN" sz="1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4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400" b="0" i="0" u="none" strike="noStrike" kern="0" cap="none" spc="0" normalizeH="0" baseline="0" noProof="0" dirty="0" err="1">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card</a:t>
            </a:r>
            <a:r>
              <a:rPr kumimoji="0" lang="en-US" altLang="zh-CN" sz="14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.last</a:t>
            </a: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400" b="0" i="0" u="none" strike="noStrike" kern="0" cap="none" spc="0" normalizeH="0" baseline="0" noProof="0" dirty="0">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p2</a:t>
            </a: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endParaRPr kumimoji="0" lang="zh-CN" altLang="zh-CN" sz="1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endParaRPr kumimoji="0" lang="zh-CN" altLang="zh-CN" sz="1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4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public</a:t>
            </a: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4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static</a:t>
            </a: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4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void</a:t>
            </a: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main(String </a:t>
            </a:r>
            <a:r>
              <a:rPr kumimoji="0" lang="en-US" altLang="zh-CN" sz="14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args</a:t>
            </a: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EX4_7 </a:t>
            </a:r>
            <a:r>
              <a:rPr kumimoji="0" lang="en-US" altLang="zh-CN" sz="1400" b="0" i="0" u="none" strike="noStrike" kern="0" cap="none" spc="0" normalizeH="0" baseline="0" noProof="0" dirty="0">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f</a:t>
            </a: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4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new</a:t>
            </a: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EX4_7();</a:t>
            </a:r>
            <a:endParaRPr kumimoji="0" lang="zh-CN" altLang="zh-CN" sz="1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4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f</a:t>
            </a:r>
            <a:r>
              <a:rPr kumimoji="0" lang="en-US" altLang="zh-CN" sz="14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.setTitle</a:t>
            </a: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400" b="0" i="0" u="none" strike="noStrike" kern="0" cap="none" spc="0" normalizeH="0" baseline="0" noProof="0" dirty="0">
                <a:ln>
                  <a:noFill/>
                </a:ln>
                <a:solidFill>
                  <a:srgbClr val="2A00FF"/>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400" b="0" i="0" u="none" strike="noStrike" kern="0" cap="none" spc="0" normalizeH="0" baseline="0" noProof="0" dirty="0" err="1">
                <a:ln>
                  <a:noFill/>
                </a:ln>
                <a:solidFill>
                  <a:srgbClr val="2A00FF"/>
                </a:solidFill>
                <a:effectLst/>
                <a:uLnTx/>
                <a:uFillTx/>
                <a:latin typeface="Consolas" panose="020B0609020204030204" pitchFamily="49" charset="0"/>
                <a:ea typeface="宋体" panose="02010600030101010101" pitchFamily="2" charset="-122"/>
                <a:cs typeface="Consolas" panose="020B0609020204030204" pitchFamily="49" charset="0"/>
              </a:rPr>
              <a:t>CardLayout</a:t>
            </a:r>
            <a:r>
              <a:rPr kumimoji="0" lang="en-US" altLang="zh-CN" sz="1400" b="0" i="0" u="none" strike="noStrike" kern="0" cap="none" spc="0" normalizeH="0" baseline="0" noProof="0" dirty="0">
                <a:ln>
                  <a:noFill/>
                </a:ln>
                <a:solidFill>
                  <a:srgbClr val="2A00FF"/>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4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f</a:t>
            </a:r>
            <a:r>
              <a:rPr kumimoji="0" lang="en-US" altLang="zh-CN" sz="14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.setSize</a:t>
            </a: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(300,200);</a:t>
            </a:r>
            <a:endParaRPr kumimoji="0" lang="zh-CN" altLang="zh-CN" sz="1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4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f</a:t>
            </a:r>
            <a:r>
              <a:rPr kumimoji="0" lang="en-US" altLang="zh-CN" sz="14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.setVisible</a:t>
            </a: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4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true</a:t>
            </a: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4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f</a:t>
            </a:r>
            <a:r>
              <a:rPr kumimoji="0" lang="en-US" altLang="zh-CN" sz="14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.setDefaultCloseOperation</a:t>
            </a: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4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JFrame.</a:t>
            </a:r>
            <a:r>
              <a:rPr kumimoji="0" lang="en-US" altLang="zh-CN" sz="1400" b="1" i="1" u="none" strike="noStrike" kern="0" cap="none" spc="0" normalizeH="0" baseline="0" noProof="0" dirty="0" err="1">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EXIT_ON_CLOSE</a:t>
            </a: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endParaRPr kumimoji="0" lang="zh-CN" altLang="zh-CN" sz="16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254000" algn="just" defTabSz="914400" rtl="0" eaLnBrk="0" fontAlgn="base" latinLnBrk="0" hangingPunct="0">
              <a:lnSpc>
                <a:spcPct val="150000"/>
              </a:lnSpc>
              <a:spcBef>
                <a:spcPct val="0"/>
              </a:spcBef>
              <a:spcAft>
                <a:spcPct val="0"/>
              </a:spcAft>
              <a:buClrTx/>
              <a:buSzTx/>
              <a:buFontTx/>
              <a:buNone/>
              <a:defRPr/>
            </a:pPr>
            <a:r>
              <a:rPr kumimoji="0" lang="en-US" altLang="zh-CN" sz="14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endParaRPr lang="zh-CN" altLang="en-US" sz="1400"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262255">
              <a:lnSpc>
                <a:spcPct val="150000"/>
              </a:lnSpc>
            </a:pPr>
            <a:r>
              <a:rPr lang="en-US" altLang="zh-CN" sz="2800" b="1" kern="100" dirty="0">
                <a:effectLst/>
                <a:latin typeface="宋体" panose="02010600030101010101" pitchFamily="2" charset="-122"/>
                <a:ea typeface="宋体" panose="02010600030101010101" pitchFamily="2" charset="-122"/>
              </a:rPr>
              <a:t>5</a:t>
            </a:r>
            <a:r>
              <a:rPr lang="zh-CN" altLang="zh-CN" sz="2800" b="1" kern="100" dirty="0">
                <a:effectLst/>
                <a:latin typeface="Times New Roman" panose="02020603050405020304" pitchFamily="18" charset="0"/>
                <a:ea typeface="宋体" panose="02010600030101010101" pitchFamily="2" charset="-122"/>
              </a:rPr>
              <a:t>．网格包布局</a:t>
            </a:r>
            <a:r>
              <a:rPr lang="en-US" altLang="zh-CN" sz="2800" b="1" kern="0" dirty="0" err="1">
                <a:effectLst/>
                <a:latin typeface="Times New Roman" panose="02020603050405020304" pitchFamily="18" charset="0"/>
                <a:ea typeface="宋体" panose="02010600030101010101" pitchFamily="2" charset="-122"/>
              </a:rPr>
              <a:t>GridBagLayout</a:t>
            </a:r>
            <a:br>
              <a:rPr lang="zh-CN" altLang="zh-CN" sz="2800" kern="100" dirty="0">
                <a:effectLst/>
                <a:latin typeface="Times New Roman" panose="02020603050405020304" pitchFamily="18" charset="0"/>
                <a:ea typeface="宋体" panose="02010600030101010101" pitchFamily="2" charset="-122"/>
              </a:rPr>
            </a:br>
            <a:endParaRPr lang="zh-CN" altLang="en-US" dirty="0"/>
          </a:p>
        </p:txBody>
      </p:sp>
      <p:sp>
        <p:nvSpPr>
          <p:cNvPr id="4" name="文本框 3"/>
          <p:cNvSpPr txBox="1"/>
          <p:nvPr/>
        </p:nvSpPr>
        <p:spPr>
          <a:xfrm>
            <a:off x="609744" y="1219258"/>
            <a:ext cx="11048710" cy="1286250"/>
          </a:xfrm>
          <a:prstGeom prst="rect">
            <a:avLst/>
          </a:prstGeom>
          <a:noFill/>
        </p:spPr>
        <p:txBody>
          <a:bodyPr wrap="square">
            <a:spAutoFit/>
          </a:bodyPr>
          <a:lstStyle/>
          <a:p>
            <a:pPr indent="266700" algn="just">
              <a:lnSpc>
                <a:spcPct val="150000"/>
              </a:lnSpc>
            </a:pPr>
            <a:r>
              <a:rPr lang="en-US" altLang="zh-CN" sz="1800" kern="0" dirty="0" err="1">
                <a:effectLst/>
                <a:latin typeface="宋体" panose="02010600030101010101" pitchFamily="2" charset="-122"/>
                <a:ea typeface="宋体" panose="02010600030101010101" pitchFamily="2" charset="-122"/>
                <a:cs typeface="宋体" panose="02010600030101010101" pitchFamily="2" charset="-122"/>
              </a:rPr>
              <a:t>GridBagLayout</a:t>
            </a: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是对</a:t>
            </a:r>
            <a:r>
              <a:rPr lang="en-US" altLang="zh-CN" sz="1800" kern="0" dirty="0" err="1">
                <a:effectLst/>
                <a:latin typeface="Times New Roman" panose="02020603050405020304" pitchFamily="18" charset="0"/>
                <a:ea typeface="宋体" panose="02010600030101010101" pitchFamily="2" charset="-122"/>
                <a:cs typeface="宋体" panose="02010600030101010101" pitchFamily="2" charset="-122"/>
              </a:rPr>
              <a:t>GridLayout</a:t>
            </a: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的扩展。</a:t>
            </a:r>
            <a:r>
              <a:rPr lang="en-US" altLang="zh-CN" sz="1800" kern="0" dirty="0" err="1">
                <a:effectLst/>
                <a:latin typeface="Times New Roman" panose="02020603050405020304" pitchFamily="18" charset="0"/>
                <a:ea typeface="宋体" panose="02010600030101010101" pitchFamily="2" charset="-122"/>
                <a:cs typeface="宋体" panose="02010600030101010101" pitchFamily="2" charset="-122"/>
              </a:rPr>
              <a:t>GridBagLayout</a:t>
            </a: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布局管理器中的单元格大小和显示位置都可以调整，一个组件可以占用一个或多个单元格。</a:t>
            </a:r>
            <a:endParaRPr lang="zh-CN" altLang="zh-CN" sz="1800" kern="100" dirty="0">
              <a:effectLst/>
              <a:latin typeface="Times New Roman" panose="02020603050405020304" pitchFamily="18" charset="0"/>
              <a:ea typeface="宋体" panose="02010600030101010101" pitchFamily="2" charset="-122"/>
            </a:endParaRPr>
          </a:p>
          <a:p>
            <a:pPr indent="266700" algn="l">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altLang="zh-CN" sz="1800" kern="0" dirty="0" err="1">
                <a:effectLst/>
                <a:latin typeface="宋体" panose="02010600030101010101" pitchFamily="2" charset="-122"/>
                <a:ea typeface="宋体" panose="02010600030101010101" pitchFamily="2" charset="-122"/>
                <a:cs typeface="宋体" panose="02010600030101010101" pitchFamily="2" charset="-122"/>
              </a:rPr>
              <a:t>GridBagLayout</a:t>
            </a:r>
            <a:r>
              <a:rPr lang="zh-CN"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的</a:t>
            </a: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常用方法，如表</a:t>
            </a:r>
            <a:r>
              <a:rPr lang="en-US" altLang="zh-CN" sz="1800" kern="0" dirty="0">
                <a:effectLst/>
                <a:latin typeface="Times New Roman" panose="02020603050405020304" pitchFamily="18" charset="0"/>
                <a:ea typeface="宋体" panose="02010600030101010101" pitchFamily="2" charset="-122"/>
                <a:cs typeface="宋体" panose="02010600030101010101" pitchFamily="2" charset="-122"/>
              </a:rPr>
              <a:t>5-25</a:t>
            </a: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所示：</a:t>
            </a:r>
            <a:endParaRPr lang="zh-CN" altLang="zh-CN" sz="1800" kern="100" dirty="0">
              <a:effectLst/>
              <a:latin typeface="Times New Roman" panose="02020603050405020304" pitchFamily="18" charset="0"/>
              <a:ea typeface="宋体" panose="02010600030101010101" pitchFamily="2" charset="-122"/>
            </a:endParaRPr>
          </a:p>
        </p:txBody>
      </p:sp>
      <p:graphicFrame>
        <p:nvGraphicFramePr>
          <p:cNvPr id="5" name="表格 4"/>
          <p:cNvGraphicFramePr>
            <a:graphicFrameLocks noGrp="1"/>
          </p:cNvGraphicFramePr>
          <p:nvPr/>
        </p:nvGraphicFramePr>
        <p:xfrm>
          <a:off x="1524120" y="2667020"/>
          <a:ext cx="7337146" cy="2423457"/>
        </p:xfrm>
        <a:graphic>
          <a:graphicData uri="http://schemas.openxmlformats.org/drawingml/2006/table">
            <a:tbl>
              <a:tblPr firstRow="1" firstCol="1" bandRow="1">
                <a:tableStyleId>{5C22544A-7EE6-4342-B048-85BDC9FD1C3A}</a:tableStyleId>
              </a:tblPr>
              <a:tblGrid>
                <a:gridCol w="3769306"/>
                <a:gridCol w="3567840"/>
              </a:tblGrid>
              <a:tr h="527326">
                <a:tc>
                  <a:txBody>
                    <a:bodyPr/>
                    <a:lstStyle/>
                    <a:p>
                      <a:pPr indent="266700" algn="l">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050" kern="0">
                          <a:effectLst/>
                        </a:rPr>
                        <a:t>GirdBagLayout()</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l">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zh-CN" sz="1050" kern="0">
                          <a:effectLst/>
                        </a:rPr>
                        <a:t>建立一个新的</a:t>
                      </a:r>
                      <a:r>
                        <a:rPr lang="en-US" sz="1050" kern="0">
                          <a:effectLst/>
                        </a:rPr>
                        <a:t>GridBagLayout</a:t>
                      </a:r>
                      <a:r>
                        <a:rPr lang="zh-CN" sz="1050" kern="0">
                          <a:effectLst/>
                        </a:rPr>
                        <a:t>管理器。</a:t>
                      </a:r>
                      <a:r>
                        <a:rPr lang="en-US" sz="1050" kern="0">
                          <a:effectLst/>
                        </a:rPr>
                        <a:t>   </a:t>
                      </a:r>
                      <a:endParaRPr lang="zh-CN" sz="1050" kern="100">
                        <a:effectLst/>
                        <a:latin typeface="Times New Roman" panose="02020603050405020304" pitchFamily="18" charset="0"/>
                        <a:ea typeface="宋体" panose="02010600030101010101" pitchFamily="2" charset="-122"/>
                      </a:endParaRPr>
                    </a:p>
                  </a:txBody>
                  <a:tcPr marL="68580" marR="68580" marT="0" marB="0"/>
                </a:tc>
              </a:tr>
              <a:tr h="527326">
                <a:tc>
                  <a:txBody>
                    <a:bodyPr/>
                    <a:lstStyle/>
                    <a:p>
                      <a:pPr indent="266700" algn="l">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050" kern="0">
                          <a:effectLst/>
                        </a:rPr>
                        <a:t>GridBagConstraints()   </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l">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zh-CN" sz="1050" kern="0">
                          <a:effectLst/>
                        </a:rPr>
                        <a:t>建立一个新的</a:t>
                      </a:r>
                      <a:r>
                        <a:rPr lang="en-US" sz="1050" kern="0">
                          <a:effectLst/>
                        </a:rPr>
                        <a:t>GridBagConstraints</a:t>
                      </a:r>
                      <a:r>
                        <a:rPr lang="zh-CN" sz="1050" kern="0">
                          <a:effectLst/>
                        </a:rPr>
                        <a:t>对象。</a:t>
                      </a:r>
                      <a:r>
                        <a:rPr lang="en-US" sz="1050" kern="0">
                          <a:effectLst/>
                        </a:rPr>
                        <a:t>                       </a:t>
                      </a:r>
                      <a:endParaRPr lang="zh-CN" sz="1050" kern="100">
                        <a:effectLst/>
                        <a:latin typeface="Times New Roman" panose="02020603050405020304" pitchFamily="18" charset="0"/>
                        <a:ea typeface="宋体" panose="02010600030101010101" pitchFamily="2" charset="-122"/>
                      </a:endParaRPr>
                    </a:p>
                  </a:txBody>
                  <a:tcPr marL="68580" marR="68580" marT="0" marB="0"/>
                </a:tc>
              </a:tr>
              <a:tr h="1368805">
                <a:tc>
                  <a:txBody>
                    <a:bodyPr/>
                    <a:lstStyle/>
                    <a:p>
                      <a:pPr indent="266700" algn="l">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en-US" sz="1050" kern="0">
                          <a:effectLst/>
                        </a:rPr>
                        <a:t>GridBagConstraints(int gridx,int gridy,int gridwidth,int gridheight,double weightx,double weighty, int anchor,int fill, Insets insets,int ipadx,int ipady)                      </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l">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zh-CN" sz="1050" kern="0" dirty="0">
                          <a:effectLst/>
                        </a:rPr>
                        <a:t>建立一个新的</a:t>
                      </a:r>
                      <a:r>
                        <a:rPr lang="en-US" sz="1050" kern="0" dirty="0" err="1">
                          <a:effectLst/>
                        </a:rPr>
                        <a:t>GridBagConstraints</a:t>
                      </a:r>
                      <a:r>
                        <a:rPr lang="zh-CN" sz="1050" kern="0" dirty="0">
                          <a:effectLst/>
                        </a:rPr>
                        <a:t>对象，并指定其参数的值。</a:t>
                      </a:r>
                      <a:endParaRPr lang="zh-CN" sz="1050" kern="100" dirty="0">
                        <a:effectLst/>
                        <a:latin typeface="Times New Roman" panose="02020603050405020304" pitchFamily="18" charset="0"/>
                        <a:ea typeface="宋体" panose="02010600030101010101" pitchFamily="2" charset="-122"/>
                      </a:endParaRPr>
                    </a:p>
                  </a:txBody>
                  <a:tcPr marL="68580" marR="68580" marT="0" marB="0"/>
                </a:tc>
              </a:tr>
            </a:tbl>
          </a:graphicData>
        </a:graphic>
      </p:graphicFrame>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266700" algn="l">
              <a:lnSpc>
                <a:spcPct val="150000"/>
              </a:lnSpc>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zh-CN" altLang="zh-CN" sz="2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参数说明：</a:t>
            </a:r>
            <a:br>
              <a:rPr lang="zh-CN" altLang="zh-CN" sz="2800" kern="100" dirty="0">
                <a:effectLst/>
                <a:latin typeface="Times New Roman" panose="02020603050405020304" pitchFamily="18" charset="0"/>
                <a:ea typeface="宋体" panose="02010600030101010101" pitchFamily="2" charset="-122"/>
              </a:rPr>
            </a:br>
            <a:r>
              <a:rPr lang="en-US" altLang="zh-CN" sz="1800"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kern="0"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gridx,gridy</a:t>
            </a:r>
            <a:r>
              <a:rPr lang="zh-CN"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：设置组件的位置，</a:t>
            </a:r>
            <a:r>
              <a:rPr lang="en-US" altLang="zh-CN" sz="1800" kern="0" dirty="0" err="1">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gridx</a:t>
            </a:r>
            <a:r>
              <a:rPr lang="zh-CN"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设置为</a:t>
            </a:r>
            <a:r>
              <a:rPr lang="en-US" altLang="zh-CN" sz="1800" kern="0" dirty="0" err="1">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GridBagConstraints.RELATIVE</a:t>
            </a:r>
            <a:r>
              <a:rPr lang="zh-CN"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代表此组件位于之前所加入组件的右边。若将</a:t>
            </a:r>
            <a:r>
              <a:rPr lang="en-US" altLang="zh-CN" sz="1800" kern="0" dirty="0" err="1">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gridy</a:t>
            </a:r>
            <a:r>
              <a:rPr lang="zh-CN"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设置为</a:t>
            </a:r>
            <a:r>
              <a:rPr lang="en-US" altLang="zh-CN" sz="1800" kern="0" dirty="0" err="1">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GridBagConstraints.RELATIVE</a:t>
            </a:r>
            <a:r>
              <a:rPr lang="zh-CN"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代表此组件位于以前所加入组件的下面。建议定义出</a:t>
            </a:r>
            <a:r>
              <a:rPr lang="en-US" altLang="zh-CN" sz="1800" kern="0" dirty="0" err="1">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gridx,gridy</a:t>
            </a:r>
            <a:r>
              <a:rPr lang="zh-CN"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的位置，以便以后维护程序。表示放在几行几列，</a:t>
            </a:r>
            <a:r>
              <a:rPr lang="en-US" altLang="zh-CN" sz="1800" kern="0" dirty="0" err="1">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gridx</a:t>
            </a:r>
            <a:r>
              <a:rPr lang="en-US"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=0,gridy=0</a:t>
            </a:r>
            <a:r>
              <a:rPr lang="zh-CN"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时放在</a:t>
            </a:r>
            <a:r>
              <a:rPr lang="en-US"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0</a:t>
            </a:r>
            <a:r>
              <a:rPr lang="zh-CN"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行</a:t>
            </a:r>
            <a:r>
              <a:rPr lang="en-US"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0</a:t>
            </a:r>
            <a:r>
              <a:rPr lang="zh-CN"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列。</a:t>
            </a:r>
            <a:br>
              <a:rPr lang="zh-CN" altLang="zh-CN" sz="1800" kern="100" dirty="0">
                <a:effectLst/>
                <a:latin typeface="Times New Roman" panose="02020603050405020304" pitchFamily="18" charset="0"/>
                <a:ea typeface="宋体" panose="02010600030101010101" pitchFamily="2" charset="-122"/>
              </a:rPr>
            </a:br>
            <a:r>
              <a:rPr lang="en-US" altLang="zh-CN" sz="1800"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kern="0"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gridwidth,gridheight</a:t>
            </a:r>
            <a:r>
              <a:rPr lang="zh-CN"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：用来设置组件所占的单位长度与高度，默认值皆为</a:t>
            </a:r>
            <a:r>
              <a:rPr lang="en-US"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。你可以使用</a:t>
            </a:r>
            <a:r>
              <a:rPr lang="en-US" altLang="zh-CN" sz="1800" kern="0" dirty="0" err="1">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GridBagConstraints.REMAINDER</a:t>
            </a:r>
            <a:r>
              <a:rPr lang="zh-CN"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常量，代表此组件为此行或此列的最后一个组件，而且会占据所有剩余的空间。</a:t>
            </a:r>
            <a:br>
              <a:rPr lang="zh-CN" altLang="zh-CN" sz="1800" kern="100" dirty="0">
                <a:effectLst/>
                <a:latin typeface="Times New Roman" panose="02020603050405020304" pitchFamily="18" charset="0"/>
                <a:ea typeface="宋体" panose="02010600030101010101" pitchFamily="2" charset="-122"/>
              </a:rPr>
            </a:br>
            <a:r>
              <a:rPr lang="en-US" altLang="zh-CN" sz="1800"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kern="0"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weightx,weighty</a:t>
            </a:r>
            <a:r>
              <a:rPr lang="zh-CN"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：用来设置窗口变大时，各组件跟着变大的比例，当数字越大，表示组件能得到更多的空间，默认值皆为</a:t>
            </a:r>
            <a:r>
              <a:rPr lang="en-US"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0</a:t>
            </a:r>
            <a:r>
              <a:rPr lang="zh-CN"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a:t>
            </a:r>
            <a:br>
              <a:rPr lang="zh-CN" altLang="zh-CN" sz="1800" kern="100" dirty="0">
                <a:effectLst/>
                <a:latin typeface="Times New Roman" panose="02020603050405020304" pitchFamily="18" charset="0"/>
                <a:ea typeface="宋体" panose="02010600030101010101" pitchFamily="2" charset="-122"/>
              </a:rPr>
            </a:br>
            <a:r>
              <a:rPr lang="en-US" altLang="zh-CN" sz="1800"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anchor</a:t>
            </a:r>
            <a:r>
              <a:rPr lang="zh-CN"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：当组件空间大于组件本身时，要将组件置于何处，有</a:t>
            </a:r>
            <a:r>
              <a:rPr lang="en-US"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CENTER(</a:t>
            </a:r>
            <a:r>
              <a:rPr lang="zh-CN"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默认值</a:t>
            </a:r>
            <a:r>
              <a:rPr lang="en-US"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a:t>
            </a:r>
            <a:r>
              <a:rPr lang="zh-CN"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a:t>
            </a:r>
            <a:r>
              <a:rPr lang="en-US"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NORTH</a:t>
            </a:r>
            <a:r>
              <a:rPr lang="zh-CN"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a:t>
            </a:r>
            <a:r>
              <a:rPr lang="en-US"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NORTHEAST</a:t>
            </a:r>
            <a:r>
              <a:rPr lang="zh-CN"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a:t>
            </a:r>
            <a:r>
              <a:rPr lang="en-US"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EAST</a:t>
            </a:r>
            <a:r>
              <a:rPr lang="zh-CN"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a:t>
            </a:r>
            <a:r>
              <a:rPr lang="en-US"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SOUTHEAST</a:t>
            </a:r>
            <a:r>
              <a:rPr lang="zh-CN"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a:t>
            </a:r>
            <a:r>
              <a:rPr lang="en-US"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WEST</a:t>
            </a:r>
            <a:r>
              <a:rPr lang="zh-CN"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a:t>
            </a:r>
            <a:r>
              <a:rPr lang="en-US"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NORTHWEST</a:t>
            </a:r>
            <a:r>
              <a:rPr lang="zh-CN"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可供选择。</a:t>
            </a:r>
            <a:br>
              <a:rPr lang="zh-CN" altLang="zh-CN" sz="1800" kern="100" dirty="0">
                <a:effectLst/>
                <a:latin typeface="Times New Roman" panose="02020603050405020304" pitchFamily="18" charset="0"/>
                <a:ea typeface="宋体" panose="02010600030101010101" pitchFamily="2" charset="-122"/>
              </a:rPr>
            </a:br>
            <a:r>
              <a:rPr lang="en-US" altLang="zh-CN" sz="1800"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insets</a:t>
            </a:r>
            <a:r>
              <a:rPr lang="zh-CN"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：设置组件之间彼此的间距，它有四个参数，分别是上，左，下，右，默认为</a:t>
            </a:r>
            <a:r>
              <a:rPr lang="en-US"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(0,0,0,0)</a:t>
            </a:r>
            <a:r>
              <a:rPr lang="zh-CN"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a:t>
            </a:r>
            <a:br>
              <a:rPr lang="zh-CN" altLang="zh-CN" sz="1800" kern="100" dirty="0">
                <a:effectLst/>
                <a:latin typeface="Times New Roman" panose="02020603050405020304" pitchFamily="18" charset="0"/>
                <a:ea typeface="宋体" panose="02010600030101010101" pitchFamily="2" charset="-122"/>
              </a:rPr>
            </a:br>
            <a:r>
              <a:rPr lang="en-US" altLang="zh-CN" sz="1800" kern="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 </a:t>
            </a:r>
            <a:r>
              <a:rPr lang="en-US" altLang="zh-CN" sz="1800" kern="0" dirty="0" err="1">
                <a:solidFill>
                  <a:srgbClr val="000000"/>
                </a:solidFill>
                <a:effectLst/>
                <a:latin typeface="宋体" panose="02010600030101010101" pitchFamily="2" charset="-122"/>
                <a:ea typeface="宋体" panose="02010600030101010101" pitchFamily="2" charset="-122"/>
                <a:cs typeface="宋体" panose="02010600030101010101" pitchFamily="2" charset="-122"/>
              </a:rPr>
              <a:t>ipadx,ipady</a:t>
            </a:r>
            <a:r>
              <a:rPr lang="zh-CN"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：设置组件内的间距，默认值为</a:t>
            </a:r>
            <a:r>
              <a:rPr lang="en-US"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0</a:t>
            </a:r>
            <a:r>
              <a:rPr lang="zh-CN"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a:t>
            </a:r>
            <a:r>
              <a:rPr lang="en-US"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br>
              <a:rPr lang="zh-CN" altLang="zh-CN" sz="1800" kern="100" dirty="0">
                <a:effectLst/>
                <a:latin typeface="Times New Roman" panose="02020603050405020304" pitchFamily="18" charset="0"/>
                <a:ea typeface="宋体" panose="02010600030101010101" pitchFamily="2" charset="-122"/>
              </a:rPr>
            </a:br>
            <a:r>
              <a:rPr lang="zh-CN" altLang="zh-CN" sz="1800" kern="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下面看一个</a:t>
            </a:r>
            <a:r>
              <a:rPr lang="en-US" altLang="zh-CN" sz="1800" kern="0" dirty="0" err="1">
                <a:effectLst/>
                <a:latin typeface="宋体" panose="02010600030101010101" pitchFamily="2" charset="-122"/>
                <a:ea typeface="宋体" panose="02010600030101010101" pitchFamily="2" charset="-122"/>
                <a:cs typeface="宋体" panose="02010600030101010101" pitchFamily="2" charset="-122"/>
              </a:rPr>
              <a:t>GridBagLayout</a:t>
            </a: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布局的实例：</a:t>
            </a:r>
            <a:br>
              <a:rPr lang="zh-CN" altLang="zh-CN" sz="1800" kern="100" dirty="0">
                <a:effectLst/>
                <a:latin typeface="Times New Roman" panose="02020603050405020304" pitchFamily="18" charset="0"/>
                <a:ea typeface="宋体" panose="02010600030101010101" pitchFamily="2" charset="-122"/>
              </a:rPr>
            </a:br>
            <a:endParaRPr lang="zh-CN" alt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266700">
              <a:lnSpc>
                <a:spcPct val="150000"/>
              </a:lnSpc>
            </a:pPr>
            <a:r>
              <a:rPr lang="zh-CN" altLang="zh-CN" sz="2800" kern="0" dirty="0">
                <a:effectLst/>
                <a:latin typeface="Times New Roman" panose="02020603050405020304" pitchFamily="18" charset="0"/>
                <a:ea typeface="宋体" panose="02010600030101010101" pitchFamily="2" charset="-122"/>
                <a:cs typeface="宋体" panose="02010600030101010101" pitchFamily="2" charset="-122"/>
              </a:rPr>
              <a:t>运行结果如图</a:t>
            </a:r>
            <a:r>
              <a:rPr lang="en-US" altLang="zh-CN" sz="2800" kern="0" dirty="0">
                <a:effectLst/>
                <a:latin typeface="Times New Roman" panose="02020603050405020304" pitchFamily="18" charset="0"/>
                <a:ea typeface="宋体" panose="02010600030101010101" pitchFamily="2" charset="-122"/>
                <a:cs typeface="宋体" panose="02010600030101010101" pitchFamily="2" charset="-122"/>
              </a:rPr>
              <a:t>5-18</a:t>
            </a:r>
            <a:r>
              <a:rPr lang="zh-CN" altLang="zh-CN" sz="2800" kern="0" dirty="0">
                <a:effectLst/>
                <a:latin typeface="Times New Roman" panose="02020603050405020304" pitchFamily="18" charset="0"/>
                <a:ea typeface="宋体" panose="02010600030101010101" pitchFamily="2" charset="-122"/>
                <a:cs typeface="宋体" panose="02010600030101010101" pitchFamily="2" charset="-122"/>
              </a:rPr>
              <a:t>所示：</a:t>
            </a:r>
            <a:br>
              <a:rPr lang="zh-CN" altLang="zh-CN" sz="2800" kern="100" dirty="0">
                <a:effectLst/>
                <a:latin typeface="Times New Roman" panose="02020603050405020304" pitchFamily="18" charset="0"/>
                <a:ea typeface="宋体" panose="02010600030101010101" pitchFamily="2" charset="-122"/>
              </a:rPr>
            </a:br>
            <a:endParaRPr lang="zh-CN" altLang="en-US" dirty="0"/>
          </a:p>
        </p:txBody>
      </p:sp>
      <p:pic>
        <p:nvPicPr>
          <p:cNvPr id="3" name="图片 2" descr="913KQSUPU@VT~]XXS{Y1Y]9"/>
          <p:cNvPicPr/>
          <p:nvPr/>
        </p:nvPicPr>
        <p:blipFill>
          <a:blip r:embed="rId1"/>
          <a:stretch>
            <a:fillRect/>
          </a:stretch>
        </p:blipFill>
        <p:spPr>
          <a:xfrm>
            <a:off x="8305742" y="495300"/>
            <a:ext cx="3733702" cy="1729426"/>
          </a:xfrm>
          <a:prstGeom prst="rect">
            <a:avLst/>
          </a:prstGeom>
          <a:noFill/>
          <a:ln>
            <a:noFill/>
          </a:ln>
        </p:spPr>
      </p:pic>
      <p:sp>
        <p:nvSpPr>
          <p:cNvPr id="5" name="文本框 4"/>
          <p:cNvSpPr txBox="1"/>
          <p:nvPr/>
        </p:nvSpPr>
        <p:spPr>
          <a:xfrm>
            <a:off x="609744" y="1143060"/>
            <a:ext cx="6099142" cy="5447645"/>
          </a:xfrm>
          <a:prstGeom prst="rect">
            <a:avLst/>
          </a:prstGeom>
          <a:noFill/>
        </p:spPr>
        <p:txBody>
          <a:bodyPr wrap="square">
            <a:spAutoFit/>
          </a:bodyPr>
          <a:lstStyle/>
          <a:p>
            <a:pPr marL="400050" algn="l"/>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java.awt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u="sng"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java.awt.event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javax.swing</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EX4_8{</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EX4_8(){</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JButton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GridBagConstraints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gridx</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gridy</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gridwidth</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gridheight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anchor</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fill</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ipadx</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ipady</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weightx</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weighty</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Insets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inset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对象描述容器的边界区域。它指定一个容器在它的各个边界上应留出的空白区间。</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JFrame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JFrame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GridBagLayout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gridbag</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GridBagLayout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Container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contentPane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f</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.getContentPane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contentPane</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.setLayout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gridbag</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JButton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"first"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gridx</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gridy</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gridwidth</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gridheight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weightx</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=10;</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weighty</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anchor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GridBagConstraints.</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CENTER</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fill</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GridBagConstraints.</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HORIZONTAL</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inset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Insets(0,0,0,0);</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ipadx</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ipady</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endParaRPr lang="zh-CN" altLang="zh-CN" sz="1400" kern="100" dirty="0">
              <a:effectLst/>
              <a:latin typeface="Times New Roman" panose="02020603050405020304" pitchFamily="18" charset="0"/>
              <a:ea typeface="宋体" panose="02010600030101010101" pitchFamily="2" charset="-122"/>
            </a:endParaRPr>
          </a:p>
          <a:p>
            <a:r>
              <a:rPr lang="en-US" altLang="zh-CN" sz="120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20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en-US" sz="2800"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3142" y="495300"/>
            <a:ext cx="6099142" cy="6247864"/>
          </a:xfrm>
          <a:prstGeom prst="rect">
            <a:avLst/>
          </a:prstGeom>
          <a:noFill/>
        </p:spPr>
        <p:txBody>
          <a:bodyPr wrap="square">
            <a:spAutoFit/>
          </a:bodyPr>
          <a:lstStyle/>
          <a:p>
            <a:pPr marL="400050" algn="l"/>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GridBagConstraints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gridx</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gridy</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gridwidth</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gridheight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weightx</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weighty</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anchor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fill</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inset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ipadx</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ipady</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40005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gridbag</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.setConstraints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40005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contentPane</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40005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JButton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"second"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40005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gridx</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endParaRPr lang="zh-CN" altLang="zh-CN" sz="1050" kern="100" dirty="0">
              <a:effectLst/>
              <a:latin typeface="Times New Roman" panose="02020603050405020304" pitchFamily="18" charset="0"/>
              <a:ea typeface="宋体" panose="02010600030101010101" pitchFamily="2" charset="-122"/>
            </a:endParaRPr>
          </a:p>
          <a:p>
            <a:pPr marL="40005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gridy</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endParaRPr lang="zh-CN" altLang="zh-CN" sz="1050" kern="100" dirty="0">
              <a:effectLst/>
              <a:latin typeface="Times New Roman" panose="02020603050405020304" pitchFamily="18" charset="0"/>
              <a:ea typeface="宋体" panose="02010600030101010101" pitchFamily="2" charset="-122"/>
            </a:endParaRPr>
          </a:p>
          <a:p>
            <a:pPr marL="40005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gridwidth</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a:t>
            </a:r>
            <a:endParaRPr lang="zh-CN" altLang="zh-CN" sz="1050" kern="100" dirty="0">
              <a:effectLst/>
              <a:latin typeface="Times New Roman" panose="02020603050405020304" pitchFamily="18" charset="0"/>
              <a:ea typeface="宋体" panose="02010600030101010101" pitchFamily="2" charset="-122"/>
            </a:endParaRPr>
          </a:p>
          <a:p>
            <a:pPr marL="40005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gridheight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endParaRPr lang="zh-CN" altLang="zh-CN" sz="1050" kern="100" dirty="0">
              <a:effectLst/>
              <a:latin typeface="Times New Roman" panose="02020603050405020304" pitchFamily="18" charset="0"/>
              <a:ea typeface="宋体" panose="02010600030101010101" pitchFamily="2" charset="-122"/>
            </a:endParaRPr>
          </a:p>
          <a:p>
            <a:pPr marL="40005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weightx</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endParaRPr lang="zh-CN" altLang="zh-CN" sz="1050" kern="100" dirty="0">
              <a:effectLst/>
              <a:latin typeface="Times New Roman" panose="02020603050405020304" pitchFamily="18" charset="0"/>
              <a:ea typeface="宋体" panose="02010600030101010101" pitchFamily="2" charset="-122"/>
            </a:endParaRPr>
          </a:p>
          <a:p>
            <a:pPr marL="40005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weighty</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endParaRPr lang="zh-CN" altLang="zh-CN" sz="1050" kern="100" dirty="0">
              <a:effectLst/>
              <a:latin typeface="Times New Roman" panose="02020603050405020304" pitchFamily="18" charset="0"/>
              <a:ea typeface="宋体" panose="02010600030101010101" pitchFamily="2" charset="-122"/>
            </a:endParaRPr>
          </a:p>
          <a:p>
            <a:pPr marL="40005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anchor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GridBagConstraints.</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CENTER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40005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fill</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GridBagConstraints.</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HORIZONTAL</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40005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inset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Insets(0,0,0,0);</a:t>
            </a:r>
            <a:endParaRPr lang="zh-CN" altLang="zh-CN" sz="1050" kern="100" dirty="0">
              <a:effectLst/>
              <a:latin typeface="Times New Roman" panose="02020603050405020304" pitchFamily="18" charset="0"/>
              <a:ea typeface="宋体" panose="02010600030101010101" pitchFamily="2" charset="-122"/>
            </a:endParaRPr>
          </a:p>
          <a:p>
            <a:pPr marL="40005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ipadx</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=50;</a:t>
            </a:r>
            <a:endParaRPr lang="zh-CN" altLang="zh-CN" sz="1050" kern="100" dirty="0">
              <a:effectLst/>
              <a:latin typeface="Times New Roman" panose="02020603050405020304" pitchFamily="18" charset="0"/>
              <a:ea typeface="宋体" panose="02010600030101010101" pitchFamily="2" charset="-122"/>
            </a:endParaRPr>
          </a:p>
          <a:p>
            <a:pPr marL="40005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ipady</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endParaRPr lang="zh-CN" altLang="zh-CN" sz="1050" kern="100" dirty="0">
              <a:effectLst/>
              <a:latin typeface="Times New Roman" panose="02020603050405020304" pitchFamily="18" charset="0"/>
              <a:ea typeface="宋体" panose="02010600030101010101" pitchFamily="2" charset="-122"/>
            </a:endParaRPr>
          </a:p>
          <a:p>
            <a:pPr marL="40005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GridBagConstraints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gridx</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gridy</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gridwidth</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gridheight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weightx</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weighty</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anchor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fill</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inset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ipadx</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ipady</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40005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gridbag</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.setConstraints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40005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contentPane</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40005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JButton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"third"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40005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gridx</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endParaRPr lang="zh-CN" altLang="zh-CN" sz="1050" kern="100" dirty="0">
              <a:effectLst/>
              <a:latin typeface="Times New Roman" panose="02020603050405020304" pitchFamily="18" charset="0"/>
              <a:ea typeface="宋体" panose="02010600030101010101" pitchFamily="2" charset="-122"/>
            </a:endParaRPr>
          </a:p>
          <a:p>
            <a:pPr marL="40005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gridy</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endParaRPr lang="zh-CN" altLang="zh-CN" sz="1050" kern="100" dirty="0">
              <a:effectLst/>
              <a:latin typeface="Times New Roman" panose="02020603050405020304" pitchFamily="18" charset="0"/>
              <a:ea typeface="宋体" panose="02010600030101010101" pitchFamily="2" charset="-122"/>
            </a:endParaRPr>
          </a:p>
          <a:p>
            <a:pPr marL="40005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gridwidth</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endParaRPr lang="zh-CN" altLang="zh-CN" sz="1050" kern="100" dirty="0">
              <a:effectLst/>
              <a:latin typeface="Times New Roman" panose="02020603050405020304" pitchFamily="18" charset="0"/>
              <a:ea typeface="宋体" panose="02010600030101010101" pitchFamily="2" charset="-122"/>
            </a:endParaRPr>
          </a:p>
          <a:p>
            <a:pPr marL="40005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gridheight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endParaRPr lang="zh-CN" altLang="zh-CN" sz="1050" kern="100" dirty="0">
              <a:effectLst/>
              <a:latin typeface="Times New Roman" panose="02020603050405020304" pitchFamily="18" charset="0"/>
              <a:ea typeface="宋体" panose="02010600030101010101" pitchFamily="2" charset="-122"/>
            </a:endParaRPr>
          </a:p>
          <a:p>
            <a:pPr marL="40005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weightx</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endParaRPr lang="zh-CN" altLang="zh-CN" sz="1050" kern="100" dirty="0">
              <a:effectLst/>
              <a:latin typeface="Times New Roman" panose="02020603050405020304" pitchFamily="18" charset="0"/>
              <a:ea typeface="宋体" panose="02010600030101010101" pitchFamily="2" charset="-122"/>
            </a:endParaRPr>
          </a:p>
          <a:p>
            <a:pPr marL="40005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weighty</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endParaRPr lang="zh-CN" altLang="zh-CN" sz="1050" kern="100" dirty="0">
              <a:effectLst/>
              <a:latin typeface="Times New Roman" panose="02020603050405020304" pitchFamily="18" charset="0"/>
              <a:ea typeface="宋体" panose="02010600030101010101" pitchFamily="2" charset="-122"/>
            </a:endParaRPr>
          </a:p>
          <a:p>
            <a:pPr marL="40005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anchor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GridBagConstraints.</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CENTER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40005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fill</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GridBagConstraints.</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HORIZONTAL</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40005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inset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Insets(0,0,0,0);</a:t>
            </a:r>
            <a:endParaRPr lang="zh-CN" altLang="zh-CN" sz="1050" kern="100" dirty="0">
              <a:effectLst/>
              <a:latin typeface="Times New Roman" panose="02020603050405020304" pitchFamily="18" charset="0"/>
              <a:ea typeface="宋体" panose="02010600030101010101" pitchFamily="2" charset="-122"/>
            </a:endParaRPr>
          </a:p>
          <a:p>
            <a:pPr marL="40005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ipadx</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endParaRPr lang="zh-CN" altLang="zh-CN" sz="1050" kern="100" dirty="0">
              <a:effectLst/>
              <a:latin typeface="Times New Roman" panose="02020603050405020304" pitchFamily="18" charset="0"/>
              <a:ea typeface="宋体" panose="02010600030101010101" pitchFamily="2" charset="-122"/>
            </a:endParaRPr>
          </a:p>
          <a:p>
            <a:pPr marL="40005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ipady</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=50;</a:t>
            </a:r>
            <a:endParaRPr lang="zh-CN" altLang="zh-CN" sz="1050" kern="100" dirty="0">
              <a:effectLst/>
              <a:latin typeface="Times New Roman" panose="02020603050405020304" pitchFamily="18" charset="0"/>
              <a:ea typeface="宋体" panose="02010600030101010101" pitchFamily="2" charset="-122"/>
            </a:endParaRPr>
          </a:p>
          <a:p>
            <a:pPr marL="40005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GridBagConstraints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gridx</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gridy</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gridwidth</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gridheight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weightx</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weighty</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anchor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40005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fill</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inset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ipadx</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ipady</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40005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gridbag</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.setConstraints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40005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contentPane</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b</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40005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marL="40005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p:txBody>
      </p:sp>
      <p:sp>
        <p:nvSpPr>
          <p:cNvPr id="8" name="文本框 7"/>
          <p:cNvSpPr txBox="1"/>
          <p:nvPr/>
        </p:nvSpPr>
        <p:spPr>
          <a:xfrm>
            <a:off x="5562614" y="381080"/>
            <a:ext cx="6099142" cy="6237733"/>
          </a:xfrm>
          <a:prstGeom prst="rect">
            <a:avLst/>
          </a:prstGeom>
          <a:noFill/>
        </p:spPr>
        <p:txBody>
          <a:bodyPr wrap="square">
            <a:spAutoFit/>
          </a:bodyPr>
          <a:lstStyle/>
          <a:p>
            <a:pPr marL="400050" marR="0" lvl="0" indent="0" algn="l" defTabSz="914400" rtl="0" eaLnBrk="0" fontAlgn="base" latinLnBrk="0" hangingPunct="0">
              <a:lnSpc>
                <a:spcPct val="1000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0" i="0" u="none" strike="noStrike" kern="0" cap="none" spc="0" normalizeH="0" baseline="0" noProof="0" dirty="0">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b</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9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new</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JButton</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900" b="0" i="0" u="none" strike="noStrike" kern="0" cap="none" spc="0" normalizeH="0" baseline="0" noProof="0" dirty="0">
                <a:ln>
                  <a:noFill/>
                </a:ln>
                <a:solidFill>
                  <a:srgbClr val="2A00FF"/>
                </a:solidFill>
                <a:effectLst/>
                <a:uLnTx/>
                <a:uFillTx/>
                <a:latin typeface="Consolas" panose="020B0609020204030204" pitchFamily="49" charset="0"/>
                <a:ea typeface="宋体" panose="02010600030101010101" pitchFamily="2" charset="-122"/>
                <a:cs typeface="Consolas" panose="020B0609020204030204" pitchFamily="49" charset="0"/>
              </a:rPr>
              <a:t>"fourth"</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0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400050" marR="0" lvl="0" indent="0" algn="l" defTabSz="914400" rtl="0" eaLnBrk="0" fontAlgn="base" latinLnBrk="0" hangingPunct="0">
              <a:lnSpc>
                <a:spcPct val="1000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gridx</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=1;</a:t>
            </a:r>
            <a:endParaRPr kumimoji="0" lang="zh-CN" altLang="zh-CN" sz="10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400050" marR="0" lvl="0" indent="0" algn="l" defTabSz="914400" rtl="0" eaLnBrk="0" fontAlgn="base" latinLnBrk="0" hangingPunct="0">
              <a:lnSpc>
                <a:spcPct val="1000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gridy</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=1;</a:t>
            </a:r>
            <a:endParaRPr kumimoji="0" lang="zh-CN" altLang="zh-CN" sz="10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400050" marR="0" lvl="0" indent="0" algn="l" defTabSz="914400" rtl="0" eaLnBrk="0" fontAlgn="base" latinLnBrk="0" hangingPunct="0">
              <a:lnSpc>
                <a:spcPct val="1000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gridwidth</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=1;</a:t>
            </a:r>
            <a:endParaRPr kumimoji="0" lang="zh-CN" altLang="zh-CN" sz="10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400050" marR="0" lvl="0" indent="0" algn="l" defTabSz="914400" rtl="0" eaLnBrk="0" fontAlgn="base" latinLnBrk="0" hangingPunct="0">
              <a:lnSpc>
                <a:spcPct val="1000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gridheight</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=1;</a:t>
            </a:r>
            <a:endParaRPr kumimoji="0" lang="zh-CN" altLang="zh-CN" sz="10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400050" marR="0" lvl="0" indent="0" algn="l" defTabSz="914400" rtl="0" eaLnBrk="0" fontAlgn="base" latinLnBrk="0" hangingPunct="0">
              <a:lnSpc>
                <a:spcPct val="1000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weightx</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=1;</a:t>
            </a:r>
            <a:endParaRPr kumimoji="0" lang="zh-CN" altLang="zh-CN" sz="10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400050" marR="0" lvl="0" indent="0" algn="l" defTabSz="914400" rtl="0" eaLnBrk="0" fontAlgn="base" latinLnBrk="0" hangingPunct="0">
              <a:lnSpc>
                <a:spcPct val="1000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0" i="0" u="none" strike="noStrike" kern="0" cap="none" spc="0" normalizeH="0" baseline="0" noProof="0" dirty="0">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weighty</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=1;</a:t>
            </a:r>
            <a:endParaRPr kumimoji="0" lang="zh-CN" altLang="zh-CN" sz="10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400050" marR="0" lvl="0" indent="0" algn="l" defTabSz="914400" rtl="0" eaLnBrk="0" fontAlgn="base" latinLnBrk="0" hangingPunct="0">
              <a:lnSpc>
                <a:spcPct val="1000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0" i="0" u="none" strike="noStrike" kern="0" cap="none" spc="0" normalizeH="0" baseline="0" noProof="0" dirty="0">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anchor</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9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GridBagConstraints.</a:t>
            </a:r>
            <a:r>
              <a:rPr kumimoji="0" lang="en-US" altLang="zh-CN" sz="900" b="1" i="1" u="none" strike="noStrike" kern="0" cap="none" spc="0" normalizeH="0" baseline="0" noProof="0" dirty="0" err="1">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CENTER</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0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400050" marR="0" lvl="0" indent="0" algn="l" defTabSz="914400" rtl="0" eaLnBrk="0" fontAlgn="base" latinLnBrk="0" hangingPunct="0">
              <a:lnSpc>
                <a:spcPct val="1000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0" i="0" u="none" strike="noStrike" kern="0" cap="none" spc="0" normalizeH="0" baseline="0" noProof="0" dirty="0">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fill</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9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GridBagConstraints.</a:t>
            </a:r>
            <a:r>
              <a:rPr kumimoji="0" lang="en-US" altLang="zh-CN" sz="900" b="1" i="1" u="none" strike="noStrike" kern="0" cap="none" spc="0" normalizeH="0" baseline="0" noProof="0" dirty="0" err="1">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HORIZONTAL</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0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400050" marR="0" lvl="0" indent="0" algn="l" defTabSz="914400" rtl="0" eaLnBrk="0" fontAlgn="base" latinLnBrk="0" hangingPunct="0">
              <a:lnSpc>
                <a:spcPct val="1000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0" i="0" u="none" strike="noStrike" kern="0" cap="none" spc="0" normalizeH="0" baseline="0" noProof="0" dirty="0">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inset</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9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new</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Insets(0,0,0,0);</a:t>
            </a:r>
            <a:endParaRPr kumimoji="0" lang="zh-CN" altLang="zh-CN" sz="10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400050" marR="0" lvl="0" indent="0" algn="l" defTabSz="914400" rtl="0" eaLnBrk="0" fontAlgn="base" latinLnBrk="0" hangingPunct="0">
              <a:lnSpc>
                <a:spcPct val="1000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ipadx</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=0;</a:t>
            </a:r>
            <a:endParaRPr kumimoji="0" lang="zh-CN" altLang="zh-CN" sz="10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400050" marR="0" lvl="0" indent="0" algn="l" defTabSz="914400" rtl="0" eaLnBrk="0" fontAlgn="base" latinLnBrk="0" hangingPunct="0">
              <a:lnSpc>
                <a:spcPct val="1000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ipady</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=0;</a:t>
            </a:r>
            <a:endParaRPr kumimoji="0" lang="zh-CN" altLang="zh-CN" sz="10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400050" marR="0" lvl="0" indent="0" algn="l" defTabSz="914400" rtl="0" eaLnBrk="0" fontAlgn="base" latinLnBrk="0" hangingPunct="0">
              <a:lnSpc>
                <a:spcPct val="1000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0" i="0" u="none" strike="noStrike" kern="0" cap="none" spc="0" normalizeH="0" baseline="0" noProof="0" dirty="0">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c</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9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new</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GridBagConstraints</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gridx</a:t>
            </a:r>
            <a:r>
              <a:rPr kumimoji="0" lang="en-US" altLang="zh-CN" sz="9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gridy</a:t>
            </a:r>
            <a:r>
              <a:rPr kumimoji="0" lang="en-US" altLang="zh-CN" sz="9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gridwidth</a:t>
            </a:r>
            <a:r>
              <a:rPr kumimoji="0" lang="en-US" altLang="zh-CN" sz="9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gridheight</a:t>
            </a:r>
            <a:r>
              <a:rPr kumimoji="0" lang="en-US" altLang="zh-CN" sz="9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weightx</a:t>
            </a:r>
            <a:r>
              <a:rPr kumimoji="0" lang="en-US" altLang="zh-CN" sz="9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weighty</a:t>
            </a:r>
            <a:r>
              <a:rPr kumimoji="0" lang="en-US" altLang="zh-CN" sz="9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anchor</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0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400050" marR="0" lvl="0" indent="0" algn="l" defTabSz="914400" rtl="0" eaLnBrk="0" fontAlgn="base" latinLnBrk="0" hangingPunct="0">
              <a:lnSpc>
                <a:spcPct val="1000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fill</a:t>
            </a:r>
            <a:r>
              <a:rPr kumimoji="0" lang="en-US" altLang="zh-CN" sz="9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inset</a:t>
            </a:r>
            <a:r>
              <a:rPr kumimoji="0" lang="en-US" altLang="zh-CN" sz="9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ipadx</a:t>
            </a:r>
            <a:r>
              <a:rPr kumimoji="0" lang="en-US" altLang="zh-CN" sz="9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ipady</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0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400050" marR="0" lvl="0" indent="0" algn="l" defTabSz="914400" rtl="0" eaLnBrk="0" fontAlgn="base" latinLnBrk="0" hangingPunct="0">
              <a:lnSpc>
                <a:spcPct val="1000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gridbag</a:t>
            </a:r>
            <a:r>
              <a:rPr kumimoji="0" lang="en-US" altLang="zh-CN" sz="9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.setConstraints</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b</a:t>
            </a:r>
            <a:r>
              <a:rPr kumimoji="0" lang="en-US" altLang="zh-CN" sz="9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c</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0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400050" marR="0" lvl="0" indent="0" algn="l" defTabSz="914400" rtl="0" eaLnBrk="0" fontAlgn="base" latinLnBrk="0" hangingPunct="0">
              <a:lnSpc>
                <a:spcPct val="1000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contentPane</a:t>
            </a:r>
            <a:r>
              <a:rPr kumimoji="0" lang="en-US" altLang="zh-CN" sz="9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.add</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900" b="0" i="0" u="none" strike="noStrike" kern="0" cap="none" spc="0" normalizeH="0" baseline="0" noProof="0" dirty="0">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b</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0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400050" marR="0" lvl="0" indent="0" algn="l" defTabSz="914400" rtl="0" eaLnBrk="0" fontAlgn="base" latinLnBrk="0" hangingPunct="0">
              <a:lnSpc>
                <a:spcPct val="1000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0" i="0" u="none" strike="noStrike" kern="0" cap="none" spc="0" normalizeH="0" baseline="0" noProof="0" dirty="0">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b</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9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new</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JButton</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900" b="0" i="0" u="none" strike="noStrike" kern="0" cap="none" spc="0" normalizeH="0" baseline="0" noProof="0" dirty="0">
                <a:ln>
                  <a:noFill/>
                </a:ln>
                <a:solidFill>
                  <a:srgbClr val="2A00FF"/>
                </a:solidFill>
                <a:effectLst/>
                <a:uLnTx/>
                <a:uFillTx/>
                <a:latin typeface="Consolas" panose="020B0609020204030204" pitchFamily="49" charset="0"/>
                <a:ea typeface="宋体" panose="02010600030101010101" pitchFamily="2" charset="-122"/>
                <a:cs typeface="Consolas" panose="020B0609020204030204" pitchFamily="49" charset="0"/>
              </a:rPr>
              <a:t>"This is the last button"</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0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400050" marR="0" lvl="0" indent="0" algn="l" defTabSz="914400" rtl="0" eaLnBrk="0" fontAlgn="base" latinLnBrk="0" hangingPunct="0">
              <a:lnSpc>
                <a:spcPct val="1000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gridx</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=2;</a:t>
            </a:r>
            <a:endParaRPr kumimoji="0" lang="zh-CN" altLang="zh-CN" sz="10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400050" marR="0" lvl="0" indent="0" algn="l" defTabSz="914400" rtl="0" eaLnBrk="0" fontAlgn="base" latinLnBrk="0" hangingPunct="0">
              <a:lnSpc>
                <a:spcPct val="1000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gridy</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=1;</a:t>
            </a:r>
            <a:endParaRPr kumimoji="0" lang="zh-CN" altLang="zh-CN" sz="10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400050" marR="0" lvl="0" indent="0" algn="l" defTabSz="914400" rtl="0" eaLnBrk="0" fontAlgn="base" latinLnBrk="0" hangingPunct="0">
              <a:lnSpc>
                <a:spcPct val="1000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gridwidth</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=1;</a:t>
            </a:r>
            <a:endParaRPr kumimoji="0" lang="zh-CN" altLang="zh-CN" sz="10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400050" marR="0" lvl="0" indent="0" algn="l" defTabSz="914400" rtl="0" eaLnBrk="0" fontAlgn="base" latinLnBrk="0" hangingPunct="0">
              <a:lnSpc>
                <a:spcPct val="1000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gridheight</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=2;</a:t>
            </a:r>
            <a:endParaRPr kumimoji="0" lang="zh-CN" altLang="zh-CN" sz="10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400050" marR="0" lvl="0" indent="0" algn="l" defTabSz="914400" rtl="0" eaLnBrk="0" fontAlgn="base" latinLnBrk="0" hangingPunct="0">
              <a:lnSpc>
                <a:spcPct val="1000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weightx</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=1;</a:t>
            </a:r>
            <a:endParaRPr kumimoji="0" lang="zh-CN" altLang="zh-CN" sz="10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400050" marR="0" lvl="0" indent="0" algn="l" defTabSz="914400" rtl="0" eaLnBrk="0" fontAlgn="base" latinLnBrk="0" hangingPunct="0">
              <a:lnSpc>
                <a:spcPct val="1000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0" i="0" u="none" strike="noStrike" kern="0" cap="none" spc="0" normalizeH="0" baseline="0" noProof="0" dirty="0">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weighty</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=1;</a:t>
            </a:r>
            <a:endParaRPr kumimoji="0" lang="zh-CN" altLang="zh-CN" sz="10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400050" marR="0" lvl="0" indent="0" algn="l" defTabSz="914400" rtl="0" eaLnBrk="0" fontAlgn="base" latinLnBrk="0" hangingPunct="0">
              <a:lnSpc>
                <a:spcPct val="1000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0" i="0" u="none" strike="noStrike" kern="0" cap="none" spc="0" normalizeH="0" baseline="0" noProof="0" dirty="0">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anchor</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9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GridBagConstraints.</a:t>
            </a:r>
            <a:r>
              <a:rPr kumimoji="0" lang="en-US" altLang="zh-CN" sz="900" b="1" i="1" u="none" strike="noStrike" kern="0" cap="none" spc="0" normalizeH="0" baseline="0" noProof="0" dirty="0" err="1">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CENTER</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0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400050" marR="0" lvl="0" indent="0" algn="l" defTabSz="914400" rtl="0" eaLnBrk="0" fontAlgn="base" latinLnBrk="0" hangingPunct="0">
              <a:lnSpc>
                <a:spcPct val="1000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0" i="0" u="none" strike="noStrike" kern="0" cap="none" spc="0" normalizeH="0" baseline="0" noProof="0" dirty="0">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fill</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9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GridBagConstraints.</a:t>
            </a:r>
            <a:r>
              <a:rPr kumimoji="0" lang="en-US" altLang="zh-CN" sz="900" b="1" i="1" u="none" strike="noStrike" kern="0" cap="none" spc="0" normalizeH="0" baseline="0" noProof="0" dirty="0" err="1">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HORIZONTAL</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0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400050" marR="0" lvl="0" indent="0" algn="l" defTabSz="914400" rtl="0" eaLnBrk="0" fontAlgn="base" latinLnBrk="0" hangingPunct="0">
              <a:lnSpc>
                <a:spcPct val="1000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0" i="0" u="none" strike="noStrike" kern="0" cap="none" spc="0" normalizeH="0" baseline="0" noProof="0" dirty="0">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inset</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9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new</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Insets(0,0,0,0);</a:t>
            </a:r>
            <a:endParaRPr kumimoji="0" lang="zh-CN" altLang="zh-CN" sz="10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400050" marR="0" lvl="0" indent="0" algn="l" defTabSz="914400" rtl="0" eaLnBrk="0" fontAlgn="base" latinLnBrk="0" hangingPunct="0">
              <a:lnSpc>
                <a:spcPct val="1000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ipadx</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=0;</a:t>
            </a:r>
            <a:endParaRPr kumimoji="0" lang="zh-CN" altLang="zh-CN" sz="10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400050" marR="0" lvl="0" indent="0" algn="l" defTabSz="914400" rtl="0" eaLnBrk="0" fontAlgn="base" latinLnBrk="0" hangingPunct="0">
              <a:lnSpc>
                <a:spcPct val="1000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ipady</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=50;</a:t>
            </a:r>
            <a:endParaRPr kumimoji="0" lang="zh-CN" altLang="zh-CN" sz="10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400050" marR="0" lvl="0" indent="0" algn="l" defTabSz="914400" rtl="0" eaLnBrk="0" fontAlgn="base" latinLnBrk="0" hangingPunct="0">
              <a:lnSpc>
                <a:spcPct val="1000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0" i="0" u="none" strike="noStrike" kern="0" cap="none" spc="0" normalizeH="0" baseline="0" noProof="0" dirty="0">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c</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9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new</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GridBagConstraints</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gridx</a:t>
            </a:r>
            <a:r>
              <a:rPr kumimoji="0" lang="en-US" altLang="zh-CN" sz="9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gridy</a:t>
            </a:r>
            <a:r>
              <a:rPr kumimoji="0" lang="en-US" altLang="zh-CN" sz="9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gridwidth</a:t>
            </a:r>
            <a:r>
              <a:rPr kumimoji="0" lang="en-US" altLang="zh-CN" sz="9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gridheight</a:t>
            </a:r>
            <a:r>
              <a:rPr kumimoji="0" lang="en-US" altLang="zh-CN" sz="9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weightx</a:t>
            </a:r>
            <a:r>
              <a:rPr kumimoji="0" lang="en-US" altLang="zh-CN" sz="9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weighty</a:t>
            </a:r>
            <a:r>
              <a:rPr kumimoji="0" lang="en-US" altLang="zh-CN" sz="9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anchor</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0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400050" marR="0" lvl="0" indent="0" algn="l" defTabSz="914400" rtl="0" eaLnBrk="0" fontAlgn="base" latinLnBrk="0" hangingPunct="0">
              <a:lnSpc>
                <a:spcPct val="1000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fill</a:t>
            </a:r>
            <a:r>
              <a:rPr kumimoji="0" lang="en-US" altLang="zh-CN" sz="9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inset</a:t>
            </a:r>
            <a:r>
              <a:rPr kumimoji="0" lang="en-US" altLang="zh-CN" sz="9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ipadx</a:t>
            </a:r>
            <a:r>
              <a:rPr kumimoji="0" lang="en-US" altLang="zh-CN" sz="9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ipady</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0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400050" marR="0" lvl="0" indent="0" algn="l" defTabSz="914400" rtl="0" eaLnBrk="0" fontAlgn="base" latinLnBrk="0" hangingPunct="0">
              <a:lnSpc>
                <a:spcPct val="1000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gridbag</a:t>
            </a:r>
            <a:r>
              <a:rPr kumimoji="0" lang="en-US" altLang="zh-CN" sz="9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.setConstraints</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b</a:t>
            </a:r>
            <a:r>
              <a:rPr kumimoji="0" lang="en-US" altLang="zh-CN" sz="9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c</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0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400050" marR="0" lvl="0" indent="0" algn="l" defTabSz="914400" rtl="0" eaLnBrk="0" fontAlgn="base" latinLnBrk="0" hangingPunct="0">
              <a:lnSpc>
                <a:spcPct val="1000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contentPane</a:t>
            </a:r>
            <a:r>
              <a:rPr kumimoji="0" lang="en-US" altLang="zh-CN" sz="9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.add</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900" b="0" i="0" u="none" strike="noStrike" kern="0" cap="none" spc="0" normalizeH="0" baseline="0" noProof="0" dirty="0">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b</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0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400050" marR="0" lvl="0" indent="0" algn="l" defTabSz="914400" rtl="0" eaLnBrk="0" fontAlgn="base" latinLnBrk="0" hangingPunct="0">
              <a:lnSpc>
                <a:spcPct val="1000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f</a:t>
            </a:r>
            <a:r>
              <a:rPr kumimoji="0" lang="en-US" altLang="zh-CN" sz="9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.setTitle</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900" b="0" i="0" u="none" strike="noStrike" kern="0" cap="none" spc="0" normalizeH="0" baseline="0" noProof="0" dirty="0">
                <a:ln>
                  <a:noFill/>
                </a:ln>
                <a:solidFill>
                  <a:srgbClr val="2A00FF"/>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zh-CN" altLang="zh-CN" sz="900" b="0" i="0" u="none" strike="noStrike" kern="0" cap="none" spc="0" normalizeH="0" baseline="0" noProof="0" dirty="0">
                <a:ln>
                  <a:noFill/>
                </a:ln>
                <a:solidFill>
                  <a:srgbClr val="2A00FF"/>
                </a:solidFill>
                <a:effectLst/>
                <a:uLnTx/>
                <a:uFillTx/>
                <a:latin typeface="Consolas" panose="020B0609020204030204" pitchFamily="49" charset="0"/>
                <a:ea typeface="宋体" panose="02010600030101010101" pitchFamily="2" charset="-122"/>
                <a:cs typeface="Consolas" panose="020B0609020204030204" pitchFamily="49" charset="0"/>
              </a:rPr>
              <a:t>网格包布局</a:t>
            </a:r>
            <a:r>
              <a:rPr kumimoji="0" lang="en-US" altLang="zh-CN" sz="900" b="0" i="0" u="none" strike="noStrike" kern="0" cap="none" spc="0" normalizeH="0" baseline="0" noProof="0" dirty="0">
                <a:ln>
                  <a:noFill/>
                </a:ln>
                <a:solidFill>
                  <a:srgbClr val="2A00FF"/>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0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400050" marR="0" lvl="0" indent="0" algn="l" defTabSz="914400" rtl="0" eaLnBrk="0" fontAlgn="base" latinLnBrk="0" hangingPunct="0">
              <a:lnSpc>
                <a:spcPct val="1000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f</a:t>
            </a:r>
            <a:r>
              <a:rPr kumimoji="0" lang="en-US" altLang="zh-CN" sz="9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.setSize</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(300,200);</a:t>
            </a:r>
            <a:endParaRPr kumimoji="0" lang="zh-CN" altLang="zh-CN" sz="10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400050" marR="0" lvl="0" indent="0" algn="l" defTabSz="914400" rtl="0" eaLnBrk="0" fontAlgn="base" latinLnBrk="0" hangingPunct="0">
              <a:lnSpc>
                <a:spcPct val="1000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f</a:t>
            </a:r>
            <a:r>
              <a:rPr kumimoji="0" lang="en-US" altLang="zh-CN" sz="9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.setVisible</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9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true</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0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400050" marR="0" lvl="0" indent="0" algn="l" defTabSz="914400" rtl="0" eaLnBrk="0" fontAlgn="base" latinLnBrk="0" hangingPunct="0">
              <a:lnSpc>
                <a:spcPct val="1000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f</a:t>
            </a:r>
            <a:r>
              <a:rPr kumimoji="0" lang="en-US" altLang="zh-CN" sz="9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.setDefaultCloseOperation</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9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JFrame.</a:t>
            </a:r>
            <a:r>
              <a:rPr kumimoji="0" lang="en-US" altLang="zh-CN" sz="900" b="1" i="1" u="none" strike="noStrike" kern="0" cap="none" spc="0" normalizeH="0" baseline="0" noProof="0" dirty="0" err="1">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EXIT_ON_CLOSE</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0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400050" marR="0" lvl="0" indent="0" algn="l" defTabSz="914400" rtl="0" eaLnBrk="0" fontAlgn="base" latinLnBrk="0" hangingPunct="0">
              <a:lnSpc>
                <a:spcPct val="1000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endParaRPr kumimoji="0" lang="zh-CN" altLang="zh-CN" sz="10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400050" marR="0" lvl="0" indent="0" algn="l" defTabSz="914400" rtl="0" eaLnBrk="0" fontAlgn="base" latinLnBrk="0" hangingPunct="0">
              <a:lnSpc>
                <a:spcPct val="1000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public</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static</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void</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main(String[] </a:t>
            </a:r>
            <a:r>
              <a:rPr kumimoji="0" lang="en-US" altLang="zh-CN" sz="9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args</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0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400050" marR="0" lvl="0" indent="0" algn="l" defTabSz="914400" rtl="0" eaLnBrk="0" fontAlgn="base" latinLnBrk="0" hangingPunct="0">
              <a:lnSpc>
                <a:spcPct val="1000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9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new</a:t>
            </a: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EX4_8();</a:t>
            </a:r>
            <a:endParaRPr kumimoji="0" lang="zh-CN" altLang="zh-CN" sz="10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400050" marR="0" lvl="0" indent="0" algn="l" defTabSz="914400" rtl="0" eaLnBrk="0" fontAlgn="base" latinLnBrk="0" hangingPunct="0">
              <a:lnSpc>
                <a:spcPct val="1000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endParaRPr kumimoji="0" lang="zh-CN" altLang="zh-CN" sz="10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400050" marR="0" lvl="0" indent="0" algn="just" defTabSz="914400" rtl="0" eaLnBrk="0" fontAlgn="base" latinLnBrk="0" hangingPunct="0">
              <a:lnSpc>
                <a:spcPct val="150000"/>
              </a:lnSpc>
              <a:spcBef>
                <a:spcPct val="0"/>
              </a:spcBef>
              <a:spcAft>
                <a:spcPct val="0"/>
              </a:spcAft>
              <a:buClrTx/>
              <a:buSzTx/>
              <a:buFontTx/>
              <a:buNone/>
              <a:defRPr/>
            </a:pPr>
            <a:r>
              <a:rPr kumimoji="0" lang="en-US" altLang="zh-CN" sz="9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lang="zh-CN" altLang="en-US" sz="1600"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348" y="304882"/>
            <a:ext cx="10893425" cy="495300"/>
          </a:xfrm>
        </p:spPr>
        <p:txBody>
          <a:bodyPr/>
          <a:lstStyle/>
          <a:p>
            <a:pPr>
              <a:lnSpc>
                <a:spcPct val="150000"/>
              </a:lnSpc>
            </a:pPr>
            <a:r>
              <a:rPr lang="en-US" altLang="zh-CN" sz="2800" kern="100" dirty="0">
                <a:effectLst/>
                <a:latin typeface="黑体" panose="02010609060101010101" pitchFamily="49" charset="-122"/>
                <a:ea typeface="宋体" panose="02010600030101010101" pitchFamily="2" charset="-122"/>
              </a:rPr>
              <a:t>5.2.3 Swing</a:t>
            </a:r>
            <a:r>
              <a:rPr lang="zh-CN" altLang="zh-CN" sz="2800" kern="100" dirty="0">
                <a:effectLst/>
                <a:latin typeface="Times New Roman" panose="02020603050405020304" pitchFamily="18" charset="0"/>
                <a:ea typeface="黑体" panose="02010609060101010101" pitchFamily="49" charset="-122"/>
              </a:rPr>
              <a:t>常用面板</a:t>
            </a:r>
            <a:br>
              <a:rPr lang="zh-CN" altLang="zh-CN" sz="2000" kern="100" dirty="0">
                <a:effectLst/>
                <a:latin typeface="Times New Roman" panose="02020603050405020304" pitchFamily="18" charset="0"/>
                <a:ea typeface="宋体" panose="02010600030101010101" pitchFamily="2" charset="-122"/>
              </a:rPr>
            </a:br>
            <a:endParaRPr lang="zh-CN" altLang="en-US" dirty="0"/>
          </a:p>
        </p:txBody>
      </p:sp>
      <p:sp>
        <p:nvSpPr>
          <p:cNvPr id="4" name="文本框 3"/>
          <p:cNvSpPr txBox="1"/>
          <p:nvPr/>
        </p:nvSpPr>
        <p:spPr>
          <a:xfrm>
            <a:off x="609744" y="914466"/>
            <a:ext cx="10972512" cy="1344151"/>
          </a:xfrm>
          <a:prstGeom prst="rect">
            <a:avLst/>
          </a:prstGeom>
          <a:noFill/>
        </p:spPr>
        <p:txBody>
          <a:bodyPr wrap="square">
            <a:spAutoFit/>
          </a:bodyPr>
          <a:lstStyle/>
          <a:p>
            <a:pPr indent="266700" algn="just">
              <a:lnSpc>
                <a:spcPct val="150000"/>
              </a:lnSpc>
            </a:pPr>
            <a:r>
              <a:rPr lang="en-US" altLang="zh-CN" sz="1400" kern="100" dirty="0" err="1">
                <a:effectLst/>
                <a:latin typeface="宋体" panose="02010600030101010101" pitchFamily="2" charset="-122"/>
                <a:ea typeface="宋体" panose="02010600030101010101" pitchFamily="2" charset="-122"/>
              </a:rPr>
              <a:t>JPanel</a:t>
            </a:r>
            <a:r>
              <a:rPr lang="zh-CN" altLang="zh-CN" sz="1400" kern="100" dirty="0">
                <a:effectLst/>
                <a:latin typeface="Times New Roman" panose="02020603050405020304" pitchFamily="18" charset="0"/>
                <a:ea typeface="宋体" panose="02010600030101010101" pitchFamily="2" charset="-122"/>
              </a:rPr>
              <a:t>是其中最有代表性、最为常用的普通容器，它只是在界面上圈定一个矩形范围而无明显标记，主要的用途是作内容面板或者为了更好地实现布局效果而作为中间容器。</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err="1">
                <a:effectLst/>
                <a:latin typeface="宋体" panose="02010600030101010101" pitchFamily="2" charset="-122"/>
                <a:ea typeface="宋体" panose="02010600030101010101" pitchFamily="2" charset="-122"/>
              </a:rPr>
              <a:t>JPanel</a:t>
            </a:r>
            <a:r>
              <a:rPr lang="zh-CN" altLang="zh-CN" sz="1400" kern="100" dirty="0">
                <a:effectLst/>
                <a:latin typeface="Times New Roman" panose="02020603050405020304" pitchFamily="18" charset="0"/>
                <a:ea typeface="宋体" panose="02010600030101010101" pitchFamily="2" charset="-122"/>
              </a:rPr>
              <a:t>一般不处理事件。</a:t>
            </a:r>
            <a:endParaRPr lang="zh-CN" altLang="zh-CN" sz="14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400" kern="100" dirty="0" err="1">
                <a:effectLst/>
                <a:latin typeface="宋体" panose="02010600030101010101" pitchFamily="2" charset="-122"/>
                <a:ea typeface="宋体" panose="02010600030101010101" pitchFamily="2" charset="-122"/>
              </a:rPr>
              <a:t>JPanel</a:t>
            </a:r>
            <a:r>
              <a:rPr lang="zh-CN" altLang="zh-CN" sz="1400" kern="100" dirty="0">
                <a:effectLst/>
                <a:latin typeface="Times New Roman" panose="02020603050405020304" pitchFamily="18" charset="0"/>
                <a:ea typeface="宋体" panose="02010600030101010101" pitchFamily="2" charset="-122"/>
              </a:rPr>
              <a:t>的常用方法，如表</a:t>
            </a:r>
            <a:r>
              <a:rPr lang="en-US" altLang="zh-CN" sz="1400" kern="100" dirty="0">
                <a:effectLst/>
                <a:latin typeface="Times New Roman" panose="02020603050405020304" pitchFamily="18" charset="0"/>
                <a:ea typeface="宋体" panose="02010600030101010101" pitchFamily="2" charset="-122"/>
              </a:rPr>
              <a:t>5-26</a:t>
            </a:r>
            <a:r>
              <a:rPr lang="zh-CN" altLang="zh-CN" sz="1400" kern="100" dirty="0">
                <a:effectLst/>
                <a:latin typeface="Times New Roman" panose="02020603050405020304" pitchFamily="18" charset="0"/>
                <a:ea typeface="宋体" panose="02010600030101010101" pitchFamily="2" charset="-122"/>
              </a:rPr>
              <a:t>所示：</a:t>
            </a:r>
            <a:endParaRPr lang="zh-CN" altLang="zh-CN" sz="1400" kern="100" dirty="0">
              <a:effectLst/>
              <a:latin typeface="Times New Roman" panose="02020603050405020304" pitchFamily="18" charset="0"/>
              <a:ea typeface="宋体" panose="02010600030101010101" pitchFamily="2" charset="-122"/>
            </a:endParaRPr>
          </a:p>
        </p:txBody>
      </p:sp>
      <p:graphicFrame>
        <p:nvGraphicFramePr>
          <p:cNvPr id="5" name="表格 4"/>
          <p:cNvGraphicFramePr>
            <a:graphicFrameLocks noGrp="1"/>
          </p:cNvGraphicFramePr>
          <p:nvPr/>
        </p:nvGraphicFramePr>
        <p:xfrm>
          <a:off x="3657664" y="2441268"/>
          <a:ext cx="6803760" cy="2158116"/>
        </p:xfrm>
        <a:graphic>
          <a:graphicData uri="http://schemas.openxmlformats.org/drawingml/2006/table">
            <a:tbl>
              <a:tblPr firstRow="1" firstCol="1" bandRow="1">
                <a:tableStyleId>{5C22544A-7EE6-4342-B048-85BDC9FD1C3A}</a:tableStyleId>
              </a:tblPr>
              <a:tblGrid>
                <a:gridCol w="3550378"/>
                <a:gridCol w="3253382"/>
              </a:tblGrid>
              <a:tr h="343998">
                <a:tc>
                  <a:txBody>
                    <a:bodyPr/>
                    <a:lstStyle/>
                    <a:p>
                      <a:pPr indent="266700" algn="just">
                        <a:lnSpc>
                          <a:spcPct val="150000"/>
                        </a:lnSpc>
                      </a:pPr>
                      <a:r>
                        <a:rPr lang="en-US" sz="1050" kern="100" dirty="0" err="1">
                          <a:effectLst/>
                        </a:rPr>
                        <a:t>JPanel</a:t>
                      </a:r>
                      <a:r>
                        <a:rPr lang="en-US" sz="1050" kern="100" dirty="0">
                          <a:effectLst/>
                        </a:rPr>
                        <a:t>()</a:t>
                      </a:r>
                      <a:endParaRPr lang="zh-CN" sz="1050" kern="100" dirty="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创建一个</a:t>
                      </a:r>
                      <a:r>
                        <a:rPr lang="en-US" sz="1050" kern="100">
                          <a:effectLst/>
                        </a:rPr>
                        <a:t>JPanel</a:t>
                      </a:r>
                      <a:r>
                        <a:rPr lang="zh-CN" sz="1050" kern="100">
                          <a:effectLst/>
                        </a:rPr>
                        <a:t>对象</a:t>
                      </a:r>
                      <a:endParaRPr lang="zh-CN" sz="1050" kern="100">
                        <a:effectLst/>
                        <a:latin typeface="Times New Roman" panose="02020603050405020304" pitchFamily="18" charset="0"/>
                        <a:ea typeface="宋体" panose="02010600030101010101" pitchFamily="2" charset="-122"/>
                      </a:endParaRPr>
                    </a:p>
                  </a:txBody>
                  <a:tcPr marL="68580" marR="68580" marT="0" marB="0"/>
                </a:tc>
              </a:tr>
              <a:tr h="735422">
                <a:tc>
                  <a:txBody>
                    <a:bodyPr/>
                    <a:lstStyle/>
                    <a:p>
                      <a:pPr indent="266700" algn="just">
                        <a:lnSpc>
                          <a:spcPct val="150000"/>
                        </a:lnSpc>
                      </a:pPr>
                      <a:r>
                        <a:rPr lang="en-US" sz="1050" kern="100">
                          <a:effectLst/>
                        </a:rPr>
                        <a:t>JPanel</a:t>
                      </a:r>
                      <a:r>
                        <a:rPr lang="zh-CN" sz="1050" kern="100">
                          <a:effectLst/>
                        </a:rPr>
                        <a:t>（</a:t>
                      </a:r>
                      <a:r>
                        <a:rPr lang="en-US" sz="1050" kern="100">
                          <a:effectLst/>
                        </a:rPr>
                        <a:t>LayoutManager   layout</a:t>
                      </a:r>
                      <a:r>
                        <a:rPr lang="zh-CN" sz="1050" kern="100">
                          <a:effectLst/>
                        </a:rPr>
                        <a:t>）</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创建一个具有指定布局管理器的</a:t>
                      </a:r>
                      <a:r>
                        <a:rPr lang="en-US" sz="1050" kern="100">
                          <a:effectLst/>
                        </a:rPr>
                        <a:t>JPanel</a:t>
                      </a:r>
                      <a:r>
                        <a:rPr lang="zh-CN" sz="1050" kern="100">
                          <a:effectLst/>
                        </a:rPr>
                        <a:t>（）对象</a:t>
                      </a:r>
                      <a:endParaRPr lang="zh-CN" sz="1050" kern="100">
                        <a:effectLst/>
                        <a:latin typeface="Times New Roman" panose="02020603050405020304" pitchFamily="18" charset="0"/>
                        <a:ea typeface="宋体" panose="02010600030101010101" pitchFamily="2" charset="-122"/>
                      </a:endParaRPr>
                    </a:p>
                  </a:txBody>
                  <a:tcPr marL="68580" marR="68580" marT="0" marB="0"/>
                </a:tc>
              </a:tr>
              <a:tr h="734698">
                <a:tc>
                  <a:txBody>
                    <a:bodyPr/>
                    <a:lstStyle/>
                    <a:p>
                      <a:pPr indent="266700" algn="just">
                        <a:lnSpc>
                          <a:spcPct val="150000"/>
                        </a:lnSpc>
                      </a:pPr>
                      <a:r>
                        <a:rPr lang="en-US" sz="1050" kern="100">
                          <a:effectLst/>
                        </a:rPr>
                        <a:t>void setLayout(LayoutManager layout)</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a:effectLst/>
                        </a:rPr>
                        <a:t>设置</a:t>
                      </a:r>
                      <a:r>
                        <a:rPr lang="en-US" sz="1050" kern="100">
                          <a:effectLst/>
                        </a:rPr>
                        <a:t>JPanel</a:t>
                      </a:r>
                      <a:r>
                        <a:rPr lang="zh-CN" sz="1050" kern="100">
                          <a:effectLst/>
                        </a:rPr>
                        <a:t>的布局管理器</a:t>
                      </a:r>
                      <a:endParaRPr lang="zh-CN" sz="1050" kern="100">
                        <a:effectLst/>
                        <a:latin typeface="Times New Roman" panose="02020603050405020304" pitchFamily="18" charset="0"/>
                        <a:ea typeface="宋体" panose="02010600030101010101" pitchFamily="2" charset="-122"/>
                      </a:endParaRPr>
                    </a:p>
                  </a:txBody>
                  <a:tcPr marL="68580" marR="68580" marT="0" marB="0"/>
                </a:tc>
              </a:tr>
              <a:tr h="343998">
                <a:tc>
                  <a:txBody>
                    <a:bodyPr/>
                    <a:lstStyle/>
                    <a:p>
                      <a:pPr indent="266700" algn="just">
                        <a:lnSpc>
                          <a:spcPct val="150000"/>
                        </a:lnSpc>
                      </a:pPr>
                      <a:r>
                        <a:rPr lang="en-US" sz="1050" kern="100">
                          <a:effectLst/>
                        </a:rPr>
                        <a:t>Component add(Component comp)</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indent="266700" algn="just">
                        <a:lnSpc>
                          <a:spcPct val="150000"/>
                        </a:lnSpc>
                      </a:pPr>
                      <a:r>
                        <a:rPr lang="zh-CN" sz="1050" kern="100" dirty="0">
                          <a:effectLst/>
                        </a:rPr>
                        <a:t>在</a:t>
                      </a:r>
                      <a:r>
                        <a:rPr lang="en-US" sz="1050" kern="100" dirty="0" err="1">
                          <a:effectLst/>
                        </a:rPr>
                        <a:t>JPanel</a:t>
                      </a:r>
                      <a:r>
                        <a:rPr lang="zh-CN" sz="1050" kern="100" dirty="0">
                          <a:effectLst/>
                        </a:rPr>
                        <a:t>中添加组件</a:t>
                      </a:r>
                      <a:r>
                        <a:rPr lang="en-US" sz="1050" kern="100" dirty="0">
                          <a:effectLst/>
                        </a:rPr>
                        <a:t>comp</a:t>
                      </a:r>
                      <a:endParaRPr lang="zh-CN" sz="1050" kern="100" dirty="0">
                        <a:effectLst/>
                        <a:latin typeface="Times New Roman" panose="02020603050405020304" pitchFamily="18" charset="0"/>
                        <a:ea typeface="宋体" panose="02010600030101010101" pitchFamily="2" charset="-122"/>
                      </a:endParaRPr>
                    </a:p>
                  </a:txBody>
                  <a:tcPr marL="68580" marR="68580" marT="0" marB="0"/>
                </a:tc>
              </a:tr>
            </a:tbl>
          </a:graphicData>
        </a:graphic>
      </p:graphicFrame>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ct val="150000"/>
              </a:lnSpc>
              <a:spcBef>
                <a:spcPts val="1200"/>
              </a:spcBef>
            </a:pPr>
            <a:r>
              <a:rPr lang="zh-CN" altLang="zh-CN" sz="2800" kern="100" dirty="0">
                <a:effectLst/>
                <a:latin typeface="Times New Roman" panose="02020603050405020304" pitchFamily="18" charset="0"/>
                <a:ea typeface="黑体" panose="02010609060101010101" pitchFamily="49" charset="-122"/>
              </a:rPr>
              <a:t>任务实施</a:t>
            </a:r>
            <a:br>
              <a:rPr lang="zh-CN" altLang="zh-CN" sz="1800" kern="100" dirty="0">
                <a:effectLst/>
                <a:latin typeface="Times New Roman" panose="02020603050405020304" pitchFamily="18" charset="0"/>
                <a:ea typeface="宋体" panose="02010600030101010101" pitchFamily="2" charset="-122"/>
              </a:rPr>
            </a:br>
            <a:endParaRPr lang="zh-CN" altLang="en-US" dirty="0"/>
          </a:p>
        </p:txBody>
      </p:sp>
      <p:sp>
        <p:nvSpPr>
          <p:cNvPr id="4" name="文本框 3"/>
          <p:cNvSpPr txBox="1"/>
          <p:nvPr/>
        </p:nvSpPr>
        <p:spPr>
          <a:xfrm>
            <a:off x="3049571" y="918489"/>
            <a:ext cx="6099142" cy="5025735"/>
          </a:xfrm>
          <a:prstGeom prst="rect">
            <a:avLst/>
          </a:prstGeom>
          <a:noFill/>
        </p:spPr>
        <p:txBody>
          <a:bodyPr wrap="square">
            <a:spAutoFit/>
          </a:bodyPr>
          <a:lstStyle/>
          <a:p>
            <a:pPr indent="266700" algn="just">
              <a:lnSpc>
                <a:spcPct val="150000"/>
              </a:lnSpc>
            </a:pPr>
            <a:r>
              <a:rPr lang="en-US" altLang="zh-CN" sz="1800" kern="100" dirty="0">
                <a:effectLst/>
                <a:latin typeface="宋体" panose="02010600030101010101" pitchFamily="2" charset="-122"/>
                <a:ea typeface="宋体" panose="02010600030101010101" pitchFamily="2" charset="-122"/>
              </a:rPr>
              <a:t>1.</a:t>
            </a:r>
            <a:r>
              <a:rPr lang="zh-CN" altLang="zh-CN" sz="1800" kern="100" dirty="0">
                <a:effectLst/>
                <a:latin typeface="Times New Roman" panose="02020603050405020304" pitchFamily="18" charset="0"/>
                <a:ea typeface="宋体" panose="02010600030101010101" pitchFamily="2" charset="-122"/>
              </a:rPr>
              <a:t>要实现用户注册界面，需创建一个容器类，以容纳其他组件。本例选择</a:t>
            </a:r>
            <a:r>
              <a:rPr lang="en-US" altLang="zh-CN" sz="1800" kern="100" dirty="0" err="1">
                <a:effectLst/>
                <a:latin typeface="Times New Roman" panose="02020603050405020304" pitchFamily="18" charset="0"/>
                <a:ea typeface="宋体" panose="02010600030101010101" pitchFamily="2" charset="-122"/>
              </a:rPr>
              <a:t>JFrame</a:t>
            </a:r>
            <a:r>
              <a:rPr lang="zh-CN" altLang="zh-CN" sz="1800" kern="100" dirty="0">
                <a:effectLst/>
                <a:latin typeface="Times New Roman" panose="02020603050405020304" pitchFamily="18" charset="0"/>
                <a:ea typeface="宋体" panose="02010600030101010101" pitchFamily="2" charset="-122"/>
              </a:rPr>
              <a:t>作为顶层容器。</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effectLst/>
                <a:latin typeface="宋体" panose="02010600030101010101" pitchFamily="2" charset="-122"/>
                <a:ea typeface="宋体" panose="02010600030101010101" pitchFamily="2" charset="-122"/>
              </a:rPr>
              <a:t>2.</a:t>
            </a:r>
            <a:r>
              <a:rPr lang="zh-CN" altLang="zh-CN" sz="1800" kern="100" dirty="0">
                <a:effectLst/>
                <a:latin typeface="Times New Roman" panose="02020603050405020304" pitchFamily="18" charset="0"/>
                <a:ea typeface="宋体" panose="02010600030101010101" pitchFamily="2" charset="-122"/>
              </a:rPr>
              <a:t>设置布局管理器，根据注册界面的特点，选择网格包布局管理器。</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effectLst/>
                <a:latin typeface="宋体" panose="02010600030101010101" pitchFamily="2" charset="-122"/>
                <a:ea typeface="宋体" panose="02010600030101010101" pitchFamily="2" charset="-122"/>
              </a:rPr>
              <a:t>3.</a:t>
            </a:r>
            <a:r>
              <a:rPr lang="zh-CN" altLang="zh-CN" sz="1800" kern="100" dirty="0">
                <a:effectLst/>
                <a:latin typeface="Times New Roman" panose="02020603050405020304" pitchFamily="18" charset="0"/>
                <a:ea typeface="宋体" panose="02010600030101010101" pitchFamily="2" charset="-122"/>
              </a:rPr>
              <a:t>添加相应的组件，用到的组件有标签</a:t>
            </a:r>
            <a:r>
              <a:rPr lang="en-US" altLang="zh-CN" sz="1800" kern="100" dirty="0" err="1">
                <a:effectLst/>
                <a:latin typeface="Times New Roman" panose="02020603050405020304" pitchFamily="18" charset="0"/>
                <a:ea typeface="宋体" panose="02010600030101010101" pitchFamily="2" charset="-122"/>
              </a:rPr>
              <a:t>JLabel</a:t>
            </a:r>
            <a:r>
              <a:rPr lang="zh-CN" altLang="zh-CN" sz="1800" kern="100" dirty="0">
                <a:effectLst/>
                <a:latin typeface="Times New Roman" panose="02020603050405020304" pitchFamily="18" charset="0"/>
                <a:ea typeface="宋体" panose="02010600030101010101" pitchFamily="2" charset="-122"/>
              </a:rPr>
              <a:t>，按钮</a:t>
            </a:r>
            <a:r>
              <a:rPr lang="en-US" altLang="zh-CN" sz="1800" kern="100" dirty="0" err="1">
                <a:effectLst/>
                <a:latin typeface="Times New Roman" panose="02020603050405020304" pitchFamily="18" charset="0"/>
                <a:ea typeface="宋体" panose="02010600030101010101" pitchFamily="2" charset="-122"/>
              </a:rPr>
              <a:t>JButton</a:t>
            </a:r>
            <a:r>
              <a:rPr lang="zh-CN" altLang="zh-CN" sz="1800" kern="100" dirty="0">
                <a:effectLst/>
                <a:latin typeface="Times New Roman" panose="02020603050405020304" pitchFamily="18" charset="0"/>
                <a:ea typeface="宋体" panose="02010600030101010101" pitchFamily="2" charset="-122"/>
              </a:rPr>
              <a:t>，单行文本框</a:t>
            </a:r>
            <a:r>
              <a:rPr lang="en-US" altLang="zh-CN" sz="1800" kern="100" dirty="0" err="1">
                <a:effectLst/>
                <a:latin typeface="Times New Roman" panose="02020603050405020304" pitchFamily="18" charset="0"/>
                <a:ea typeface="宋体" panose="02010600030101010101" pitchFamily="2" charset="-122"/>
              </a:rPr>
              <a:t>JTextField</a:t>
            </a:r>
            <a:r>
              <a:rPr lang="zh-CN" altLang="zh-CN" sz="1800" kern="100" dirty="0">
                <a:effectLst/>
                <a:latin typeface="Times New Roman" panose="02020603050405020304" pitchFamily="18" charset="0"/>
                <a:ea typeface="宋体" panose="02010600030101010101" pitchFamily="2" charset="-122"/>
              </a:rPr>
              <a:t>，密码框</a:t>
            </a:r>
            <a:r>
              <a:rPr lang="en-US" altLang="zh-CN" sz="1800" kern="100" dirty="0" err="1">
                <a:effectLst/>
                <a:latin typeface="Times New Roman" panose="02020603050405020304" pitchFamily="18" charset="0"/>
                <a:ea typeface="宋体" panose="02010600030101010101" pitchFamily="2" charset="-122"/>
              </a:rPr>
              <a:t>JPasswordField</a:t>
            </a:r>
            <a:r>
              <a:rPr lang="zh-CN" altLang="zh-CN" sz="1800" kern="100" dirty="0">
                <a:effectLst/>
                <a:latin typeface="Times New Roman" panose="02020603050405020304" pitchFamily="18" charset="0"/>
                <a:ea typeface="宋体" panose="02010600030101010101" pitchFamily="2" charset="-122"/>
              </a:rPr>
              <a:t>，多行文本框</a:t>
            </a:r>
            <a:r>
              <a:rPr lang="en-US" altLang="zh-CN" sz="1800" kern="100" dirty="0" err="1">
                <a:effectLst/>
                <a:latin typeface="Times New Roman" panose="02020603050405020304" pitchFamily="18" charset="0"/>
                <a:ea typeface="宋体" panose="02010600030101010101" pitchFamily="2" charset="-122"/>
              </a:rPr>
              <a:t>JTextArea</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单选按钮</a:t>
            </a:r>
            <a:r>
              <a:rPr lang="en-US" altLang="zh-CN" sz="1800" kern="100" dirty="0" err="1">
                <a:effectLst/>
                <a:latin typeface="Times New Roman" panose="02020603050405020304" pitchFamily="18" charset="0"/>
                <a:ea typeface="宋体" panose="02010600030101010101" pitchFamily="2" charset="-122"/>
              </a:rPr>
              <a:t>JRadioButton</a:t>
            </a:r>
            <a:r>
              <a:rPr lang="zh-CN" altLang="zh-CN" sz="1800" kern="100" dirty="0">
                <a:effectLst/>
                <a:latin typeface="Times New Roman" panose="02020603050405020304" pitchFamily="18" charset="0"/>
                <a:ea typeface="宋体" panose="02010600030101010101" pitchFamily="2" charset="-122"/>
              </a:rPr>
              <a:t>，复选框</a:t>
            </a:r>
            <a:r>
              <a:rPr lang="en-US" altLang="zh-CN" sz="1800" kern="100" dirty="0" err="1">
                <a:effectLst/>
                <a:latin typeface="Times New Roman" panose="02020603050405020304" pitchFamily="18" charset="0"/>
                <a:ea typeface="宋体" panose="02010600030101010101" pitchFamily="2" charset="-122"/>
              </a:rPr>
              <a:t>JCheckBox</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组合框</a:t>
            </a:r>
            <a:r>
              <a:rPr lang="en-US" altLang="zh-CN" sz="1800" kern="100" dirty="0" err="1">
                <a:effectLst/>
                <a:latin typeface="Times New Roman" panose="02020603050405020304" pitchFamily="18" charset="0"/>
                <a:ea typeface="宋体" panose="02010600030101010101" pitchFamily="2" charset="-122"/>
              </a:rPr>
              <a:t>JComboBox</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列表框</a:t>
            </a:r>
            <a:r>
              <a:rPr lang="en-US" altLang="zh-CN" sz="1800" kern="100" dirty="0" err="1">
                <a:effectLst/>
                <a:latin typeface="Times New Roman" panose="02020603050405020304" pitchFamily="18" charset="0"/>
                <a:ea typeface="宋体" panose="02010600030101010101" pitchFamily="2" charset="-122"/>
              </a:rPr>
              <a:t>JList</a:t>
            </a:r>
            <a:r>
              <a:rPr lang="zh-CN" altLang="zh-CN" sz="1800" kern="100" dirty="0">
                <a:effectLst/>
                <a:latin typeface="Times New Roman" panose="02020603050405020304" pitchFamily="18" charset="0"/>
                <a:ea typeface="宋体" panose="02010600030101010101" pitchFamily="2" charset="-122"/>
              </a:rPr>
              <a:t>和滚动面板</a:t>
            </a:r>
            <a:r>
              <a:rPr lang="en-US" altLang="zh-CN" sz="1800" kern="100" dirty="0" err="1">
                <a:effectLst/>
                <a:latin typeface="Times New Roman" panose="02020603050405020304" pitchFamily="18" charset="0"/>
                <a:ea typeface="宋体" panose="02010600030101010101" pitchFamily="2" charset="-122"/>
              </a:rPr>
              <a:t>JScrollPane</a:t>
            </a:r>
            <a:r>
              <a:rPr lang="zh-CN" altLang="zh-CN" sz="1800" kern="100" dirty="0">
                <a:effectLst/>
                <a:latin typeface="Times New Roman" panose="02020603050405020304" pitchFamily="18" charset="0"/>
                <a:ea typeface="宋体" panose="02010600030101010101" pitchFamily="2" charset="-122"/>
              </a:rPr>
              <a:t>等。</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en-US" altLang="zh-CN" sz="1800" kern="100" dirty="0">
                <a:effectLst/>
                <a:latin typeface="宋体" panose="02010600030101010101" pitchFamily="2" charset="-122"/>
                <a:ea typeface="宋体" panose="02010600030101010101" pitchFamily="2" charset="-122"/>
              </a:rPr>
              <a:t>4.</a:t>
            </a:r>
            <a:r>
              <a:rPr lang="zh-CN" altLang="zh-CN" sz="1800" kern="100" dirty="0">
                <a:effectLst/>
                <a:latin typeface="Times New Roman" panose="02020603050405020304" pitchFamily="18" charset="0"/>
                <a:ea typeface="宋体" panose="02010600030101010101" pitchFamily="2" charset="-122"/>
              </a:rPr>
              <a:t>编写事件处理代码。当单击“注册”按钮时，会根据不同的情况弹出不同的对话框，通过标准对话框</a:t>
            </a:r>
            <a:r>
              <a:rPr lang="en-US" altLang="zh-CN" sz="1800" kern="100" dirty="0" err="1">
                <a:effectLst/>
                <a:latin typeface="Times New Roman" panose="02020603050405020304" pitchFamily="18" charset="0"/>
                <a:ea typeface="宋体" panose="02010600030101010101" pitchFamily="2" charset="-122"/>
              </a:rPr>
              <a:t>JOptionPane</a:t>
            </a:r>
            <a:r>
              <a:rPr lang="zh-CN" altLang="zh-CN" sz="1800" kern="100" dirty="0">
                <a:effectLst/>
                <a:latin typeface="Times New Roman" panose="02020603050405020304" pitchFamily="18" charset="0"/>
                <a:ea typeface="宋体" panose="02010600030101010101" pitchFamily="2" charset="-122"/>
              </a:rPr>
              <a:t>实现。</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266700"/>
            <a:r>
              <a:rPr lang="zh-CN" altLang="zh-CN" sz="2800" kern="100" dirty="0">
                <a:effectLst/>
                <a:latin typeface="Times New Roman" panose="02020603050405020304" pitchFamily="18" charset="0"/>
                <a:ea typeface="宋体" panose="02010600030101010101" pitchFamily="2" charset="-122"/>
              </a:rPr>
              <a:t>任务实现代码如下：</a:t>
            </a:r>
            <a:br>
              <a:rPr lang="zh-CN" altLang="zh-CN" sz="2800" kern="100" dirty="0">
                <a:effectLst/>
                <a:latin typeface="Times New Roman" panose="02020603050405020304" pitchFamily="18" charset="0"/>
                <a:ea typeface="宋体" panose="02010600030101010101" pitchFamily="2" charset="-122"/>
              </a:rPr>
            </a:br>
            <a:endParaRPr lang="zh-CN" altLang="en-US" dirty="0"/>
          </a:p>
        </p:txBody>
      </p:sp>
      <p:sp>
        <p:nvSpPr>
          <p:cNvPr id="6" name="文本框 5"/>
          <p:cNvSpPr txBox="1"/>
          <p:nvPr/>
        </p:nvSpPr>
        <p:spPr>
          <a:xfrm>
            <a:off x="609744" y="920621"/>
            <a:ext cx="6099142" cy="5016758"/>
          </a:xfrm>
          <a:prstGeom prst="rect">
            <a:avLst/>
          </a:prstGeom>
          <a:noFill/>
        </p:spPr>
        <p:txBody>
          <a:bodyPr wrap="square">
            <a:spAutoFit/>
          </a:bodyPr>
          <a:lstStyle/>
          <a:p>
            <a:pPr marL="266700" algn="l"/>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java.awt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java.awt.event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javax.swing</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u="sng"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javax.swing.event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u="sng"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Login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extends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JFrame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implements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ActionListener{</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JLabel</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lb1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lb2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lb3</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lb4</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lb5</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lb6</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lb7</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lb8</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JTextField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tf1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tf2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JPasswordField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pf1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pf2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JTextArea</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ta</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JButton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bt1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bt2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JRadioButton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rb</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JRadioButton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ButtonGroup</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btg</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JCheckBox</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cb</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u="sng"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JList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list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u="sng"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JComboBox</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jcb</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JPanel</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pn1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pn2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pn3</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JScrollPane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sp1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sp2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Login(){</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lb1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JLabel</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用户名：</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JLabel.</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RIGHT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创建标签组件</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lb2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JLabel</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密码：</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JLabel.</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RIGHT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lb3</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JLabel</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确认密码：</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JLabel.</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RIGHT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lb4</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JLabel</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密码提示问题：</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JLabel.</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RIGHT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lb5</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JLabel</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性别：</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JLabel.</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RIGHT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lb6</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JLabel</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密码提示答案：</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JLabel.</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RIGHT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lb7</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JLabel</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个性签名：</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JLabel.</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RIGHT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lb8</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JLabel</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喜欢本网站的原因：</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JLabel.</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RIGHT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tf1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JTextField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(15);</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创建单行文本框组件</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tf2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JTextField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(15);</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pf1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JPasswordField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(15);</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创建口令框</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pf2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JPasswordField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(15);		</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ta</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JTextArea</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(5,15);</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创建多行文本框</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sp1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JScrollPane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创建滚动面板</a:t>
            </a:r>
            <a:endParaRPr lang="zh-CN" altLang="zh-CN" sz="1050" kern="100" dirty="0">
              <a:effectLst/>
              <a:latin typeface="Times New Roman" panose="02020603050405020304" pitchFamily="18" charset="0"/>
              <a:ea typeface="宋体" panose="02010600030101010101" pitchFamily="2" charset="-122"/>
            </a:endParaRPr>
          </a:p>
        </p:txBody>
      </p:sp>
      <p:sp>
        <p:nvSpPr>
          <p:cNvPr id="8" name="文本框 7"/>
          <p:cNvSpPr txBox="1"/>
          <p:nvPr/>
        </p:nvSpPr>
        <p:spPr>
          <a:xfrm>
            <a:off x="5262034" y="495300"/>
            <a:ext cx="6099142" cy="5786199"/>
          </a:xfrm>
          <a:prstGeom prst="rect">
            <a:avLst/>
          </a:prstGeom>
          <a:noFill/>
        </p:spPr>
        <p:txBody>
          <a:bodyPr wrap="square">
            <a:spAutoFit/>
          </a:bodyPr>
          <a:lstStyle/>
          <a:p>
            <a:pPr marL="266700" algn="l"/>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sp1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.setVerticalScrollBarPolicy(</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JScrollPane.</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VERTICAL_SCROLLBAR_ALWAYS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设置滚动面板总是显示垂直滚动条</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sp1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.getViewport().add(</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ta</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向滚动面板的浏览窗口添加组件</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bt1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JButton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注册</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创建按钮组件</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bt2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JButton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清除</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bt1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.addActionListener(</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将窗口注册为事件监听器</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bt2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.addActionListener(</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rb</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JRadioButton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男</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创建单选按钮组件</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rb</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JRadioButton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女</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rb</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setSelected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true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设置单选按钮的默认选项</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btg</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ButtonGroup</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创建按钮组</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btg</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rb</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向按钮组中添加单选按钮</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btg</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rb</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cb</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JCheckBox</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我愿意公开个人信息</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true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创建列表框组件</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data</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信息及时</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风格新颖</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追求时尚</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其它</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list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JList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data</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list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.setSelectedIndex</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设置列表框的默认选项</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sp2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JScrollPane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sp2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.setVerticalScrollBarPolicy(</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JScrollPane.</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VERTICAL_SCROLLBAR_ALWAYS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sp2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.getViewport().add(</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list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jcb</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JComboBox</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创建组合框组件</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jcb</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.addItem</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我的姓名</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jcb</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.addItem</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我的生日</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jcb</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.addItem</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"QQ</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号码</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jcb</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.addItem</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电话号码</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jcb</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.setSelectedIndex</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设置组合框的默认选项</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pn1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JPanel</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pn1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lb5</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pn1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rb</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pn1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rb</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GridBagLayout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gb</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GridBagLayout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Container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con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getContentPane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.setLayout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gb</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GridBagConstraints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GridBagConstraints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fill</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GridBagConstraints.</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HORIZONTAL</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anchor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GridBagConstraints.</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EAST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1800" kern="100" dirty="0" err="1">
                <a:effectLst/>
                <a:latin typeface="宋体" panose="02010600030101010101" pitchFamily="2" charset="-122"/>
                <a:cs typeface="Times New Roman" panose="02020603050405020304" pitchFamily="18" charset="0"/>
              </a:rPr>
              <a:t>JFrame</a:t>
            </a:r>
            <a:endParaRPr lang="zh-CN" altLang="en-US" dirty="0"/>
          </a:p>
        </p:txBody>
      </p:sp>
      <p:sp>
        <p:nvSpPr>
          <p:cNvPr id="3" name="Rectangle 2"/>
          <p:cNvSpPr>
            <a:spLocks noChangeArrowheads="1"/>
          </p:cNvSpPr>
          <p:nvPr/>
        </p:nvSpPr>
        <p:spPr bwMode="auto">
          <a:xfrm>
            <a:off x="152556" y="1143060"/>
            <a:ext cx="7096815" cy="2092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lvl1pPr indent="2667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a:defRPr>
                <a:solidFill>
                  <a:schemeClr val="tx1"/>
                </a:solidFill>
                <a:latin typeface="Arial" panose="020B0604020202020204" pitchFamily="34" charset="0"/>
              </a:defRPr>
            </a:lvl6pPr>
            <a:lvl7pPr>
              <a:defRPr>
                <a:solidFill>
                  <a:schemeClr val="tx1"/>
                </a:solidFill>
                <a:latin typeface="Arial" panose="020B0604020202020204" pitchFamily="34" charset="0"/>
              </a:defRPr>
            </a:lvl7pPr>
            <a:lvl8pPr>
              <a:defRPr>
                <a:solidFill>
                  <a:schemeClr val="tx1"/>
                </a:solidFill>
                <a:latin typeface="Arial" panose="020B0604020202020204" pitchFamily="34" charset="0"/>
              </a:defRPr>
            </a:lvl8pPr>
            <a:lvl9pPr>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pPr>
            <a:r>
              <a:rPr kumimoji="0" lang="zh-CN"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当用户关闭窗口时，默认的行为只是简单地隐藏</a:t>
            </a:r>
            <a:r>
              <a:rPr kumimoji="0" lang="en-US" altLang="zh-CN" sz="1400" b="0" i="0" u="none" strike="noStrike" cap="none" normalizeH="0" baseline="0" dirty="0" err="1">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JFrame</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，要更改默认的行为，</a:t>
            </a:r>
            <a:endPar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可调用</a:t>
            </a:r>
            <a:r>
              <a:rPr kumimoji="0" lang="en-US" altLang="zh-CN" sz="1400" b="0" i="0" u="none" strike="noStrike" cap="none" normalizeH="0" baseline="0" dirty="0" err="1">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setDefaultCloseOperation</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(int operation)</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方法，参数</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operation</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取值情况：</a:t>
            </a:r>
            <a:endParaRPr kumimoji="0" lang="zh-CN" altLang="en-US" sz="11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DO_NOTHING_ON_CLOSE //</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当窗口关闭时，不做任何处理</a:t>
            </a:r>
            <a:endParaRPr kumimoji="0" lang="zh-CN" altLang="en-US" sz="11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HIDE_ON_CLOSE       //</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当窗口关闭时，隐藏这个窗口（默认值）</a:t>
            </a:r>
            <a:endParaRPr kumimoji="0" lang="zh-CN" altLang="en-US" sz="11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DISPOSE_ON_CLOSE    //</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当窗口关闭时，隐藏并处理这个窗口</a:t>
            </a:r>
            <a:endParaRPr kumimoji="0" lang="zh-CN" altLang="en-US" sz="11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EXIT_ON_CLOSE       //</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当窗口关闭时，退出程序</a:t>
            </a:r>
            <a:endParaRPr kumimoji="0" lang="zh-CN" altLang="en-US" sz="11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下面用一个例子来演示如何创建并显示一个窗口，运行结果如图</a:t>
            </a:r>
            <a:r>
              <a:rPr kumimoji="0" lang="en-US" altLang="zh-CN"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5-2</a:t>
            </a:r>
            <a:r>
              <a:rPr kumimoji="0" lang="zh-CN" altLang="en-US" sz="14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所示：</a:t>
            </a:r>
            <a:endParaRPr kumimoji="0" lang="zh-CN" altLang="en-US" sz="11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pPr>
            <a:endParaRPr kumimoji="0" lang="zh-CN" altLang="en-US" sz="3200" b="0" i="0" u="none" strike="noStrike" cap="none" normalizeH="0" baseline="0" dirty="0">
              <a:ln>
                <a:noFill/>
              </a:ln>
              <a:solidFill>
                <a:schemeClr val="tx1"/>
              </a:solidFill>
              <a:effectLst/>
              <a:latin typeface="Arial" panose="020B0604020202020204" pitchFamily="34" charset="0"/>
            </a:endParaRPr>
          </a:p>
        </p:txBody>
      </p:sp>
      <p:pic>
        <p:nvPicPr>
          <p:cNvPr id="25601" name="图片 10" descr="SZ78{@$U1E2YQV6FC4WT$)8"/>
          <p:cNvPicPr>
            <a:picLocks noChangeAspect="1" noChangeArrowheads="1"/>
          </p:cNvPicPr>
          <p:nvPr/>
        </p:nvPicPr>
        <p:blipFill>
          <a:blip r:embed="rId1" r:link="rId2">
            <a:extLst>
              <a:ext uri="{28A0092B-C50C-407E-A947-70E740481C1C}">
                <a14:useLocalDpi xmlns:a14="http://schemas.microsoft.com/office/drawing/2010/main" val="0"/>
              </a:ext>
            </a:extLst>
          </a:blip>
          <a:srcRect/>
          <a:stretch>
            <a:fillRect/>
          </a:stretch>
        </p:blipFill>
        <p:spPr bwMode="auto">
          <a:xfrm>
            <a:off x="1066932" y="2762403"/>
            <a:ext cx="5257662" cy="2841304"/>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2285780" y="5897354"/>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266700" algn="ctr" defTabSz="914400" rtl="0" eaLnBrk="0" fontAlgn="base" latinLnBrk="0" hangingPunct="0">
              <a:lnSpc>
                <a:spcPct val="100000"/>
              </a:lnSpc>
              <a:spcBef>
                <a:spcPct val="0"/>
              </a:spcBef>
              <a:spcAft>
                <a:spcPct val="0"/>
              </a:spcAft>
              <a:buClrTx/>
              <a:buSzTx/>
              <a:buFontTx/>
              <a:buNone/>
            </a:pPr>
            <a:r>
              <a:rPr kumimoji="0" lang="zh-CN" altLang="zh-CN" sz="10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图</a:t>
            </a:r>
            <a:r>
              <a:rPr kumimoji="0" lang="en-US" altLang="zh-CN" sz="10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5-2</a:t>
            </a:r>
            <a:r>
              <a:rPr kumimoji="0" lang="zh-CN" altLang="en-US" sz="10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框架窗口</a:t>
            </a:r>
            <a:endParaRPr kumimoji="0" lang="zh-CN"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28754" y="533476"/>
            <a:ext cx="6099142" cy="5478423"/>
          </a:xfrm>
          <a:prstGeom prst="rect">
            <a:avLst/>
          </a:prstGeom>
          <a:noFill/>
        </p:spPr>
        <p:txBody>
          <a:bodyPr wrap="square">
            <a:spAutoFit/>
          </a:bodyPr>
          <a:lstStyle/>
          <a:p>
            <a:pPr marL="266700" algn="l"/>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weightx</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=1.0;</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weighty</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=1.0;</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gridwidth</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gridheight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gb</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.setConstraints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lb1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lb1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gb</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.setConstraints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tf1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tf1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gridwidth</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gb</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.setConstraints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lb2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lb2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gridwidth</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GridBagConstraints.</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REMAINDER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gb</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.setConstraints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pf1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pf1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gridwidth</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gb</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.setConstraints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lb3</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lb3</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gb</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.setConstraints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pf2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pf2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gridwidth</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gb</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.setConstraints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lb4</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lb4</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gridwidth</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GridBagConstraints.</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REMAINDER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gb</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.setConstraints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jcb</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jcb</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gridwidth</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gb</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.setConstraints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lb5</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lb5</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gb</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.setConstraints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pn1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pn1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gridwidth</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gb</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.setConstraints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lb6</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lb6</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gridwidth</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GridBagConstraints.</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REMAINDER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gb</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.setConstraints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tf2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p:txBody>
      </p:sp>
      <p:sp>
        <p:nvSpPr>
          <p:cNvPr id="6" name="文本框 5"/>
          <p:cNvSpPr txBox="1"/>
          <p:nvPr/>
        </p:nvSpPr>
        <p:spPr>
          <a:xfrm>
            <a:off x="5715010" y="660081"/>
            <a:ext cx="6099142" cy="5755422"/>
          </a:xfrm>
          <a:prstGeom prst="rect">
            <a:avLst/>
          </a:prstGeom>
          <a:noFill/>
        </p:spPr>
        <p:txBody>
          <a:bodyPr wrap="square">
            <a:spAutoFit/>
          </a:bodyPr>
          <a:lstStyle/>
          <a:p>
            <a:pPr marL="266700" algn="l"/>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tf2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gridwidth</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gridheight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=3;</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fill</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GridBagConstraints.</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BOTH</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gb</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.setConstraints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lb7</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lb7</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gridwidth</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GridBagConstraints.</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REMAINDER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gridheight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=3;</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gb</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.setConstraints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sp1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sp1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gridwidth</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gridheight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=3;</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gb</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.setConstraints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lb8</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lb8</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gridwidth</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GridBagConstraints.</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REMAINDER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gridheight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=3;</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gb</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.setConstraints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sp2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sp2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weightx</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=1.0;</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gridwidth</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fill</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GridBagConstraints.</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HORIZONTAL</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anchor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GridBagConstraints.</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CENTER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gb</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.setConstraints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cb</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cb</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gridwidth</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gb</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.setConstraints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bt1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bt1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gridwidth</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GridBagConstraints.</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REMAINDER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gb</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.setConstraints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bt2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bt2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setTitle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用户注册界面</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setDefaultCloseOperation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JFrame.</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DISPOSE_ON_CLOSE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setSize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(400,400);</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setVisible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true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validate();</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85942" y="762070"/>
            <a:ext cx="6099142" cy="5170646"/>
          </a:xfrm>
          <a:prstGeom prst="rect">
            <a:avLst/>
          </a:prstGeom>
          <a:noFill/>
        </p:spPr>
        <p:txBody>
          <a:bodyPr wrap="square">
            <a:spAutoFit/>
          </a:bodyPr>
          <a:lstStyle/>
          <a:p>
            <a:pPr marL="266700" algn="l"/>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actionPerformed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ActionEvent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.getSource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bt1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若单击注册按钮</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tf1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.getText().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isEmpty</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若用户名称为空</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JOptionPane.</a:t>
            </a:r>
            <a:r>
              <a:rPr lang="en-US" altLang="zh-CN" sz="10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showMessageDialog</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用户名不能为空！</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消息对话框</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pf1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.getPassword().</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&gt;0)</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String.</a:t>
            </a:r>
            <a:r>
              <a:rPr lang="en-US" altLang="zh-CN" sz="10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valueOf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pf1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.getPassword()).equals(</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String.</a:t>
            </a:r>
            <a:r>
              <a:rPr lang="en-US" altLang="zh-CN" sz="10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valueOf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pf2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.getPassword())))</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JOptionPane.</a:t>
            </a:r>
            <a:r>
              <a:rPr lang="en-US" altLang="zh-CN" sz="10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showMessageDialog</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注册成功</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JOptionPane.</a:t>
            </a:r>
            <a:r>
              <a:rPr lang="en-US" altLang="zh-CN" sz="10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showMessageDialog</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两次输入的密码不同，请重新输入！</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pf1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.setText(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pf2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.setText(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.getSource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bt2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若单击清除按钮，则将各部分清空</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tf1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.setText(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tf2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.setText(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pf1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.setText(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pf2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.setText(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ta</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.setText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rb</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setSelected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true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list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.setSelectedIndex</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jcb</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.setSelectedIndex</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(0);</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cb</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.setSelected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true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Login </a:t>
            </a:r>
            <a:r>
              <a:rPr lang="en-US" altLang="zh-CN" sz="1000" u="sng"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frm</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Login();</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p:txBody>
      </p:sp>
      <p:sp>
        <p:nvSpPr>
          <p:cNvPr id="6" name="文本框 5"/>
          <p:cNvSpPr txBox="1"/>
          <p:nvPr/>
        </p:nvSpPr>
        <p:spPr>
          <a:xfrm>
            <a:off x="7467564" y="2819416"/>
            <a:ext cx="6099142" cy="369332"/>
          </a:xfrm>
          <a:prstGeom prst="rect">
            <a:avLst/>
          </a:prstGeom>
          <a:noFill/>
        </p:spPr>
        <p:txBody>
          <a:bodyPr wrap="square">
            <a:spAutoFit/>
          </a:bodyPr>
          <a:lstStyle/>
          <a:p>
            <a:r>
              <a:rPr lang="zh-CN" altLang="zh-CN" sz="180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运行结果如图</a:t>
            </a:r>
            <a:r>
              <a:rPr lang="en-US" altLang="zh-CN" sz="180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5-19</a:t>
            </a:r>
            <a:r>
              <a:rPr lang="zh-CN" altLang="zh-CN" sz="180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所示：</a:t>
            </a:r>
            <a:endParaRPr lang="zh-CN" altLang="en-US" dirty="0"/>
          </a:p>
        </p:txBody>
      </p:sp>
      <p:pic>
        <p:nvPicPr>
          <p:cNvPr id="7" name="图片 6" descr="5$%OU_2@@@$]0)8XVYH[KRV"/>
          <p:cNvPicPr/>
          <p:nvPr/>
        </p:nvPicPr>
        <p:blipFill>
          <a:blip r:embed="rId1"/>
          <a:stretch>
            <a:fillRect/>
          </a:stretch>
        </p:blipFill>
        <p:spPr>
          <a:xfrm>
            <a:off x="6857980" y="3124208"/>
            <a:ext cx="3900090" cy="3361977"/>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ct val="150000"/>
              </a:lnSpc>
              <a:spcBef>
                <a:spcPts val="1200"/>
              </a:spcBef>
            </a:pPr>
            <a:r>
              <a:rPr lang="zh-CN" altLang="zh-CN" sz="2800" kern="100" dirty="0">
                <a:effectLst/>
                <a:latin typeface="Times New Roman" panose="02020603050405020304" pitchFamily="18" charset="0"/>
                <a:ea typeface="黑体" panose="02010609060101010101" pitchFamily="49" charset="-122"/>
              </a:rPr>
              <a:t>任务</a:t>
            </a:r>
            <a:r>
              <a:rPr lang="en-US" altLang="zh-CN" sz="2800" kern="100" dirty="0">
                <a:effectLst/>
                <a:latin typeface="Times New Roman" panose="02020603050405020304" pitchFamily="18" charset="0"/>
                <a:ea typeface="黑体" panose="02010609060101010101" pitchFamily="49" charset="-122"/>
              </a:rPr>
              <a:t>3 </a:t>
            </a:r>
            <a:r>
              <a:rPr lang="zh-CN" altLang="zh-CN" sz="2800" kern="100" dirty="0">
                <a:effectLst/>
                <a:latin typeface="Times New Roman" panose="02020603050405020304" pitchFamily="18" charset="0"/>
                <a:ea typeface="黑体" panose="02010609060101010101" pitchFamily="49" charset="-122"/>
              </a:rPr>
              <a:t>简单计算器</a:t>
            </a:r>
            <a:br>
              <a:rPr lang="zh-CN" altLang="zh-CN" sz="1800" kern="100" dirty="0">
                <a:effectLst/>
                <a:latin typeface="Times New Roman" panose="02020603050405020304" pitchFamily="18" charset="0"/>
                <a:ea typeface="宋体" panose="02010600030101010101" pitchFamily="2" charset="-122"/>
              </a:rPr>
            </a:br>
            <a:endParaRPr lang="zh-CN" altLang="en-US" dirty="0"/>
          </a:p>
        </p:txBody>
      </p:sp>
      <p:sp>
        <p:nvSpPr>
          <p:cNvPr id="4" name="文本框 3"/>
          <p:cNvSpPr txBox="1"/>
          <p:nvPr/>
        </p:nvSpPr>
        <p:spPr>
          <a:xfrm>
            <a:off x="838258" y="990600"/>
            <a:ext cx="10515484" cy="1101584"/>
          </a:xfrm>
          <a:prstGeom prst="rect">
            <a:avLst/>
          </a:prstGeom>
          <a:noFill/>
        </p:spPr>
        <p:txBody>
          <a:bodyPr wrap="square">
            <a:spAutoFit/>
          </a:bodyPr>
          <a:lstStyle/>
          <a:p>
            <a:pPr algn="just">
              <a:lnSpc>
                <a:spcPct val="150000"/>
              </a:lnSpc>
              <a:spcBef>
                <a:spcPts val="1200"/>
              </a:spcBef>
            </a:pPr>
            <a:r>
              <a:rPr lang="zh-CN" altLang="zh-CN" sz="2800" kern="100" dirty="0">
                <a:effectLst/>
                <a:latin typeface="Times New Roman" panose="02020603050405020304" pitchFamily="18" charset="0"/>
                <a:ea typeface="黑体" panose="02010609060101010101" pitchFamily="49" charset="-122"/>
              </a:rPr>
              <a:t>任务导入</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zh-CN" altLang="zh-CN" sz="1800" kern="100" dirty="0">
                <a:effectLst/>
                <a:latin typeface="Times New Roman" panose="02020603050405020304" pitchFamily="18" charset="0"/>
                <a:ea typeface="宋体" panose="02010600030101010101" pitchFamily="2" charset="-122"/>
              </a:rPr>
              <a:t>创建一个包含数字按钮和四则运算符号的计算器界面，并能实现四则运算。运行结果如图</a:t>
            </a:r>
            <a:r>
              <a:rPr lang="en-US" altLang="zh-CN" sz="1800" kern="100" dirty="0">
                <a:effectLst/>
                <a:latin typeface="Times New Roman" panose="02020603050405020304" pitchFamily="18" charset="0"/>
                <a:ea typeface="宋体" panose="02010600030101010101" pitchFamily="2" charset="-122"/>
              </a:rPr>
              <a:t>5-20</a:t>
            </a:r>
            <a:r>
              <a:rPr lang="zh-CN" altLang="zh-CN" sz="1800" kern="100" dirty="0">
                <a:effectLst/>
                <a:latin typeface="Times New Roman" panose="02020603050405020304" pitchFamily="18" charset="0"/>
                <a:ea typeface="宋体" panose="02010600030101010101" pitchFamily="2" charset="-122"/>
              </a:rPr>
              <a:t>所示：</a:t>
            </a:r>
            <a:endParaRPr lang="zh-CN" altLang="zh-CN" sz="1800" kern="100" dirty="0">
              <a:effectLst/>
              <a:latin typeface="Times New Roman" panose="02020603050405020304" pitchFamily="18" charset="0"/>
              <a:ea typeface="宋体" panose="02010600030101010101" pitchFamily="2" charset="-122"/>
            </a:endParaRPr>
          </a:p>
        </p:txBody>
      </p:sp>
      <p:pic>
        <p:nvPicPr>
          <p:cNvPr id="5" name="图片 4" descr="图4-1运行结果"/>
          <p:cNvPicPr/>
          <p:nvPr/>
        </p:nvPicPr>
        <p:blipFill>
          <a:blip r:embed="rId1"/>
          <a:stretch>
            <a:fillRect/>
          </a:stretch>
        </p:blipFill>
        <p:spPr>
          <a:xfrm>
            <a:off x="2057506" y="2438426"/>
            <a:ext cx="3916608" cy="3756269"/>
          </a:xfrm>
          <a:prstGeom prst="rect">
            <a:avLst/>
          </a:prstGeom>
          <a:noFill/>
          <a:ln>
            <a:noFill/>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sz="2800" kern="100" dirty="0">
                <a:effectLst/>
                <a:latin typeface="Times New Roman" panose="02020603050405020304" pitchFamily="18" charset="0"/>
                <a:ea typeface="黑体" panose="02010609060101010101" pitchFamily="49" charset="-122"/>
              </a:rPr>
              <a:t>知识准备</a:t>
            </a:r>
            <a:br>
              <a:rPr lang="zh-CN" altLang="zh-CN" sz="1800" kern="100" dirty="0">
                <a:effectLst/>
                <a:latin typeface="Times New Roman" panose="02020603050405020304" pitchFamily="18" charset="0"/>
                <a:ea typeface="宋体" panose="02010600030101010101" pitchFamily="2" charset="-122"/>
              </a:rPr>
            </a:br>
            <a:endParaRPr lang="zh-CN" altLang="en-US" dirty="0"/>
          </a:p>
        </p:txBody>
      </p:sp>
      <p:sp>
        <p:nvSpPr>
          <p:cNvPr id="4" name="Rectangle 2"/>
          <p:cNvSpPr>
            <a:spLocks noChangeArrowheads="1"/>
          </p:cNvSpPr>
          <p:nvPr/>
        </p:nvSpPr>
        <p:spPr bwMode="auto">
          <a:xfrm>
            <a:off x="190655" y="982538"/>
            <a:ext cx="11810690" cy="39087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2667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a:defRPr>
                <a:solidFill>
                  <a:schemeClr val="tx1"/>
                </a:solidFill>
                <a:latin typeface="Arial" panose="020B0604020202020204" pitchFamily="34" charset="0"/>
              </a:defRPr>
            </a:lvl6pPr>
            <a:lvl7pPr>
              <a:defRPr>
                <a:solidFill>
                  <a:schemeClr val="tx1"/>
                </a:solidFill>
                <a:latin typeface="Arial" panose="020B0604020202020204" pitchFamily="34" charset="0"/>
              </a:defRPr>
            </a:lvl7pPr>
            <a:lvl8pPr>
              <a:defRPr>
                <a:solidFill>
                  <a:schemeClr val="tx1"/>
                </a:solidFill>
                <a:latin typeface="Arial" panose="020B0604020202020204" pitchFamily="34" charset="0"/>
              </a:defRPr>
            </a:lvl8pPr>
            <a:lvl9pPr>
              <a:defRPr>
                <a:solidFill>
                  <a:schemeClr val="tx1"/>
                </a:solidFill>
                <a:latin typeface="Arial" panose="020B0604020202020204" pitchFamily="34" charset="0"/>
              </a:defRPr>
            </a:lvl9pPr>
          </a:lstStyle>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sz="2400" b="0"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5.3 </a:t>
            </a:r>
            <a:r>
              <a:rPr kumimoji="0" lang="zh-CN" altLang="en-US" sz="2400" b="0"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事件处理</a:t>
            </a:r>
            <a:endParaRPr kumimoji="0" lang="zh-CN" altLang="en-US" sz="11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sz="2000" b="0"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5.3.1 </a:t>
            </a:r>
            <a:r>
              <a:rPr kumimoji="0" lang="zh-CN" altLang="en-US" sz="2000" b="0"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t>事件处理机制</a:t>
            </a:r>
            <a:endParaRPr kumimoji="0" lang="zh-CN" altLang="en-US" sz="11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在</a:t>
            </a:r>
            <a:r>
              <a:rPr kumimoji="0" lang="en-US" altLang="zh-CN"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Swing</a:t>
            </a:r>
            <a:r>
              <a:rPr kumimoji="0" lang="zh-CN" altLang="en-US"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常用组件按钮</a:t>
            </a:r>
            <a:r>
              <a:rPr kumimoji="0" lang="en-US" altLang="zh-CN" sz="1400" b="0" i="0" u="none" strike="noStrike" cap="none" normalizeH="0" baseline="0" dirty="0" err="1">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JButton</a:t>
            </a:r>
            <a:r>
              <a:rPr kumimoji="0" lang="zh-CN" altLang="en-US"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示例中，按钮被按下后没有任何反应，那么怎么来响应单击按钮这个事件呢？这时候就用到</a:t>
            </a:r>
            <a:r>
              <a:rPr kumimoji="0" lang="en-US" altLang="zh-CN"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Java</a:t>
            </a:r>
            <a:r>
              <a:rPr kumimoji="0" lang="zh-CN" altLang="en-US"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的事件处理机制。</a:t>
            </a:r>
            <a:endParaRPr kumimoji="0" lang="zh-CN" altLang="en-US" sz="11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Java</a:t>
            </a:r>
            <a:r>
              <a:rPr kumimoji="0" lang="zh-CN" altLang="en-US"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的事件处理采用“委派事件模型”或“授权处理模型”。是指当事件发生时，产生事件的对象会把信息转给“事件监听器”处理的一种方式。</a:t>
            </a:r>
            <a:endParaRPr kumimoji="0" lang="zh-CN" altLang="en-US" sz="11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所以在事件处理的过程中，主要涉及三类对象：</a:t>
            </a:r>
            <a:endParaRPr kumimoji="0" lang="zh-CN" altLang="en-US" sz="11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事件：代表某个要处理的事件，例如按钮被按下就是一个要处理的事件。用户对界面操作以类的形式出现，如按钮操作对应的事件类是</a:t>
            </a:r>
            <a:r>
              <a:rPr kumimoji="0" lang="en-US" altLang="zh-CN" sz="1400" b="0" i="0" u="none" strike="noStrike" cap="none" normalizeH="0" baseline="0" dirty="0" err="1">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ActionEvent</a:t>
            </a:r>
            <a:r>
              <a:rPr kumimoji="0" lang="zh-CN" altLang="en-US"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，键盘操作对应的事件类是</a:t>
            </a:r>
            <a:r>
              <a:rPr kumimoji="0" lang="en-US" altLang="zh-CN" sz="1400" b="0" i="0" u="none" strike="noStrike" cap="none" normalizeH="0" baseline="0" dirty="0" err="1">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KeyEvent</a:t>
            </a:r>
            <a:r>
              <a:rPr kumimoji="0" lang="zh-CN" altLang="en-US"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a:t>
            </a:r>
            <a:endParaRPr kumimoji="0" lang="zh-CN" altLang="en-US" sz="11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事件源：事件发生的场所，通常就是各个组件，例如按钮</a:t>
            </a:r>
            <a:r>
              <a:rPr kumimoji="0" lang="en-US" altLang="zh-CN"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Button</a:t>
            </a:r>
            <a:r>
              <a:rPr kumimoji="0" lang="zh-CN" altLang="en-US"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a:t>
            </a:r>
            <a:endParaRPr kumimoji="0" lang="zh-CN" altLang="en-US" sz="11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事件监听器：接收事件对象并对其进行处理的对象。</a:t>
            </a:r>
            <a:endParaRPr kumimoji="0" lang="zh-CN" altLang="en-US" sz="11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使用授权处理模型进行事件处理的一般方法归纳如下：</a:t>
            </a:r>
            <a:endParaRPr kumimoji="0" lang="zh-CN" altLang="en-US" sz="11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1.</a:t>
            </a:r>
            <a:r>
              <a:rPr kumimoji="0" lang="zh-CN" altLang="en-US"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对于某种类型的事件</a:t>
            </a:r>
            <a:r>
              <a:rPr kumimoji="0" lang="en-US" altLang="zh-CN" sz="1400" b="0" i="0" u="none" strike="noStrike" cap="none" normalizeH="0" baseline="0" dirty="0" err="1">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XXXEvent</a:t>
            </a:r>
            <a:r>
              <a:rPr kumimoji="0" lang="en-US" altLang="zh-CN"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 </a:t>
            </a:r>
            <a:r>
              <a:rPr kumimoji="0" lang="zh-CN" altLang="en-US"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要想接收并处理这类事件，必须定义相应的事件监听器类，该类需要实现与该事件相对应的接口</a:t>
            </a:r>
            <a:r>
              <a:rPr kumimoji="0" lang="en-US" altLang="zh-CN" sz="1400" b="0" i="0" u="none" strike="noStrike" cap="none" normalizeH="0" baseline="0" dirty="0" err="1">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XXXListener</a:t>
            </a:r>
            <a:r>
              <a:rPr kumimoji="0" lang="zh-CN" altLang="en-US"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a:t>
            </a:r>
            <a:endParaRPr kumimoji="0" lang="zh-CN" altLang="en-US" sz="11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2.</a:t>
            </a:r>
            <a:r>
              <a:rPr kumimoji="0" lang="zh-CN" altLang="en-US"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事件源实例化以后，必须进行授权，注册该类事件的监听器，使用</a:t>
            </a:r>
            <a:r>
              <a:rPr kumimoji="0" lang="en-US" altLang="zh-CN" sz="1400" b="0" i="0" u="none" strike="noStrike" cap="none" normalizeH="0" baseline="0" dirty="0" err="1">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addXXXListener</a:t>
            </a:r>
            <a:r>
              <a:rPr kumimoji="0" lang="en-US" altLang="zh-CN"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a:t>
            </a:r>
            <a:r>
              <a:rPr kumimoji="0" lang="en-US" altLang="zh-CN" sz="1400" b="0" i="0" u="none" strike="noStrike" cap="none" normalizeH="0" baseline="0" dirty="0" err="1">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XXXListener</a:t>
            </a:r>
            <a:r>
              <a:rPr kumimoji="0" lang="en-US" altLang="zh-CN"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 ) </a:t>
            </a:r>
            <a:r>
              <a:rPr kumimoji="0" lang="zh-CN" altLang="en-US"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方法来注册监听器。</a:t>
            </a:r>
            <a:endParaRPr kumimoji="0" lang="zh-CN" altLang="en-US" sz="11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en-US" altLang="zh-CN"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3. </a:t>
            </a:r>
            <a:r>
              <a:rPr kumimoji="0" lang="zh-CN" altLang="en-US"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编写事件处理的代码。</a:t>
            </a:r>
            <a:endParaRPr kumimoji="0" lang="zh-CN" altLang="en-US" sz="11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pPr>
            <a:r>
              <a:rPr kumimoji="0" lang="zh-CN" altLang="en-US"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下面举一个为按钮添加事件处理的例子。在框架中有一个按钮，单击之后，会在下面的标签上显示“你单击了按钮”。 如图</a:t>
            </a:r>
            <a:r>
              <a:rPr kumimoji="0" lang="en-US" altLang="zh-CN"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5-21</a:t>
            </a:r>
            <a:r>
              <a:rPr kumimoji="0" lang="zh-CN" altLang="en-US"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所示：</a:t>
            </a:r>
            <a:endParaRPr kumimoji="0" lang="zh-CN" altLang="en-US" sz="1100" b="0" i="0" u="none" strike="noStrike" cap="none" normalizeH="0" baseline="0" dirty="0">
              <a:ln>
                <a:noFill/>
              </a:ln>
              <a:solidFill>
                <a:schemeClr val="tx1"/>
              </a:solidFill>
              <a:effectLst/>
            </a:endParaRPr>
          </a:p>
          <a:p>
            <a:pPr marL="0" marR="0" lvl="0" indent="266700" algn="l" defTabSz="914400" rtl="0" eaLnBrk="0" fontAlgn="base" latinLnBrk="0" hangingPunct="0">
              <a:lnSpc>
                <a:spcPct val="100000"/>
              </a:lnSpc>
              <a:spcBef>
                <a:spcPct val="0"/>
              </a:spcBef>
              <a:spcAft>
                <a:spcPct val="0"/>
              </a:spcAft>
              <a:buClrTx/>
              <a:buSzTx/>
              <a:buFontTx/>
              <a:buNone/>
            </a:pPr>
            <a:endParaRPr kumimoji="0" lang="zh-CN" altLang="en-US" sz="3200" b="0" i="0" u="none" strike="noStrike" cap="none" normalizeH="0" baseline="0" dirty="0">
              <a:ln>
                <a:noFill/>
              </a:ln>
              <a:solidFill>
                <a:schemeClr val="tx1"/>
              </a:solidFill>
              <a:effectLst/>
              <a:latin typeface="Arial" panose="020B0604020202020204" pitchFamily="34" charset="0"/>
            </a:endParaRPr>
          </a:p>
        </p:txBody>
      </p:sp>
      <p:pic>
        <p:nvPicPr>
          <p:cNvPr id="23553" name="图片 36" descr="QX}GX6J07K[FY6LZTV_7F)M"/>
          <p:cNvPicPr>
            <a:picLocks noChangeAspect="1" noChangeArrowheads="1"/>
          </p:cNvPicPr>
          <p:nvPr/>
        </p:nvPicPr>
        <p:blipFill>
          <a:blip r:embed="rId1" r:link="rId2">
            <a:extLst>
              <a:ext uri="{28A0092B-C50C-407E-A947-70E740481C1C}">
                <a14:useLocalDpi xmlns:a14="http://schemas.microsoft.com/office/drawing/2010/main" val="0"/>
              </a:ext>
            </a:extLst>
          </a:blip>
          <a:srcRect/>
          <a:stretch>
            <a:fillRect/>
          </a:stretch>
        </p:blipFill>
        <p:spPr bwMode="auto">
          <a:xfrm>
            <a:off x="3048080" y="4536762"/>
            <a:ext cx="3047920" cy="1683551"/>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381150" y="367349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200025" algn="ctr" defTabSz="914400" rtl="0" eaLnBrk="0" fontAlgn="base" latinLnBrk="0" hangingPunct="0">
              <a:lnSpc>
                <a:spcPct val="100000"/>
              </a:lnSpc>
              <a:spcBef>
                <a:spcPct val="0"/>
              </a:spcBef>
              <a:spcAft>
                <a:spcPct val="0"/>
              </a:spcAft>
              <a:buClrTx/>
              <a:buSzTx/>
              <a:buFontTx/>
              <a:buNone/>
            </a:pPr>
            <a:r>
              <a:rPr kumimoji="0" lang="zh-CN"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图</a:t>
            </a:r>
            <a:r>
              <a:rPr kumimoji="0" lang="en-US"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5-21 </a:t>
            </a:r>
            <a:r>
              <a:rPr kumimoji="0" lang="zh-CN" altLang="en-US"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宋体" panose="02010600030101010101" pitchFamily="2" charset="-122"/>
              </a:rPr>
              <a:t>按钮单击事件</a:t>
            </a:r>
            <a:endParaRPr kumimoji="0" lang="zh-CN" altLang="en-US" sz="1800" b="0" i="0" u="none" strike="noStrike" cap="none" normalizeH="0" baseline="0">
              <a:ln>
                <a:noFill/>
              </a:ln>
              <a:solidFill>
                <a:schemeClr val="tx1"/>
              </a:solidFill>
              <a:effectLst/>
              <a:latin typeface="Arial" panose="020B0604020202020204" pitchFamily="34" charset="0"/>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200025">
              <a:lnSpc>
                <a:spcPct val="150000"/>
              </a:lnSpc>
            </a:pPr>
            <a:r>
              <a:rPr lang="zh-CN" altLang="zh-CN" sz="2800" kern="0" dirty="0">
                <a:effectLst/>
                <a:latin typeface="Times New Roman" panose="02020603050405020304" pitchFamily="18" charset="0"/>
                <a:ea typeface="宋体" panose="02010600030101010101" pitchFamily="2" charset="-122"/>
                <a:cs typeface="宋体" panose="02010600030101010101" pitchFamily="2" charset="-122"/>
              </a:rPr>
              <a:t>代码如下：</a:t>
            </a:r>
            <a:br>
              <a:rPr lang="zh-CN" altLang="zh-CN" sz="2800" kern="100" dirty="0">
                <a:effectLst/>
                <a:latin typeface="Times New Roman" panose="02020603050405020304" pitchFamily="18" charset="0"/>
                <a:ea typeface="宋体" panose="02010600030101010101" pitchFamily="2" charset="-122"/>
              </a:rPr>
            </a:br>
            <a:endParaRPr lang="zh-CN" altLang="en-US" dirty="0"/>
          </a:p>
        </p:txBody>
      </p:sp>
      <p:sp>
        <p:nvSpPr>
          <p:cNvPr id="4" name="文本框 3"/>
          <p:cNvSpPr txBox="1"/>
          <p:nvPr/>
        </p:nvSpPr>
        <p:spPr>
          <a:xfrm>
            <a:off x="3049571" y="897169"/>
            <a:ext cx="6099142" cy="5555688"/>
          </a:xfrm>
          <a:prstGeom prst="rect">
            <a:avLst/>
          </a:prstGeom>
          <a:noFill/>
        </p:spPr>
        <p:txBody>
          <a:bodyPr wrap="square">
            <a:spAutoFit/>
          </a:bodyPr>
          <a:lstStyle/>
          <a:p>
            <a:pPr marL="266700" algn="l"/>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java.awt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javax.swing</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java.awt.event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u="sng"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EX4_9</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extends</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JFrame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implements</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ActionListener{</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JButton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bt1</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JLabel</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lb1</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EX4_9(){</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lb1</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JLabel</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JLabel.</a:t>
            </a:r>
            <a:r>
              <a:rPr lang="en-US" altLang="zh-CN" sz="11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CENTER</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bt1</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JButton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确定</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bt1</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.addActionListener(</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Container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con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getContentPane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.setLayout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BorderLayout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lb1</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,BorderLayout.</a:t>
            </a:r>
            <a:r>
              <a:rPr lang="en-US" altLang="zh-CN" sz="1100" b="1"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SOUTH</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bt1</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,BorderLayout.</a:t>
            </a:r>
            <a:r>
              <a:rPr lang="en-US" altLang="zh-CN" sz="1100" b="1"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CENTER</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setTitle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事件处理示例</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setSize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(200,200);</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setVisible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true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setDefaultCloseOperation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JFrame.</a:t>
            </a:r>
            <a:r>
              <a:rPr lang="en-US" altLang="zh-CN" sz="11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EXIT_ON_CLOSE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关闭窗口时，终止程序的运行</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validate();</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actionPerformed</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ActionEvent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.getSource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bt1</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lb1</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.setText(</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你单击了按钮</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EX4_9 </a:t>
            </a:r>
            <a:r>
              <a:rPr lang="en-US" altLang="zh-CN" sz="1100" u="sng"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frm</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EX4_9();</a:t>
            </a:r>
            <a:endParaRPr lang="zh-CN" altLang="zh-CN" sz="1200" kern="100" dirty="0">
              <a:effectLst/>
              <a:latin typeface="Times New Roman" panose="02020603050405020304" pitchFamily="18" charset="0"/>
              <a:ea typeface="宋体" panose="02010600030101010101" pitchFamily="2" charset="-122"/>
            </a:endParaRPr>
          </a:p>
          <a:p>
            <a:pPr marL="266700" algn="l"/>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Times New Roman" panose="02020603050405020304" pitchFamily="18" charset="0"/>
              <a:ea typeface="宋体" panose="02010600030101010101" pitchFamily="2" charset="-122"/>
            </a:endParaRPr>
          </a:p>
          <a:p>
            <a:pPr marL="266700" indent="254000" algn="just">
              <a:lnSpc>
                <a:spcPct val="150000"/>
              </a:lnSpc>
              <a:spcAft>
                <a:spcPts val="375"/>
              </a:spcAft>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ct val="150000"/>
              </a:lnSpc>
            </a:pPr>
            <a:r>
              <a:rPr lang="en-US" altLang="zh-CN" sz="2800" kern="100" dirty="0">
                <a:effectLst/>
                <a:latin typeface="黑体" panose="02010609060101010101" pitchFamily="49" charset="-122"/>
                <a:ea typeface="宋体" panose="02010600030101010101" pitchFamily="2" charset="-122"/>
              </a:rPr>
              <a:t>5.3.2 </a:t>
            </a:r>
            <a:r>
              <a:rPr lang="zh-CN" altLang="zh-CN" sz="2800" kern="100" dirty="0">
                <a:effectLst/>
                <a:latin typeface="Times New Roman" panose="02020603050405020304" pitchFamily="18" charset="0"/>
                <a:ea typeface="黑体" panose="02010609060101010101" pitchFamily="49" charset="-122"/>
              </a:rPr>
              <a:t>事件处理类和接口</a:t>
            </a:r>
            <a:br>
              <a:rPr lang="zh-CN" altLang="zh-CN" sz="2000" kern="100" dirty="0">
                <a:effectLst/>
                <a:latin typeface="Times New Roman" panose="02020603050405020304" pitchFamily="18" charset="0"/>
                <a:ea typeface="宋体" panose="02010600030101010101" pitchFamily="2" charset="-122"/>
              </a:rPr>
            </a:br>
            <a:endParaRPr lang="zh-CN" altLang="en-US" dirty="0"/>
          </a:p>
        </p:txBody>
      </p:sp>
      <p:sp>
        <p:nvSpPr>
          <p:cNvPr id="4" name="文本框 3"/>
          <p:cNvSpPr txBox="1"/>
          <p:nvPr/>
        </p:nvSpPr>
        <p:spPr>
          <a:xfrm>
            <a:off x="520370" y="990600"/>
            <a:ext cx="11823866" cy="5441233"/>
          </a:xfrm>
          <a:prstGeom prst="rect">
            <a:avLst/>
          </a:prstGeom>
          <a:noFill/>
        </p:spPr>
        <p:txBody>
          <a:bodyPr wrap="square">
            <a:spAutoFit/>
          </a:bodyPr>
          <a:lstStyle/>
          <a:p>
            <a:pPr indent="266700" algn="l">
              <a:lnSpc>
                <a:spcPct val="150000"/>
              </a:lnSpc>
            </a:pP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上面的例子中，我们使用了事件</a:t>
            </a:r>
            <a:r>
              <a:rPr lang="en-US" altLang="zh-CN" sz="1800" kern="0" dirty="0" err="1">
                <a:effectLst/>
                <a:latin typeface="Times New Roman" panose="02020603050405020304" pitchFamily="18" charset="0"/>
                <a:ea typeface="宋体" panose="02010600030101010101" pitchFamily="2" charset="-122"/>
                <a:cs typeface="宋体" panose="02010600030101010101" pitchFamily="2" charset="-122"/>
              </a:rPr>
              <a:t>ActionEvent</a:t>
            </a: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来响应按钮的单击事件。那么</a:t>
            </a:r>
            <a:r>
              <a:rPr lang="en-US" altLang="zh-CN" sz="1800" kern="0" dirty="0">
                <a:effectLst/>
                <a:latin typeface="Times New Roman" panose="02020603050405020304" pitchFamily="18" charset="0"/>
                <a:ea typeface="宋体" panose="02010600030101010101" pitchFamily="2" charset="-122"/>
                <a:cs typeface="宋体" panose="02010600030101010101" pitchFamily="2" charset="-122"/>
              </a:rPr>
              <a:t>Java</a:t>
            </a: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中还包括哪些事件种类呢？</a:t>
            </a:r>
            <a:endParaRPr lang="zh-CN" altLang="zh-CN" sz="1800" kern="100" dirty="0">
              <a:effectLst/>
              <a:latin typeface="Times New Roman" panose="02020603050405020304" pitchFamily="18" charset="0"/>
              <a:ea typeface="宋体" panose="02010600030101010101" pitchFamily="2" charset="-122"/>
            </a:endParaRPr>
          </a:p>
          <a:p>
            <a:pPr indent="266700" algn="l">
              <a:lnSpc>
                <a:spcPct val="150000"/>
              </a:lnSpc>
            </a:pPr>
            <a:r>
              <a:rPr lang="en-US" altLang="zh-CN" sz="1800" kern="0" dirty="0">
                <a:effectLst/>
                <a:latin typeface="宋体" panose="02010600030101010101" pitchFamily="2" charset="-122"/>
                <a:ea typeface="宋体" panose="02010600030101010101" pitchFamily="2" charset="-122"/>
                <a:cs typeface="宋体" panose="02010600030101010101" pitchFamily="2" charset="-122"/>
              </a:rPr>
              <a:t>Java</a:t>
            </a: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处理事件响应基本上沿用了</a:t>
            </a:r>
            <a:r>
              <a:rPr lang="en-US" altLang="zh-CN" sz="1800" kern="0" dirty="0">
                <a:effectLst/>
                <a:latin typeface="Times New Roman" panose="02020603050405020304" pitchFamily="18" charset="0"/>
                <a:ea typeface="宋体" panose="02010600030101010101" pitchFamily="2" charset="-122"/>
                <a:cs typeface="宋体" panose="02010600030101010101" pitchFamily="2" charset="-122"/>
              </a:rPr>
              <a:t>AWT</a:t>
            </a: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的事件类和监听接口。尽管</a:t>
            </a:r>
            <a:r>
              <a:rPr lang="en-US" altLang="zh-CN" sz="1800" kern="0" dirty="0" err="1">
                <a:effectLst/>
                <a:latin typeface="Times New Roman" panose="02020603050405020304" pitchFamily="18" charset="0"/>
                <a:ea typeface="宋体" panose="02010600030101010101" pitchFamily="2" charset="-122"/>
                <a:cs typeface="宋体" panose="02010600030101010101" pitchFamily="2" charset="-122"/>
              </a:rPr>
              <a:t>javax.swing.event</a:t>
            </a: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包中包含了专门用于</a:t>
            </a:r>
            <a:r>
              <a:rPr lang="en-US" altLang="zh-CN" sz="1800" kern="0" dirty="0">
                <a:effectLst/>
                <a:latin typeface="Times New Roman" panose="02020603050405020304" pitchFamily="18" charset="0"/>
                <a:ea typeface="宋体" panose="02010600030101010101" pitchFamily="2" charset="-122"/>
                <a:cs typeface="宋体" panose="02010600030101010101" pitchFamily="2" charset="-122"/>
              </a:rPr>
              <a:t>Swing</a:t>
            </a: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组件的事件类和监听接口，但普遍使用的还是</a:t>
            </a:r>
            <a:r>
              <a:rPr lang="en-US" altLang="zh-CN" sz="1800" kern="0" dirty="0">
                <a:effectLst/>
                <a:latin typeface="Times New Roman" panose="02020603050405020304" pitchFamily="18" charset="0"/>
                <a:ea typeface="宋体" panose="02010600030101010101" pitchFamily="2" charset="-122"/>
                <a:cs typeface="宋体" panose="02010600030101010101" pitchFamily="2" charset="-122"/>
              </a:rPr>
              <a:t>AWT</a:t>
            </a: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事件。</a:t>
            </a:r>
            <a:endParaRPr lang="zh-CN" altLang="zh-CN" sz="1800" kern="100" dirty="0">
              <a:effectLst/>
              <a:latin typeface="Times New Roman" panose="02020603050405020304" pitchFamily="18" charset="0"/>
              <a:ea typeface="宋体" panose="02010600030101010101" pitchFamily="2" charset="-122"/>
            </a:endParaRPr>
          </a:p>
          <a:p>
            <a:pPr indent="266700" algn="l">
              <a:lnSpc>
                <a:spcPct val="150000"/>
              </a:lnSpc>
            </a:pPr>
            <a:r>
              <a:rPr lang="en-US" altLang="zh-CN" sz="1800" kern="0" dirty="0">
                <a:effectLst/>
                <a:latin typeface="宋体" panose="02010600030101010101" pitchFamily="2" charset="-122"/>
                <a:ea typeface="宋体" panose="02010600030101010101" pitchFamily="2" charset="-122"/>
                <a:cs typeface="宋体" panose="02010600030101010101" pitchFamily="2" charset="-122"/>
              </a:rPr>
              <a:t>AWT</a:t>
            </a: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将事件分为低级事件和语义事件。</a:t>
            </a:r>
            <a:endParaRPr lang="zh-CN" altLang="zh-CN" sz="1800" kern="100" dirty="0">
              <a:effectLst/>
              <a:latin typeface="Times New Roman" panose="02020603050405020304" pitchFamily="18" charset="0"/>
              <a:ea typeface="宋体" panose="02010600030101010101" pitchFamily="2" charset="-122"/>
            </a:endParaRPr>
          </a:p>
          <a:p>
            <a:pPr indent="266700" algn="l">
              <a:lnSpc>
                <a:spcPct val="150000"/>
              </a:lnSpc>
            </a:pP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常用的语义事件有：</a:t>
            </a:r>
            <a:endParaRPr lang="zh-CN" altLang="zh-CN" sz="1800" kern="100" dirty="0">
              <a:effectLst/>
              <a:latin typeface="Times New Roman" panose="02020603050405020304" pitchFamily="18" charset="0"/>
              <a:ea typeface="宋体" panose="02010600030101010101" pitchFamily="2" charset="-122"/>
            </a:endParaRPr>
          </a:p>
          <a:p>
            <a:pPr indent="266700" algn="l">
              <a:lnSpc>
                <a:spcPct val="150000"/>
              </a:lnSpc>
            </a:pPr>
            <a:r>
              <a:rPr lang="en-US" altLang="zh-CN" sz="1800" kern="0" dirty="0" err="1">
                <a:effectLst/>
                <a:latin typeface="宋体" panose="02010600030101010101" pitchFamily="2" charset="-122"/>
                <a:ea typeface="宋体" panose="02010600030101010101" pitchFamily="2" charset="-122"/>
                <a:cs typeface="宋体" panose="02010600030101010101" pitchFamily="2" charset="-122"/>
              </a:rPr>
              <a:t>ActionEvent</a:t>
            </a:r>
            <a:r>
              <a:rPr lang="en-US" altLang="zh-CN" sz="1800" kern="0" dirty="0">
                <a:effectLst/>
                <a:latin typeface="宋体" panose="02010600030101010101" pitchFamily="2" charset="-122"/>
                <a:ea typeface="宋体" panose="02010600030101010101" pitchFamily="2" charset="-122"/>
                <a:cs typeface="宋体" panose="02010600030101010101" pitchFamily="2" charset="-122"/>
              </a:rPr>
              <a:t>   //</a:t>
            </a: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对应单击按钮，选中菜单，双击列表框或在文本框中回车</a:t>
            </a:r>
            <a:endParaRPr lang="zh-CN" altLang="zh-CN" sz="1800" kern="100" dirty="0">
              <a:effectLst/>
              <a:latin typeface="Times New Roman" panose="02020603050405020304" pitchFamily="18" charset="0"/>
              <a:ea typeface="宋体" panose="02010600030101010101" pitchFamily="2" charset="-122"/>
            </a:endParaRPr>
          </a:p>
          <a:p>
            <a:pPr indent="266700" algn="l">
              <a:lnSpc>
                <a:spcPct val="150000"/>
              </a:lnSpc>
            </a:pPr>
            <a:r>
              <a:rPr lang="en-US" altLang="zh-CN" sz="1800" kern="0" dirty="0" err="1">
                <a:effectLst/>
                <a:latin typeface="宋体" panose="02010600030101010101" pitchFamily="2" charset="-122"/>
                <a:ea typeface="宋体" panose="02010600030101010101" pitchFamily="2" charset="-122"/>
                <a:cs typeface="宋体" panose="02010600030101010101" pitchFamily="2" charset="-122"/>
              </a:rPr>
              <a:t>ItemEvent</a:t>
            </a:r>
            <a:r>
              <a:rPr lang="en-US" altLang="zh-CN" sz="1800" kern="0" dirty="0">
                <a:effectLst/>
                <a:latin typeface="宋体" panose="02010600030101010101" pitchFamily="2" charset="-122"/>
                <a:ea typeface="宋体" panose="02010600030101010101" pitchFamily="2" charset="-122"/>
                <a:cs typeface="宋体" panose="02010600030101010101" pitchFamily="2" charset="-122"/>
              </a:rPr>
              <a:t>     //</a:t>
            </a: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对应选中复选框，选中单选按钮或单击列表框</a:t>
            </a:r>
            <a:endParaRPr lang="zh-CN" altLang="zh-CN" sz="1800" kern="100" dirty="0">
              <a:effectLst/>
              <a:latin typeface="Times New Roman" panose="02020603050405020304" pitchFamily="18" charset="0"/>
              <a:ea typeface="宋体" panose="02010600030101010101" pitchFamily="2" charset="-122"/>
            </a:endParaRPr>
          </a:p>
          <a:p>
            <a:pPr indent="266700" algn="l">
              <a:lnSpc>
                <a:spcPct val="150000"/>
              </a:lnSpc>
            </a:pP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常用的低级事件有：</a:t>
            </a:r>
            <a:endParaRPr lang="zh-CN" altLang="zh-CN" sz="1800" kern="100" dirty="0">
              <a:effectLst/>
              <a:latin typeface="Times New Roman" panose="02020603050405020304" pitchFamily="18" charset="0"/>
              <a:ea typeface="宋体" panose="02010600030101010101" pitchFamily="2" charset="-122"/>
            </a:endParaRPr>
          </a:p>
          <a:p>
            <a:pPr indent="266700" algn="l">
              <a:lnSpc>
                <a:spcPct val="150000"/>
              </a:lnSpc>
            </a:pPr>
            <a:r>
              <a:rPr lang="en-US" altLang="zh-CN" sz="1800" kern="0" dirty="0" err="1">
                <a:effectLst/>
                <a:latin typeface="宋体" panose="02010600030101010101" pitchFamily="2" charset="-122"/>
                <a:ea typeface="宋体" panose="02010600030101010101" pitchFamily="2" charset="-122"/>
                <a:cs typeface="宋体" panose="02010600030101010101" pitchFamily="2" charset="-122"/>
              </a:rPr>
              <a:t>KeyEvent</a:t>
            </a:r>
            <a:r>
              <a:rPr lang="en-US" altLang="zh-CN" sz="1800" kern="0" dirty="0">
                <a:effectLst/>
                <a:latin typeface="宋体" panose="02010600030101010101" pitchFamily="2" charset="-122"/>
                <a:ea typeface="宋体" panose="02010600030101010101" pitchFamily="2" charset="-122"/>
                <a:cs typeface="宋体" panose="02010600030101010101" pitchFamily="2" charset="-122"/>
              </a:rPr>
              <a:t>      //</a:t>
            </a: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对应一个键被按下或释放</a:t>
            </a:r>
            <a:endParaRPr lang="zh-CN" altLang="zh-CN" sz="1800" kern="100" dirty="0">
              <a:effectLst/>
              <a:latin typeface="Times New Roman" panose="02020603050405020304" pitchFamily="18" charset="0"/>
              <a:ea typeface="宋体" panose="02010600030101010101" pitchFamily="2" charset="-122"/>
            </a:endParaRPr>
          </a:p>
          <a:p>
            <a:pPr indent="266700" algn="l">
              <a:lnSpc>
                <a:spcPct val="150000"/>
              </a:lnSpc>
            </a:pPr>
            <a:r>
              <a:rPr lang="en-US" altLang="zh-CN" sz="1800" kern="0" dirty="0" err="1">
                <a:effectLst/>
                <a:latin typeface="宋体" panose="02010600030101010101" pitchFamily="2" charset="-122"/>
                <a:ea typeface="宋体" panose="02010600030101010101" pitchFamily="2" charset="-122"/>
                <a:cs typeface="宋体" panose="02010600030101010101" pitchFamily="2" charset="-122"/>
              </a:rPr>
              <a:t>MouseEvent</a:t>
            </a:r>
            <a:r>
              <a:rPr lang="en-US" altLang="zh-CN" sz="1800" kern="0" dirty="0">
                <a:effectLst/>
                <a:latin typeface="宋体" panose="02010600030101010101" pitchFamily="2" charset="-122"/>
                <a:ea typeface="宋体" panose="02010600030101010101" pitchFamily="2" charset="-122"/>
                <a:cs typeface="宋体" panose="02010600030101010101" pitchFamily="2" charset="-122"/>
              </a:rPr>
              <a:t>    //</a:t>
            </a: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对应鼠标被按下，移动，拖动或释放</a:t>
            </a:r>
            <a:endParaRPr lang="zh-CN" altLang="zh-CN" sz="1800" kern="100" dirty="0">
              <a:effectLst/>
              <a:latin typeface="Times New Roman" panose="02020603050405020304" pitchFamily="18" charset="0"/>
              <a:ea typeface="宋体" panose="02010600030101010101" pitchFamily="2" charset="-122"/>
            </a:endParaRPr>
          </a:p>
          <a:p>
            <a:pPr indent="266700" algn="l">
              <a:lnSpc>
                <a:spcPct val="150000"/>
              </a:lnSpc>
            </a:pPr>
            <a:r>
              <a:rPr lang="en-US" altLang="zh-CN" sz="1800" kern="0" dirty="0" err="1">
                <a:effectLst/>
                <a:latin typeface="宋体" panose="02010600030101010101" pitchFamily="2" charset="-122"/>
                <a:ea typeface="宋体" panose="02010600030101010101" pitchFamily="2" charset="-122"/>
                <a:cs typeface="宋体" panose="02010600030101010101" pitchFamily="2" charset="-122"/>
              </a:rPr>
              <a:t>FocusEvent</a:t>
            </a:r>
            <a:r>
              <a:rPr lang="en-US" altLang="zh-CN" sz="1800" kern="0" dirty="0">
                <a:effectLst/>
                <a:latin typeface="宋体" panose="02010600030101010101" pitchFamily="2" charset="-122"/>
                <a:ea typeface="宋体" panose="02010600030101010101" pitchFamily="2" charset="-122"/>
                <a:cs typeface="宋体" panose="02010600030101010101" pitchFamily="2" charset="-122"/>
              </a:rPr>
              <a:t>    //</a:t>
            </a: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某个组件失去焦点</a:t>
            </a:r>
            <a:endParaRPr lang="zh-CN" altLang="zh-CN" sz="1800" kern="100" dirty="0">
              <a:effectLst/>
              <a:latin typeface="Times New Roman" panose="02020603050405020304" pitchFamily="18" charset="0"/>
              <a:ea typeface="宋体" panose="02010600030101010101" pitchFamily="2" charset="-122"/>
            </a:endParaRPr>
          </a:p>
          <a:p>
            <a:pPr indent="266700" algn="l">
              <a:lnSpc>
                <a:spcPct val="150000"/>
              </a:lnSpc>
            </a:pPr>
            <a:r>
              <a:rPr lang="en-US" altLang="zh-CN" sz="1800" kern="0" dirty="0" err="1">
                <a:effectLst/>
                <a:latin typeface="宋体" panose="02010600030101010101" pitchFamily="2" charset="-122"/>
                <a:ea typeface="宋体" panose="02010600030101010101" pitchFamily="2" charset="-122"/>
                <a:cs typeface="宋体" panose="02010600030101010101" pitchFamily="2" charset="-122"/>
              </a:rPr>
              <a:t>WindowEvent</a:t>
            </a:r>
            <a:r>
              <a:rPr lang="en-US" altLang="zh-CN" sz="1800" kern="0" dirty="0">
                <a:effectLst/>
                <a:latin typeface="宋体" panose="02010600030101010101" pitchFamily="2" charset="-122"/>
                <a:ea typeface="宋体" panose="02010600030101010101" pitchFamily="2" charset="-122"/>
                <a:cs typeface="宋体" panose="02010600030101010101" pitchFamily="2" charset="-122"/>
              </a:rPr>
              <a:t>   //</a:t>
            </a: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窗口状态被改变</a:t>
            </a:r>
            <a:endParaRPr lang="zh-CN" altLang="zh-CN" sz="1800" kern="100" dirty="0">
              <a:effectLst/>
              <a:latin typeface="Times New Roman" panose="02020603050405020304" pitchFamily="18" charset="0"/>
              <a:ea typeface="宋体" panose="02010600030101010101" pitchFamily="2" charset="-122"/>
            </a:endParaRPr>
          </a:p>
          <a:p>
            <a:pPr indent="266700" algn="l">
              <a:lnSpc>
                <a:spcPct val="150000"/>
              </a:lnSpc>
            </a:pP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表</a:t>
            </a:r>
            <a:r>
              <a:rPr lang="en-US" altLang="zh-CN" sz="1800" kern="0" dirty="0">
                <a:effectLst/>
                <a:latin typeface="Times New Roman" panose="02020603050405020304" pitchFamily="18" charset="0"/>
                <a:ea typeface="宋体" panose="02010600030101010101" pitchFamily="2" charset="-122"/>
                <a:cs typeface="宋体" panose="02010600030101010101" pitchFamily="2" charset="-122"/>
              </a:rPr>
              <a:t>5-27</a:t>
            </a: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列出了这些事件对应的监听器接口和响应方法。</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ct val="150000"/>
              </a:lnSpc>
            </a:pPr>
            <a:r>
              <a:rPr lang="zh-CN" altLang="zh-CN" sz="2800" kern="100" dirty="0">
                <a:effectLst/>
                <a:latin typeface="Times New Roman" panose="02020603050405020304" pitchFamily="18" charset="0"/>
                <a:ea typeface="宋体" panose="02010600030101010101" pitchFamily="2" charset="-122"/>
                <a:cs typeface="宋体" panose="02010600030101010101" pitchFamily="2" charset="-122"/>
              </a:rPr>
              <a:t>表</a:t>
            </a:r>
            <a:r>
              <a:rPr lang="en-US" altLang="zh-CN" sz="2800" kern="100" dirty="0">
                <a:effectLst/>
                <a:latin typeface="Times New Roman" panose="02020603050405020304" pitchFamily="18" charset="0"/>
                <a:ea typeface="宋体" panose="02010600030101010101" pitchFamily="2" charset="-122"/>
                <a:cs typeface="宋体" panose="02010600030101010101" pitchFamily="2" charset="-122"/>
              </a:rPr>
              <a:t>5-27</a:t>
            </a:r>
            <a:r>
              <a:rPr lang="zh-CN" altLang="zh-CN" sz="2800" kern="100" dirty="0">
                <a:effectLst/>
                <a:latin typeface="Times New Roman" panose="02020603050405020304" pitchFamily="18" charset="0"/>
                <a:ea typeface="宋体" panose="02010600030101010101" pitchFamily="2" charset="-122"/>
                <a:cs typeface="宋体" panose="02010600030101010101" pitchFamily="2" charset="-122"/>
              </a:rPr>
              <a:t>事件及其相应的监听器接口</a:t>
            </a:r>
            <a:br>
              <a:rPr lang="zh-CN" altLang="zh-CN" sz="2800" kern="100" dirty="0">
                <a:effectLst/>
                <a:latin typeface="Times New Roman" panose="02020603050405020304" pitchFamily="18" charset="0"/>
                <a:ea typeface="宋体" panose="02010600030101010101" pitchFamily="2" charset="-122"/>
              </a:rPr>
            </a:br>
            <a:endParaRPr lang="zh-CN" altLang="en-US" dirty="0"/>
          </a:p>
        </p:txBody>
      </p:sp>
      <p:graphicFrame>
        <p:nvGraphicFramePr>
          <p:cNvPr id="3" name="表格 2"/>
          <p:cNvGraphicFramePr>
            <a:graphicFrameLocks noGrp="1"/>
          </p:cNvGraphicFramePr>
          <p:nvPr/>
        </p:nvGraphicFramePr>
        <p:xfrm>
          <a:off x="1143130" y="1143060"/>
          <a:ext cx="7724626" cy="4948925"/>
        </p:xfrm>
        <a:graphic>
          <a:graphicData uri="http://schemas.openxmlformats.org/drawingml/2006/table">
            <a:tbl>
              <a:tblPr firstRow="1" firstCol="1" bandRow="1">
                <a:tableStyleId>{5C22544A-7EE6-4342-B048-85BDC9FD1C3A}</a:tableStyleId>
              </a:tblPr>
              <a:tblGrid>
                <a:gridCol w="1581194"/>
                <a:gridCol w="3071716"/>
                <a:gridCol w="3071716"/>
              </a:tblGrid>
              <a:tr h="152865">
                <a:tc>
                  <a:txBody>
                    <a:bodyPr/>
                    <a:lstStyle/>
                    <a:p>
                      <a:pPr algn="ctr">
                        <a:lnSpc>
                          <a:spcPct val="150000"/>
                        </a:lnSpc>
                      </a:pPr>
                      <a:r>
                        <a:rPr lang="zh-CN" sz="700" kern="0">
                          <a:effectLst/>
                        </a:rPr>
                        <a:t>事件类别</a:t>
                      </a:r>
                      <a:endParaRPr lang="zh-CN" sz="700" kern="100">
                        <a:effectLst/>
                        <a:latin typeface="Times New Roman" panose="02020603050405020304" pitchFamily="18" charset="0"/>
                        <a:ea typeface="宋体" panose="02010600030101010101" pitchFamily="2" charset="-122"/>
                      </a:endParaRPr>
                    </a:p>
                  </a:txBody>
                  <a:tcPr marL="45693" marR="45693" marT="0" marB="0"/>
                </a:tc>
                <a:tc>
                  <a:txBody>
                    <a:bodyPr/>
                    <a:lstStyle/>
                    <a:p>
                      <a:pPr algn="ctr">
                        <a:lnSpc>
                          <a:spcPct val="150000"/>
                        </a:lnSpc>
                      </a:pPr>
                      <a:r>
                        <a:rPr lang="zh-CN" sz="700" kern="0">
                          <a:effectLst/>
                        </a:rPr>
                        <a:t>接口名</a:t>
                      </a:r>
                      <a:endParaRPr lang="zh-CN" sz="700" kern="100">
                        <a:effectLst/>
                        <a:latin typeface="Times New Roman" panose="02020603050405020304" pitchFamily="18" charset="0"/>
                        <a:ea typeface="宋体" panose="02010600030101010101" pitchFamily="2" charset="-122"/>
                      </a:endParaRPr>
                    </a:p>
                  </a:txBody>
                  <a:tcPr marL="45693" marR="45693" marT="0" marB="0"/>
                </a:tc>
                <a:tc>
                  <a:txBody>
                    <a:bodyPr/>
                    <a:lstStyle/>
                    <a:p>
                      <a:pPr algn="ctr">
                        <a:lnSpc>
                          <a:spcPct val="150000"/>
                        </a:lnSpc>
                      </a:pPr>
                      <a:r>
                        <a:rPr lang="zh-CN" sz="700" kern="0">
                          <a:effectLst/>
                        </a:rPr>
                        <a:t>方法</a:t>
                      </a:r>
                      <a:endParaRPr lang="zh-CN" sz="700" kern="100">
                        <a:effectLst/>
                        <a:latin typeface="Times New Roman" panose="02020603050405020304" pitchFamily="18" charset="0"/>
                        <a:ea typeface="宋体" panose="02010600030101010101" pitchFamily="2" charset="-122"/>
                      </a:endParaRPr>
                    </a:p>
                  </a:txBody>
                  <a:tcPr marL="45693" marR="45693" marT="0" marB="0"/>
                </a:tc>
              </a:tr>
              <a:tr h="152315">
                <a:tc>
                  <a:txBody>
                    <a:bodyPr/>
                    <a:lstStyle/>
                    <a:p>
                      <a:pPr algn="l">
                        <a:lnSpc>
                          <a:spcPct val="150000"/>
                        </a:lnSpc>
                      </a:pPr>
                      <a:r>
                        <a:rPr lang="zh-CN" sz="700" kern="0">
                          <a:effectLst/>
                        </a:rPr>
                        <a:t>　</a:t>
                      </a:r>
                      <a:r>
                        <a:rPr lang="en-US" sz="700" kern="0">
                          <a:effectLst/>
                        </a:rPr>
                        <a:t>ActionEvent</a:t>
                      </a:r>
                      <a:endParaRPr lang="zh-CN" sz="700" kern="100">
                        <a:effectLst/>
                        <a:latin typeface="Times New Roman" panose="02020603050405020304" pitchFamily="18" charset="0"/>
                        <a:ea typeface="宋体" panose="02010600030101010101" pitchFamily="2" charset="-122"/>
                      </a:endParaRPr>
                    </a:p>
                  </a:txBody>
                  <a:tcPr marL="45693" marR="45693" marT="0" marB="0"/>
                </a:tc>
                <a:tc>
                  <a:txBody>
                    <a:bodyPr/>
                    <a:lstStyle/>
                    <a:p>
                      <a:pPr algn="l">
                        <a:lnSpc>
                          <a:spcPct val="150000"/>
                        </a:lnSpc>
                      </a:pPr>
                      <a:r>
                        <a:rPr lang="zh-CN" sz="700" kern="0">
                          <a:effectLst/>
                        </a:rPr>
                        <a:t>　　</a:t>
                      </a:r>
                      <a:r>
                        <a:rPr lang="en-US" sz="700" kern="0">
                          <a:effectLst/>
                        </a:rPr>
                        <a:t>ActionListener</a:t>
                      </a:r>
                      <a:endParaRPr lang="zh-CN" sz="700" kern="100">
                        <a:effectLst/>
                        <a:latin typeface="Times New Roman" panose="02020603050405020304" pitchFamily="18" charset="0"/>
                        <a:ea typeface="宋体" panose="02010600030101010101" pitchFamily="2" charset="-122"/>
                      </a:endParaRPr>
                    </a:p>
                  </a:txBody>
                  <a:tcPr marL="45693" marR="45693" marT="0" marB="0"/>
                </a:tc>
                <a:tc>
                  <a:txBody>
                    <a:bodyPr/>
                    <a:lstStyle/>
                    <a:p>
                      <a:pPr algn="l">
                        <a:lnSpc>
                          <a:spcPct val="150000"/>
                        </a:lnSpc>
                      </a:pPr>
                      <a:r>
                        <a:rPr lang="zh-CN" sz="700" kern="0">
                          <a:effectLst/>
                        </a:rPr>
                        <a:t>　</a:t>
                      </a:r>
                      <a:r>
                        <a:rPr lang="en-US" sz="700" kern="0">
                          <a:effectLst/>
                        </a:rPr>
                        <a:t>actionPerformed(ActionEvent)</a:t>
                      </a:r>
                      <a:endParaRPr lang="zh-CN" sz="700" kern="100">
                        <a:effectLst/>
                        <a:latin typeface="Times New Roman" panose="02020603050405020304" pitchFamily="18" charset="0"/>
                        <a:ea typeface="宋体" panose="02010600030101010101" pitchFamily="2" charset="-122"/>
                      </a:endParaRPr>
                    </a:p>
                  </a:txBody>
                  <a:tcPr marL="45693" marR="45693" marT="0" marB="0"/>
                </a:tc>
              </a:tr>
              <a:tr h="152315">
                <a:tc>
                  <a:txBody>
                    <a:bodyPr/>
                    <a:lstStyle/>
                    <a:p>
                      <a:pPr algn="l">
                        <a:lnSpc>
                          <a:spcPct val="150000"/>
                        </a:lnSpc>
                      </a:pPr>
                      <a:r>
                        <a:rPr lang="zh-CN" sz="700" kern="0">
                          <a:effectLst/>
                        </a:rPr>
                        <a:t>　</a:t>
                      </a:r>
                      <a:r>
                        <a:rPr lang="en-US" sz="700" kern="0">
                          <a:effectLst/>
                        </a:rPr>
                        <a:t>ItemEvent</a:t>
                      </a:r>
                      <a:endParaRPr lang="zh-CN" sz="700" kern="100">
                        <a:effectLst/>
                        <a:latin typeface="Times New Roman" panose="02020603050405020304" pitchFamily="18" charset="0"/>
                        <a:ea typeface="宋体" panose="02010600030101010101" pitchFamily="2" charset="-122"/>
                      </a:endParaRPr>
                    </a:p>
                  </a:txBody>
                  <a:tcPr marL="45693" marR="45693" marT="0" marB="0"/>
                </a:tc>
                <a:tc>
                  <a:txBody>
                    <a:bodyPr/>
                    <a:lstStyle/>
                    <a:p>
                      <a:pPr algn="l">
                        <a:lnSpc>
                          <a:spcPct val="150000"/>
                        </a:lnSpc>
                      </a:pPr>
                      <a:r>
                        <a:rPr lang="zh-CN" sz="700" kern="0">
                          <a:effectLst/>
                        </a:rPr>
                        <a:t>　　</a:t>
                      </a:r>
                      <a:r>
                        <a:rPr lang="en-US" sz="700" kern="0">
                          <a:effectLst/>
                        </a:rPr>
                        <a:t>ItemListener</a:t>
                      </a:r>
                      <a:endParaRPr lang="zh-CN" sz="700" kern="100">
                        <a:effectLst/>
                        <a:latin typeface="Times New Roman" panose="02020603050405020304" pitchFamily="18" charset="0"/>
                        <a:ea typeface="宋体" panose="02010600030101010101" pitchFamily="2" charset="-122"/>
                      </a:endParaRPr>
                    </a:p>
                  </a:txBody>
                  <a:tcPr marL="45693" marR="45693" marT="0" marB="0"/>
                </a:tc>
                <a:tc>
                  <a:txBody>
                    <a:bodyPr/>
                    <a:lstStyle/>
                    <a:p>
                      <a:pPr algn="l">
                        <a:lnSpc>
                          <a:spcPct val="150000"/>
                        </a:lnSpc>
                      </a:pPr>
                      <a:r>
                        <a:rPr lang="zh-CN" sz="700" kern="0">
                          <a:effectLst/>
                        </a:rPr>
                        <a:t>　</a:t>
                      </a:r>
                      <a:r>
                        <a:rPr lang="en-US" sz="700" kern="0">
                          <a:effectLst/>
                        </a:rPr>
                        <a:t>itemStateChanged(ItemEvent)</a:t>
                      </a:r>
                      <a:endParaRPr lang="zh-CN" sz="700" kern="100">
                        <a:effectLst/>
                        <a:latin typeface="Times New Roman" panose="02020603050405020304" pitchFamily="18" charset="0"/>
                        <a:ea typeface="宋体" panose="02010600030101010101" pitchFamily="2" charset="-122"/>
                      </a:endParaRPr>
                    </a:p>
                  </a:txBody>
                  <a:tcPr marL="45693" marR="45693" marT="0" marB="0"/>
                </a:tc>
              </a:tr>
              <a:tr h="325681">
                <a:tc rowSpan="2">
                  <a:txBody>
                    <a:bodyPr/>
                    <a:lstStyle/>
                    <a:p>
                      <a:pPr algn="l">
                        <a:lnSpc>
                          <a:spcPct val="150000"/>
                        </a:lnSpc>
                      </a:pPr>
                      <a:r>
                        <a:rPr lang="zh-CN" sz="700" kern="0">
                          <a:effectLst/>
                        </a:rPr>
                        <a:t>　</a:t>
                      </a:r>
                      <a:r>
                        <a:rPr lang="en-US" sz="700" kern="0">
                          <a:effectLst/>
                        </a:rPr>
                        <a:t>MouseEvent</a:t>
                      </a:r>
                      <a:endParaRPr lang="zh-CN" sz="700" kern="100">
                        <a:effectLst/>
                        <a:latin typeface="Times New Roman" panose="02020603050405020304" pitchFamily="18" charset="0"/>
                        <a:ea typeface="宋体" panose="02010600030101010101" pitchFamily="2" charset="-122"/>
                      </a:endParaRPr>
                    </a:p>
                  </a:txBody>
                  <a:tcPr marL="45693" marR="45693" marT="0" marB="0"/>
                </a:tc>
                <a:tc>
                  <a:txBody>
                    <a:bodyPr/>
                    <a:lstStyle/>
                    <a:p>
                      <a:pPr algn="l">
                        <a:lnSpc>
                          <a:spcPct val="150000"/>
                        </a:lnSpc>
                      </a:pPr>
                      <a:r>
                        <a:rPr lang="zh-CN" sz="700" kern="0">
                          <a:effectLst/>
                        </a:rPr>
                        <a:t>　　</a:t>
                      </a:r>
                      <a:r>
                        <a:rPr lang="en-US" sz="700" kern="0">
                          <a:effectLst/>
                        </a:rPr>
                        <a:t>MouseMotionListener</a:t>
                      </a:r>
                      <a:endParaRPr lang="zh-CN" sz="700" kern="100">
                        <a:effectLst/>
                        <a:latin typeface="Times New Roman" panose="02020603050405020304" pitchFamily="18" charset="0"/>
                        <a:ea typeface="宋体" panose="02010600030101010101" pitchFamily="2" charset="-122"/>
                      </a:endParaRPr>
                    </a:p>
                  </a:txBody>
                  <a:tcPr marL="45693" marR="45693" marT="0" marB="0"/>
                </a:tc>
                <a:tc>
                  <a:txBody>
                    <a:bodyPr/>
                    <a:lstStyle/>
                    <a:p>
                      <a:pPr algn="l">
                        <a:lnSpc>
                          <a:spcPct val="150000"/>
                        </a:lnSpc>
                      </a:pPr>
                      <a:r>
                        <a:rPr lang="zh-CN" sz="700" kern="0">
                          <a:effectLst/>
                        </a:rPr>
                        <a:t>　</a:t>
                      </a:r>
                      <a:r>
                        <a:rPr lang="en-US" sz="700" kern="0">
                          <a:effectLst/>
                        </a:rPr>
                        <a:t>mouseDragged(MouseEvent)</a:t>
                      </a:r>
                      <a:br>
                        <a:rPr lang="en-US" sz="700" kern="0">
                          <a:effectLst/>
                        </a:rPr>
                      </a:br>
                      <a:r>
                        <a:rPr lang="zh-CN" sz="700" kern="0">
                          <a:effectLst/>
                        </a:rPr>
                        <a:t>　</a:t>
                      </a:r>
                      <a:r>
                        <a:rPr lang="en-US" sz="700" kern="0">
                          <a:effectLst/>
                        </a:rPr>
                        <a:t>mouseMoved(MouseEvent)</a:t>
                      </a:r>
                      <a:endParaRPr lang="zh-CN" sz="700" kern="100">
                        <a:effectLst/>
                        <a:latin typeface="Times New Roman" panose="02020603050405020304" pitchFamily="18" charset="0"/>
                        <a:ea typeface="宋体" panose="02010600030101010101" pitchFamily="2" charset="-122"/>
                      </a:endParaRPr>
                    </a:p>
                  </a:txBody>
                  <a:tcPr marL="45693" marR="45693" marT="0" marB="0"/>
                </a:tc>
              </a:tr>
              <a:tr h="845781">
                <a:tc vMerge="1">
                  <a:tcPr/>
                </a:tc>
                <a:tc>
                  <a:txBody>
                    <a:bodyPr/>
                    <a:lstStyle/>
                    <a:p>
                      <a:pPr algn="l">
                        <a:lnSpc>
                          <a:spcPct val="150000"/>
                        </a:lnSpc>
                      </a:pPr>
                      <a:r>
                        <a:rPr lang="zh-CN" sz="700" kern="0">
                          <a:effectLst/>
                        </a:rPr>
                        <a:t>　　</a:t>
                      </a:r>
                      <a:r>
                        <a:rPr lang="en-US" sz="700" kern="0">
                          <a:effectLst/>
                        </a:rPr>
                        <a:t>MouseListener</a:t>
                      </a:r>
                      <a:endParaRPr lang="zh-CN" sz="700" kern="100">
                        <a:effectLst/>
                        <a:latin typeface="Times New Roman" panose="02020603050405020304" pitchFamily="18" charset="0"/>
                        <a:ea typeface="宋体" panose="02010600030101010101" pitchFamily="2" charset="-122"/>
                      </a:endParaRPr>
                    </a:p>
                  </a:txBody>
                  <a:tcPr marL="45693" marR="45693" marT="0" marB="0"/>
                </a:tc>
                <a:tc>
                  <a:txBody>
                    <a:bodyPr/>
                    <a:lstStyle/>
                    <a:p>
                      <a:pPr algn="l">
                        <a:lnSpc>
                          <a:spcPct val="150000"/>
                        </a:lnSpc>
                      </a:pPr>
                      <a:r>
                        <a:rPr lang="zh-CN" sz="700" kern="0">
                          <a:effectLst/>
                        </a:rPr>
                        <a:t>　</a:t>
                      </a:r>
                      <a:r>
                        <a:rPr lang="en-US" sz="700" kern="0">
                          <a:effectLst/>
                        </a:rPr>
                        <a:t>mousePressed(MouseEvent)</a:t>
                      </a:r>
                      <a:br>
                        <a:rPr lang="en-US" sz="700" kern="0">
                          <a:effectLst/>
                        </a:rPr>
                      </a:br>
                      <a:r>
                        <a:rPr lang="zh-CN" sz="700" kern="0">
                          <a:effectLst/>
                        </a:rPr>
                        <a:t>　</a:t>
                      </a:r>
                      <a:r>
                        <a:rPr lang="en-US" sz="700" kern="0">
                          <a:effectLst/>
                        </a:rPr>
                        <a:t>mouseReleased(MouseEvent)</a:t>
                      </a:r>
                      <a:br>
                        <a:rPr lang="en-US" sz="700" kern="0">
                          <a:effectLst/>
                        </a:rPr>
                      </a:br>
                      <a:r>
                        <a:rPr lang="zh-CN" sz="700" kern="0">
                          <a:effectLst/>
                        </a:rPr>
                        <a:t>　</a:t>
                      </a:r>
                      <a:r>
                        <a:rPr lang="en-US" sz="700" kern="0">
                          <a:effectLst/>
                        </a:rPr>
                        <a:t>mouseEntered(MouseEvent)</a:t>
                      </a:r>
                      <a:br>
                        <a:rPr lang="en-US" sz="700" kern="0">
                          <a:effectLst/>
                        </a:rPr>
                      </a:br>
                      <a:r>
                        <a:rPr lang="zh-CN" sz="700" kern="0">
                          <a:effectLst/>
                        </a:rPr>
                        <a:t>　</a:t>
                      </a:r>
                      <a:r>
                        <a:rPr lang="en-US" sz="700" kern="0">
                          <a:effectLst/>
                        </a:rPr>
                        <a:t>mouseExited(MouseEvent)</a:t>
                      </a:r>
                      <a:br>
                        <a:rPr lang="en-US" sz="700" kern="0">
                          <a:effectLst/>
                        </a:rPr>
                      </a:br>
                      <a:r>
                        <a:rPr lang="zh-CN" sz="700" kern="0">
                          <a:effectLst/>
                        </a:rPr>
                        <a:t>　</a:t>
                      </a:r>
                      <a:r>
                        <a:rPr lang="en-US" sz="700" kern="0">
                          <a:effectLst/>
                        </a:rPr>
                        <a:t>mouseClicked(MouseEvent)</a:t>
                      </a:r>
                      <a:endParaRPr lang="zh-CN" sz="700" kern="100">
                        <a:effectLst/>
                        <a:latin typeface="Times New Roman" panose="02020603050405020304" pitchFamily="18" charset="0"/>
                        <a:ea typeface="宋体" panose="02010600030101010101" pitchFamily="2" charset="-122"/>
                      </a:endParaRPr>
                    </a:p>
                  </a:txBody>
                  <a:tcPr marL="45693" marR="45693" marT="0" marB="0"/>
                </a:tc>
              </a:tr>
              <a:tr h="499048">
                <a:tc>
                  <a:txBody>
                    <a:bodyPr/>
                    <a:lstStyle/>
                    <a:p>
                      <a:pPr algn="l">
                        <a:lnSpc>
                          <a:spcPct val="150000"/>
                        </a:lnSpc>
                      </a:pPr>
                      <a:r>
                        <a:rPr lang="zh-CN" sz="700" kern="0">
                          <a:effectLst/>
                        </a:rPr>
                        <a:t>　</a:t>
                      </a:r>
                      <a:r>
                        <a:rPr lang="en-US" sz="700" kern="0">
                          <a:effectLst/>
                        </a:rPr>
                        <a:t>KeyEvent</a:t>
                      </a:r>
                      <a:endParaRPr lang="zh-CN" sz="700" kern="100">
                        <a:effectLst/>
                        <a:latin typeface="Times New Roman" panose="02020603050405020304" pitchFamily="18" charset="0"/>
                        <a:ea typeface="宋体" panose="02010600030101010101" pitchFamily="2" charset="-122"/>
                      </a:endParaRPr>
                    </a:p>
                  </a:txBody>
                  <a:tcPr marL="45693" marR="45693" marT="0" marB="0"/>
                </a:tc>
                <a:tc>
                  <a:txBody>
                    <a:bodyPr/>
                    <a:lstStyle/>
                    <a:p>
                      <a:pPr algn="l">
                        <a:lnSpc>
                          <a:spcPct val="150000"/>
                        </a:lnSpc>
                      </a:pPr>
                      <a:r>
                        <a:rPr lang="zh-CN" sz="700" kern="0">
                          <a:effectLst/>
                        </a:rPr>
                        <a:t>　　</a:t>
                      </a:r>
                      <a:r>
                        <a:rPr lang="en-US" sz="700" kern="0">
                          <a:effectLst/>
                        </a:rPr>
                        <a:t>KeyListener</a:t>
                      </a:r>
                      <a:endParaRPr lang="zh-CN" sz="700" kern="100">
                        <a:effectLst/>
                        <a:latin typeface="Times New Roman" panose="02020603050405020304" pitchFamily="18" charset="0"/>
                        <a:ea typeface="宋体" panose="02010600030101010101" pitchFamily="2" charset="-122"/>
                      </a:endParaRPr>
                    </a:p>
                  </a:txBody>
                  <a:tcPr marL="45693" marR="45693" marT="0" marB="0"/>
                </a:tc>
                <a:tc>
                  <a:txBody>
                    <a:bodyPr/>
                    <a:lstStyle/>
                    <a:p>
                      <a:pPr algn="l">
                        <a:lnSpc>
                          <a:spcPct val="150000"/>
                        </a:lnSpc>
                      </a:pPr>
                      <a:r>
                        <a:rPr lang="zh-CN" sz="700" kern="0">
                          <a:effectLst/>
                        </a:rPr>
                        <a:t>　</a:t>
                      </a:r>
                      <a:r>
                        <a:rPr lang="en-US" sz="700" kern="0">
                          <a:effectLst/>
                        </a:rPr>
                        <a:t>keyPressed(KeyEvent)</a:t>
                      </a:r>
                      <a:br>
                        <a:rPr lang="en-US" sz="700" kern="0">
                          <a:effectLst/>
                        </a:rPr>
                      </a:br>
                      <a:r>
                        <a:rPr lang="zh-CN" sz="700" kern="0">
                          <a:effectLst/>
                        </a:rPr>
                        <a:t>　</a:t>
                      </a:r>
                      <a:r>
                        <a:rPr lang="en-US" sz="700" kern="0">
                          <a:effectLst/>
                        </a:rPr>
                        <a:t>keyReleased(KeyEvent)</a:t>
                      </a:r>
                      <a:br>
                        <a:rPr lang="en-US" sz="700" kern="0">
                          <a:effectLst/>
                        </a:rPr>
                      </a:br>
                      <a:r>
                        <a:rPr lang="zh-CN" sz="700" kern="0">
                          <a:effectLst/>
                        </a:rPr>
                        <a:t>　</a:t>
                      </a:r>
                      <a:r>
                        <a:rPr lang="en-US" sz="700" kern="0">
                          <a:effectLst/>
                        </a:rPr>
                        <a:t>keyTyped(KeyEvent)</a:t>
                      </a:r>
                      <a:endParaRPr lang="zh-CN" sz="700" kern="100">
                        <a:effectLst/>
                        <a:latin typeface="Times New Roman" panose="02020603050405020304" pitchFamily="18" charset="0"/>
                        <a:ea typeface="宋体" panose="02010600030101010101" pitchFamily="2" charset="-122"/>
                      </a:endParaRPr>
                    </a:p>
                  </a:txBody>
                  <a:tcPr marL="45693" marR="45693" marT="0" marB="0"/>
                </a:tc>
              </a:tr>
              <a:tr h="325681">
                <a:tc>
                  <a:txBody>
                    <a:bodyPr/>
                    <a:lstStyle/>
                    <a:p>
                      <a:pPr algn="l">
                        <a:lnSpc>
                          <a:spcPct val="150000"/>
                        </a:lnSpc>
                      </a:pPr>
                      <a:r>
                        <a:rPr lang="zh-CN" sz="700" kern="0">
                          <a:effectLst/>
                        </a:rPr>
                        <a:t>　</a:t>
                      </a:r>
                      <a:r>
                        <a:rPr lang="en-US" sz="700" kern="0">
                          <a:effectLst/>
                        </a:rPr>
                        <a:t>FocusEvent</a:t>
                      </a:r>
                      <a:endParaRPr lang="zh-CN" sz="700" kern="100">
                        <a:effectLst/>
                        <a:latin typeface="Times New Roman" panose="02020603050405020304" pitchFamily="18" charset="0"/>
                        <a:ea typeface="宋体" panose="02010600030101010101" pitchFamily="2" charset="-122"/>
                      </a:endParaRPr>
                    </a:p>
                  </a:txBody>
                  <a:tcPr marL="45693" marR="45693" marT="0" marB="0"/>
                </a:tc>
                <a:tc>
                  <a:txBody>
                    <a:bodyPr/>
                    <a:lstStyle/>
                    <a:p>
                      <a:pPr algn="l">
                        <a:lnSpc>
                          <a:spcPct val="150000"/>
                        </a:lnSpc>
                      </a:pPr>
                      <a:r>
                        <a:rPr lang="zh-CN" sz="700" kern="0">
                          <a:effectLst/>
                        </a:rPr>
                        <a:t>　　</a:t>
                      </a:r>
                      <a:r>
                        <a:rPr lang="en-US" sz="700" kern="0">
                          <a:effectLst/>
                        </a:rPr>
                        <a:t>FocusListener</a:t>
                      </a:r>
                      <a:endParaRPr lang="zh-CN" sz="700" kern="100">
                        <a:effectLst/>
                        <a:latin typeface="Times New Roman" panose="02020603050405020304" pitchFamily="18" charset="0"/>
                        <a:ea typeface="宋体" panose="02010600030101010101" pitchFamily="2" charset="-122"/>
                      </a:endParaRPr>
                    </a:p>
                  </a:txBody>
                  <a:tcPr marL="45693" marR="45693" marT="0" marB="0"/>
                </a:tc>
                <a:tc>
                  <a:txBody>
                    <a:bodyPr/>
                    <a:lstStyle/>
                    <a:p>
                      <a:pPr algn="l">
                        <a:lnSpc>
                          <a:spcPct val="150000"/>
                        </a:lnSpc>
                      </a:pPr>
                      <a:r>
                        <a:rPr lang="zh-CN" sz="700" kern="0">
                          <a:effectLst/>
                        </a:rPr>
                        <a:t>　</a:t>
                      </a:r>
                      <a:r>
                        <a:rPr lang="en-US" sz="700" kern="0">
                          <a:effectLst/>
                        </a:rPr>
                        <a:t>focusGained(FocusEvent)</a:t>
                      </a:r>
                      <a:br>
                        <a:rPr lang="en-US" sz="700" kern="0">
                          <a:effectLst/>
                        </a:rPr>
                      </a:br>
                      <a:r>
                        <a:rPr lang="zh-CN" sz="700" kern="0">
                          <a:effectLst/>
                        </a:rPr>
                        <a:t>　</a:t>
                      </a:r>
                      <a:r>
                        <a:rPr lang="en-US" sz="700" kern="0">
                          <a:effectLst/>
                        </a:rPr>
                        <a:t>focusLost(FocusEvent)</a:t>
                      </a:r>
                      <a:endParaRPr lang="zh-CN" sz="700" kern="100">
                        <a:effectLst/>
                        <a:latin typeface="Times New Roman" panose="02020603050405020304" pitchFamily="18" charset="0"/>
                        <a:ea typeface="宋体" panose="02010600030101010101" pitchFamily="2" charset="-122"/>
                      </a:endParaRPr>
                    </a:p>
                  </a:txBody>
                  <a:tcPr marL="45693" marR="45693" marT="0" marB="0"/>
                </a:tc>
              </a:tr>
              <a:tr h="152315">
                <a:tc>
                  <a:txBody>
                    <a:bodyPr/>
                    <a:lstStyle/>
                    <a:p>
                      <a:pPr algn="l">
                        <a:lnSpc>
                          <a:spcPct val="150000"/>
                        </a:lnSpc>
                      </a:pPr>
                      <a:r>
                        <a:rPr lang="zh-CN" sz="700" kern="0">
                          <a:effectLst/>
                        </a:rPr>
                        <a:t>　</a:t>
                      </a:r>
                      <a:r>
                        <a:rPr lang="en-US" sz="700" kern="0">
                          <a:effectLst/>
                        </a:rPr>
                        <a:t>AdjustmentEvent</a:t>
                      </a:r>
                      <a:endParaRPr lang="zh-CN" sz="700" kern="100">
                        <a:effectLst/>
                        <a:latin typeface="Times New Roman" panose="02020603050405020304" pitchFamily="18" charset="0"/>
                        <a:ea typeface="宋体" panose="02010600030101010101" pitchFamily="2" charset="-122"/>
                      </a:endParaRPr>
                    </a:p>
                  </a:txBody>
                  <a:tcPr marL="45693" marR="45693" marT="0" marB="0"/>
                </a:tc>
                <a:tc>
                  <a:txBody>
                    <a:bodyPr/>
                    <a:lstStyle/>
                    <a:p>
                      <a:pPr algn="l">
                        <a:lnSpc>
                          <a:spcPct val="150000"/>
                        </a:lnSpc>
                      </a:pPr>
                      <a:r>
                        <a:rPr lang="zh-CN" sz="700" kern="0">
                          <a:effectLst/>
                        </a:rPr>
                        <a:t>　　</a:t>
                      </a:r>
                      <a:r>
                        <a:rPr lang="en-US" sz="700" kern="0">
                          <a:effectLst/>
                        </a:rPr>
                        <a:t>AdjustmentListener</a:t>
                      </a:r>
                      <a:endParaRPr lang="zh-CN" sz="700" kern="100">
                        <a:effectLst/>
                        <a:latin typeface="Times New Roman" panose="02020603050405020304" pitchFamily="18" charset="0"/>
                        <a:ea typeface="宋体" panose="02010600030101010101" pitchFamily="2" charset="-122"/>
                      </a:endParaRPr>
                    </a:p>
                  </a:txBody>
                  <a:tcPr marL="45693" marR="45693" marT="0" marB="0"/>
                </a:tc>
                <a:tc>
                  <a:txBody>
                    <a:bodyPr/>
                    <a:lstStyle/>
                    <a:p>
                      <a:pPr algn="l">
                        <a:lnSpc>
                          <a:spcPct val="150000"/>
                        </a:lnSpc>
                      </a:pPr>
                      <a:r>
                        <a:rPr lang="zh-CN" sz="700" kern="0">
                          <a:effectLst/>
                        </a:rPr>
                        <a:t>　</a:t>
                      </a:r>
                      <a:r>
                        <a:rPr lang="en-US" sz="700" kern="0">
                          <a:effectLst/>
                        </a:rPr>
                        <a:t>adjustmentValueChanged(AdjustmentEvent)</a:t>
                      </a:r>
                      <a:endParaRPr lang="zh-CN" sz="700" kern="100">
                        <a:effectLst/>
                        <a:latin typeface="Times New Roman" panose="02020603050405020304" pitchFamily="18" charset="0"/>
                        <a:ea typeface="宋体" panose="02010600030101010101" pitchFamily="2" charset="-122"/>
                      </a:endParaRPr>
                    </a:p>
                  </a:txBody>
                  <a:tcPr marL="45693" marR="45693" marT="0" marB="0"/>
                </a:tc>
              </a:tr>
              <a:tr h="672414">
                <a:tc>
                  <a:txBody>
                    <a:bodyPr/>
                    <a:lstStyle/>
                    <a:p>
                      <a:pPr algn="l">
                        <a:lnSpc>
                          <a:spcPct val="150000"/>
                        </a:lnSpc>
                      </a:pPr>
                      <a:r>
                        <a:rPr lang="zh-CN" sz="700" kern="0">
                          <a:effectLst/>
                        </a:rPr>
                        <a:t>　</a:t>
                      </a:r>
                      <a:r>
                        <a:rPr lang="en-US" sz="700" kern="0">
                          <a:effectLst/>
                        </a:rPr>
                        <a:t>ComponentEvent</a:t>
                      </a:r>
                      <a:endParaRPr lang="zh-CN" sz="700" kern="100">
                        <a:effectLst/>
                        <a:latin typeface="Times New Roman" panose="02020603050405020304" pitchFamily="18" charset="0"/>
                        <a:ea typeface="宋体" panose="02010600030101010101" pitchFamily="2" charset="-122"/>
                      </a:endParaRPr>
                    </a:p>
                  </a:txBody>
                  <a:tcPr marL="45693" marR="45693" marT="0" marB="0"/>
                </a:tc>
                <a:tc>
                  <a:txBody>
                    <a:bodyPr/>
                    <a:lstStyle/>
                    <a:p>
                      <a:pPr algn="l">
                        <a:lnSpc>
                          <a:spcPct val="150000"/>
                        </a:lnSpc>
                      </a:pPr>
                      <a:r>
                        <a:rPr lang="zh-CN" sz="700" kern="0">
                          <a:effectLst/>
                        </a:rPr>
                        <a:t>　　</a:t>
                      </a:r>
                      <a:r>
                        <a:rPr lang="en-US" sz="700" kern="0">
                          <a:effectLst/>
                        </a:rPr>
                        <a:t>ComponentListener</a:t>
                      </a:r>
                      <a:endParaRPr lang="zh-CN" sz="700" kern="100">
                        <a:effectLst/>
                        <a:latin typeface="Times New Roman" panose="02020603050405020304" pitchFamily="18" charset="0"/>
                        <a:ea typeface="宋体" panose="02010600030101010101" pitchFamily="2" charset="-122"/>
                      </a:endParaRPr>
                    </a:p>
                  </a:txBody>
                  <a:tcPr marL="45693" marR="45693" marT="0" marB="0"/>
                </a:tc>
                <a:tc>
                  <a:txBody>
                    <a:bodyPr/>
                    <a:lstStyle/>
                    <a:p>
                      <a:pPr algn="l">
                        <a:lnSpc>
                          <a:spcPct val="150000"/>
                        </a:lnSpc>
                      </a:pPr>
                      <a:r>
                        <a:rPr lang="zh-CN" sz="700" kern="0">
                          <a:effectLst/>
                        </a:rPr>
                        <a:t>　</a:t>
                      </a:r>
                      <a:r>
                        <a:rPr lang="en-US" sz="700" kern="0">
                          <a:effectLst/>
                        </a:rPr>
                        <a:t>componentMoved(ComponentEvent)</a:t>
                      </a:r>
                      <a:br>
                        <a:rPr lang="en-US" sz="700" kern="0">
                          <a:effectLst/>
                        </a:rPr>
                      </a:br>
                      <a:r>
                        <a:rPr lang="zh-CN" sz="700" kern="0">
                          <a:effectLst/>
                        </a:rPr>
                        <a:t>　</a:t>
                      </a:r>
                      <a:r>
                        <a:rPr lang="en-US" sz="700" kern="0">
                          <a:effectLst/>
                        </a:rPr>
                        <a:t>componentHidden(ComponentEvent)</a:t>
                      </a:r>
                      <a:br>
                        <a:rPr lang="en-US" sz="700" kern="0">
                          <a:effectLst/>
                        </a:rPr>
                      </a:br>
                      <a:r>
                        <a:rPr lang="zh-CN" sz="700" kern="0">
                          <a:effectLst/>
                        </a:rPr>
                        <a:t>　</a:t>
                      </a:r>
                      <a:r>
                        <a:rPr lang="en-US" sz="700" kern="0">
                          <a:effectLst/>
                        </a:rPr>
                        <a:t>componentResized(ComponentEvent)</a:t>
                      </a:r>
                      <a:br>
                        <a:rPr lang="en-US" sz="700" kern="0">
                          <a:effectLst/>
                        </a:rPr>
                      </a:br>
                      <a:r>
                        <a:rPr lang="zh-CN" sz="700" kern="0">
                          <a:effectLst/>
                        </a:rPr>
                        <a:t>　</a:t>
                      </a:r>
                      <a:r>
                        <a:rPr lang="en-US" sz="700" kern="0">
                          <a:effectLst/>
                        </a:rPr>
                        <a:t>componentShown(ComponentEvent)</a:t>
                      </a:r>
                      <a:endParaRPr lang="zh-CN" sz="700" kern="100">
                        <a:effectLst/>
                        <a:latin typeface="Times New Roman" panose="02020603050405020304" pitchFamily="18" charset="0"/>
                        <a:ea typeface="宋体" panose="02010600030101010101" pitchFamily="2" charset="-122"/>
                      </a:endParaRPr>
                    </a:p>
                  </a:txBody>
                  <a:tcPr marL="45693" marR="45693" marT="0" marB="0"/>
                </a:tc>
              </a:tr>
              <a:tr h="1192514">
                <a:tc>
                  <a:txBody>
                    <a:bodyPr/>
                    <a:lstStyle/>
                    <a:p>
                      <a:pPr algn="l">
                        <a:lnSpc>
                          <a:spcPct val="150000"/>
                        </a:lnSpc>
                      </a:pPr>
                      <a:r>
                        <a:rPr lang="zh-CN" sz="700" kern="0">
                          <a:effectLst/>
                        </a:rPr>
                        <a:t>　</a:t>
                      </a:r>
                      <a:r>
                        <a:rPr lang="en-US" sz="700" kern="0">
                          <a:effectLst/>
                        </a:rPr>
                        <a:t>WindowEvent</a:t>
                      </a:r>
                      <a:endParaRPr lang="zh-CN" sz="700" kern="100">
                        <a:effectLst/>
                        <a:latin typeface="Times New Roman" panose="02020603050405020304" pitchFamily="18" charset="0"/>
                        <a:ea typeface="宋体" panose="02010600030101010101" pitchFamily="2" charset="-122"/>
                      </a:endParaRPr>
                    </a:p>
                  </a:txBody>
                  <a:tcPr marL="45693" marR="45693" marT="0" marB="0"/>
                </a:tc>
                <a:tc>
                  <a:txBody>
                    <a:bodyPr/>
                    <a:lstStyle/>
                    <a:p>
                      <a:pPr algn="l">
                        <a:lnSpc>
                          <a:spcPct val="150000"/>
                        </a:lnSpc>
                      </a:pPr>
                      <a:r>
                        <a:rPr lang="zh-CN" sz="700" kern="0">
                          <a:effectLst/>
                        </a:rPr>
                        <a:t>　　</a:t>
                      </a:r>
                      <a:r>
                        <a:rPr lang="en-US" sz="700" kern="0">
                          <a:effectLst/>
                        </a:rPr>
                        <a:t>WindowListener</a:t>
                      </a:r>
                      <a:endParaRPr lang="zh-CN" sz="700" kern="100">
                        <a:effectLst/>
                        <a:latin typeface="Times New Roman" panose="02020603050405020304" pitchFamily="18" charset="0"/>
                        <a:ea typeface="宋体" panose="02010600030101010101" pitchFamily="2" charset="-122"/>
                      </a:endParaRPr>
                    </a:p>
                  </a:txBody>
                  <a:tcPr marL="45693" marR="45693" marT="0" marB="0"/>
                </a:tc>
                <a:tc>
                  <a:txBody>
                    <a:bodyPr/>
                    <a:lstStyle/>
                    <a:p>
                      <a:pPr algn="l">
                        <a:lnSpc>
                          <a:spcPct val="150000"/>
                        </a:lnSpc>
                      </a:pPr>
                      <a:r>
                        <a:rPr lang="zh-CN" sz="700" kern="0">
                          <a:effectLst/>
                        </a:rPr>
                        <a:t>　</a:t>
                      </a:r>
                      <a:r>
                        <a:rPr lang="en-US" sz="700" kern="0">
                          <a:effectLst/>
                        </a:rPr>
                        <a:t>windowClosing(WindowEvent)</a:t>
                      </a:r>
                      <a:br>
                        <a:rPr lang="en-US" sz="700" kern="0">
                          <a:effectLst/>
                        </a:rPr>
                      </a:br>
                      <a:r>
                        <a:rPr lang="zh-CN" sz="700" kern="0">
                          <a:effectLst/>
                        </a:rPr>
                        <a:t>　</a:t>
                      </a:r>
                      <a:r>
                        <a:rPr lang="en-US" sz="700" kern="0">
                          <a:effectLst/>
                        </a:rPr>
                        <a:t>windowOpened(WindowEvent)</a:t>
                      </a:r>
                      <a:br>
                        <a:rPr lang="en-US" sz="700" kern="0">
                          <a:effectLst/>
                        </a:rPr>
                      </a:br>
                      <a:r>
                        <a:rPr lang="zh-CN" sz="700" kern="0">
                          <a:effectLst/>
                        </a:rPr>
                        <a:t>　</a:t>
                      </a:r>
                      <a:r>
                        <a:rPr lang="en-US" sz="700" kern="0">
                          <a:effectLst/>
                        </a:rPr>
                        <a:t>windowIconified(WindowEvent)</a:t>
                      </a:r>
                      <a:br>
                        <a:rPr lang="en-US" sz="700" kern="0">
                          <a:effectLst/>
                        </a:rPr>
                      </a:br>
                      <a:r>
                        <a:rPr lang="zh-CN" sz="700" kern="0">
                          <a:effectLst/>
                        </a:rPr>
                        <a:t>　</a:t>
                      </a:r>
                      <a:r>
                        <a:rPr lang="en-US" sz="700" kern="0">
                          <a:effectLst/>
                        </a:rPr>
                        <a:t>windowDeiconified(WindowEvent)</a:t>
                      </a:r>
                      <a:br>
                        <a:rPr lang="en-US" sz="700" kern="0">
                          <a:effectLst/>
                        </a:rPr>
                      </a:br>
                      <a:r>
                        <a:rPr lang="zh-CN" sz="700" kern="0">
                          <a:effectLst/>
                        </a:rPr>
                        <a:t>　</a:t>
                      </a:r>
                      <a:r>
                        <a:rPr lang="en-US" sz="700" kern="0">
                          <a:effectLst/>
                        </a:rPr>
                        <a:t>windowClosed(WindowEvent)</a:t>
                      </a:r>
                      <a:br>
                        <a:rPr lang="en-US" sz="700" kern="0">
                          <a:effectLst/>
                        </a:rPr>
                      </a:br>
                      <a:r>
                        <a:rPr lang="zh-CN" sz="700" kern="0">
                          <a:effectLst/>
                        </a:rPr>
                        <a:t>　</a:t>
                      </a:r>
                      <a:r>
                        <a:rPr lang="en-US" sz="700" kern="0">
                          <a:effectLst/>
                        </a:rPr>
                        <a:t>windowActivated(WindowEvent)</a:t>
                      </a:r>
                      <a:br>
                        <a:rPr lang="en-US" sz="700" kern="0">
                          <a:effectLst/>
                        </a:rPr>
                      </a:br>
                      <a:r>
                        <a:rPr lang="zh-CN" sz="700" kern="0">
                          <a:effectLst/>
                        </a:rPr>
                        <a:t>　</a:t>
                      </a:r>
                      <a:r>
                        <a:rPr lang="en-US" sz="700" kern="0">
                          <a:effectLst/>
                        </a:rPr>
                        <a:t>windowDeactivated(WindowEvent)</a:t>
                      </a:r>
                      <a:endParaRPr lang="zh-CN" sz="700" kern="100">
                        <a:effectLst/>
                        <a:latin typeface="Times New Roman" panose="02020603050405020304" pitchFamily="18" charset="0"/>
                        <a:ea typeface="宋体" panose="02010600030101010101" pitchFamily="2" charset="-122"/>
                      </a:endParaRPr>
                    </a:p>
                  </a:txBody>
                  <a:tcPr marL="45693" marR="45693" marT="0" marB="0"/>
                </a:tc>
              </a:tr>
              <a:tr h="325681">
                <a:tc>
                  <a:txBody>
                    <a:bodyPr/>
                    <a:lstStyle/>
                    <a:p>
                      <a:pPr algn="l">
                        <a:lnSpc>
                          <a:spcPct val="150000"/>
                        </a:lnSpc>
                      </a:pPr>
                      <a:r>
                        <a:rPr lang="zh-CN" sz="700" kern="0">
                          <a:effectLst/>
                        </a:rPr>
                        <a:t>　</a:t>
                      </a:r>
                      <a:r>
                        <a:rPr lang="en-US" sz="700" kern="0">
                          <a:effectLst/>
                        </a:rPr>
                        <a:t>ContainerEvent</a:t>
                      </a:r>
                      <a:endParaRPr lang="zh-CN" sz="700" kern="100">
                        <a:effectLst/>
                        <a:latin typeface="Times New Roman" panose="02020603050405020304" pitchFamily="18" charset="0"/>
                        <a:ea typeface="宋体" panose="02010600030101010101" pitchFamily="2" charset="-122"/>
                      </a:endParaRPr>
                    </a:p>
                  </a:txBody>
                  <a:tcPr marL="45693" marR="45693" marT="0" marB="0"/>
                </a:tc>
                <a:tc>
                  <a:txBody>
                    <a:bodyPr/>
                    <a:lstStyle/>
                    <a:p>
                      <a:pPr algn="l">
                        <a:lnSpc>
                          <a:spcPct val="150000"/>
                        </a:lnSpc>
                      </a:pPr>
                      <a:r>
                        <a:rPr lang="zh-CN" sz="700" kern="0">
                          <a:effectLst/>
                        </a:rPr>
                        <a:t>　　</a:t>
                      </a:r>
                      <a:r>
                        <a:rPr lang="en-US" sz="700" kern="0">
                          <a:effectLst/>
                        </a:rPr>
                        <a:t>ContainerListener</a:t>
                      </a:r>
                      <a:endParaRPr lang="zh-CN" sz="700" kern="100">
                        <a:effectLst/>
                        <a:latin typeface="Times New Roman" panose="02020603050405020304" pitchFamily="18" charset="0"/>
                        <a:ea typeface="宋体" panose="02010600030101010101" pitchFamily="2" charset="-122"/>
                      </a:endParaRPr>
                    </a:p>
                  </a:txBody>
                  <a:tcPr marL="45693" marR="45693" marT="0" marB="0"/>
                </a:tc>
                <a:tc>
                  <a:txBody>
                    <a:bodyPr/>
                    <a:lstStyle/>
                    <a:p>
                      <a:pPr algn="l">
                        <a:lnSpc>
                          <a:spcPct val="150000"/>
                        </a:lnSpc>
                      </a:pPr>
                      <a:r>
                        <a:rPr lang="zh-CN" sz="700" kern="0">
                          <a:effectLst/>
                        </a:rPr>
                        <a:t>　</a:t>
                      </a:r>
                      <a:r>
                        <a:rPr lang="en-US" sz="700" kern="0">
                          <a:effectLst/>
                        </a:rPr>
                        <a:t>componentAdded(ContainerEvent)</a:t>
                      </a:r>
                      <a:br>
                        <a:rPr lang="en-US" sz="700" kern="0">
                          <a:effectLst/>
                        </a:rPr>
                      </a:br>
                      <a:r>
                        <a:rPr lang="zh-CN" sz="700" kern="0">
                          <a:effectLst/>
                        </a:rPr>
                        <a:t>　</a:t>
                      </a:r>
                      <a:r>
                        <a:rPr lang="en-US" sz="700" kern="0">
                          <a:effectLst/>
                        </a:rPr>
                        <a:t>componentRemoved(ContainerEvent)</a:t>
                      </a:r>
                      <a:endParaRPr lang="zh-CN" sz="700" kern="100">
                        <a:effectLst/>
                        <a:latin typeface="Times New Roman" panose="02020603050405020304" pitchFamily="18" charset="0"/>
                        <a:ea typeface="宋体" panose="02010600030101010101" pitchFamily="2" charset="-122"/>
                      </a:endParaRPr>
                    </a:p>
                  </a:txBody>
                  <a:tcPr marL="45693" marR="45693" marT="0" marB="0"/>
                </a:tc>
              </a:tr>
              <a:tr h="152315">
                <a:tc>
                  <a:txBody>
                    <a:bodyPr/>
                    <a:lstStyle/>
                    <a:p>
                      <a:pPr algn="l">
                        <a:lnSpc>
                          <a:spcPct val="150000"/>
                        </a:lnSpc>
                      </a:pPr>
                      <a:r>
                        <a:rPr lang="zh-CN" sz="700" kern="0">
                          <a:effectLst/>
                        </a:rPr>
                        <a:t>　</a:t>
                      </a:r>
                      <a:r>
                        <a:rPr lang="en-US" sz="700" kern="0">
                          <a:effectLst/>
                        </a:rPr>
                        <a:t>TextEvent</a:t>
                      </a:r>
                      <a:endParaRPr lang="zh-CN" sz="700" kern="100">
                        <a:effectLst/>
                        <a:latin typeface="Times New Roman" panose="02020603050405020304" pitchFamily="18" charset="0"/>
                        <a:ea typeface="宋体" panose="02010600030101010101" pitchFamily="2" charset="-122"/>
                      </a:endParaRPr>
                    </a:p>
                  </a:txBody>
                  <a:tcPr marL="45693" marR="45693" marT="0" marB="0"/>
                </a:tc>
                <a:tc>
                  <a:txBody>
                    <a:bodyPr/>
                    <a:lstStyle/>
                    <a:p>
                      <a:pPr algn="l">
                        <a:lnSpc>
                          <a:spcPct val="150000"/>
                        </a:lnSpc>
                      </a:pPr>
                      <a:r>
                        <a:rPr lang="zh-CN" sz="700" kern="0">
                          <a:effectLst/>
                        </a:rPr>
                        <a:t>　　</a:t>
                      </a:r>
                      <a:r>
                        <a:rPr lang="en-US" sz="700" kern="0">
                          <a:effectLst/>
                        </a:rPr>
                        <a:t>TextListener</a:t>
                      </a:r>
                      <a:endParaRPr lang="zh-CN" sz="700" kern="100">
                        <a:effectLst/>
                        <a:latin typeface="Times New Roman" panose="02020603050405020304" pitchFamily="18" charset="0"/>
                        <a:ea typeface="宋体" panose="02010600030101010101" pitchFamily="2" charset="-122"/>
                      </a:endParaRPr>
                    </a:p>
                  </a:txBody>
                  <a:tcPr marL="45693" marR="45693" marT="0" marB="0"/>
                </a:tc>
                <a:tc>
                  <a:txBody>
                    <a:bodyPr/>
                    <a:lstStyle/>
                    <a:p>
                      <a:pPr algn="l">
                        <a:lnSpc>
                          <a:spcPct val="150000"/>
                        </a:lnSpc>
                      </a:pPr>
                      <a:r>
                        <a:rPr lang="zh-CN" sz="700" kern="0" dirty="0">
                          <a:effectLst/>
                        </a:rPr>
                        <a:t>　</a:t>
                      </a:r>
                      <a:r>
                        <a:rPr lang="en-US" sz="700" kern="0" dirty="0" err="1">
                          <a:effectLst/>
                        </a:rPr>
                        <a:t>textValueChanged</a:t>
                      </a:r>
                      <a:r>
                        <a:rPr lang="en-US" sz="700" kern="0" dirty="0">
                          <a:effectLst/>
                        </a:rPr>
                        <a:t>(</a:t>
                      </a:r>
                      <a:r>
                        <a:rPr lang="en-US" sz="700" kern="0" dirty="0" err="1">
                          <a:effectLst/>
                        </a:rPr>
                        <a:t>TextEvent</a:t>
                      </a:r>
                      <a:r>
                        <a:rPr lang="en-US" sz="700" kern="0" dirty="0">
                          <a:effectLst/>
                        </a:rPr>
                        <a:t>)</a:t>
                      </a:r>
                      <a:endParaRPr lang="zh-CN" sz="700" kern="100" dirty="0">
                        <a:effectLst/>
                        <a:latin typeface="Times New Roman" panose="02020603050405020304" pitchFamily="18" charset="0"/>
                        <a:ea typeface="宋体" panose="02010600030101010101" pitchFamily="2" charset="-122"/>
                      </a:endParaRPr>
                    </a:p>
                  </a:txBody>
                  <a:tcPr marL="45693" marR="45693" marT="0" marB="0"/>
                </a:tc>
              </a:tr>
            </a:tbl>
          </a:graphicData>
        </a:graphic>
      </p:graphicFrame>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ct val="150000"/>
              </a:lnSpc>
            </a:pPr>
            <a:r>
              <a:rPr lang="en-US" altLang="zh-CN" sz="2800" kern="100" dirty="0">
                <a:effectLst/>
                <a:latin typeface="黑体" panose="02010609060101010101" pitchFamily="49" charset="-122"/>
                <a:ea typeface="宋体" panose="02010600030101010101" pitchFamily="2" charset="-122"/>
              </a:rPr>
              <a:t>5.3.3 </a:t>
            </a:r>
            <a:r>
              <a:rPr lang="zh-CN" altLang="zh-CN" sz="2800" kern="100" dirty="0">
                <a:effectLst/>
                <a:latin typeface="Times New Roman" panose="02020603050405020304" pitchFamily="18" charset="0"/>
                <a:ea typeface="黑体" panose="02010609060101010101" pitchFamily="49" charset="-122"/>
              </a:rPr>
              <a:t>事件处理方法与处理类型</a:t>
            </a:r>
            <a:br>
              <a:rPr lang="zh-CN" altLang="zh-CN" sz="2000" kern="100" dirty="0">
                <a:effectLst/>
                <a:latin typeface="Times New Roman" panose="02020603050405020304" pitchFamily="18" charset="0"/>
                <a:ea typeface="宋体" panose="02010600030101010101" pitchFamily="2" charset="-122"/>
              </a:rPr>
            </a:br>
            <a:endParaRPr lang="zh-CN" altLang="en-US" dirty="0"/>
          </a:p>
        </p:txBody>
      </p:sp>
      <p:sp>
        <p:nvSpPr>
          <p:cNvPr id="4" name="文本框 3"/>
          <p:cNvSpPr txBox="1"/>
          <p:nvPr/>
        </p:nvSpPr>
        <p:spPr>
          <a:xfrm>
            <a:off x="480408" y="1019682"/>
            <a:ext cx="9425492" cy="870751"/>
          </a:xfrm>
          <a:prstGeom prst="rect">
            <a:avLst/>
          </a:prstGeom>
          <a:noFill/>
        </p:spPr>
        <p:txBody>
          <a:bodyPr wrap="square">
            <a:spAutoFit/>
          </a:bodyPr>
          <a:lstStyle/>
          <a:p>
            <a:pPr indent="266700" algn="l">
              <a:lnSpc>
                <a:spcPct val="150000"/>
              </a:lnSpc>
            </a:pPr>
            <a:r>
              <a:rPr lang="en-US" altLang="zh-CN" sz="1800" kern="0" dirty="0">
                <a:effectLst/>
                <a:latin typeface="宋体" panose="02010600030101010101" pitchFamily="2" charset="-122"/>
                <a:ea typeface="宋体" panose="02010600030101010101" pitchFamily="2" charset="-122"/>
                <a:cs typeface="宋体" panose="02010600030101010101" pitchFamily="2" charset="-122"/>
              </a:rPr>
              <a:t>1.</a:t>
            </a: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窗口事件处理</a:t>
            </a:r>
            <a:endParaRPr lang="zh-CN" altLang="zh-CN" sz="1800" kern="100" dirty="0">
              <a:effectLst/>
              <a:latin typeface="Times New Roman" panose="02020603050405020304" pitchFamily="18" charset="0"/>
              <a:ea typeface="宋体" panose="02010600030101010101" pitchFamily="2" charset="-122"/>
            </a:endParaRPr>
          </a:p>
          <a:p>
            <a:pPr indent="266700" algn="l">
              <a:lnSpc>
                <a:spcPct val="150000"/>
              </a:lnSpc>
            </a:pP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本事件采用匿名类实现事件监听及处理方法，这是事件处理的一种方法。</a:t>
            </a:r>
            <a:endParaRPr lang="zh-CN" altLang="zh-CN" sz="1800" kern="100" dirty="0">
              <a:effectLst/>
              <a:latin typeface="Times New Roman" panose="02020603050405020304" pitchFamily="18" charset="0"/>
              <a:ea typeface="宋体" panose="02010600030101010101" pitchFamily="2" charset="-122"/>
            </a:endParaRPr>
          </a:p>
        </p:txBody>
      </p:sp>
      <p:sp>
        <p:nvSpPr>
          <p:cNvPr id="6" name="文本框 5"/>
          <p:cNvSpPr txBox="1"/>
          <p:nvPr/>
        </p:nvSpPr>
        <p:spPr>
          <a:xfrm>
            <a:off x="685942" y="1890433"/>
            <a:ext cx="4037003" cy="4401205"/>
          </a:xfrm>
          <a:prstGeom prst="rect">
            <a:avLst/>
          </a:prstGeom>
          <a:noFill/>
        </p:spPr>
        <p:txBody>
          <a:bodyPr wrap="square">
            <a:spAutoFit/>
          </a:bodyPr>
          <a:lstStyle/>
          <a:p>
            <a:pPr marL="266700" algn="l"/>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java.awt.event.WindowEvent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java.awt.event.WindowListener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javax.swing.JFrame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javax.swing.JLabel</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WindowListenerTest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JLabel</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jlb</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JLabel</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init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JFrame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jf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JFrame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窗口事件实例</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jf</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jlb</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jf</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.addWindowListener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WindowListener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添加窗口事件监听以及事件处理</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windowActivated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WindowEvent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arg0</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3F7F5F"/>
                </a:solidFill>
                <a:effectLst/>
                <a:latin typeface="Consolas" panose="020B0609020204030204" pitchFamily="49" charset="0"/>
                <a:ea typeface="宋体" panose="02010600030101010101" pitchFamily="2" charset="-122"/>
                <a:cs typeface="Consolas" panose="020B0609020204030204" pitchFamily="49" charset="0"/>
              </a:rPr>
              <a:t>jlb.setText</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窗口被激活</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windowClosed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WindowEvent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arg0</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windowClosing</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WindowEvent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arg0</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jlb</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.setText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窗口正在被关闭</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p:txBody>
      </p:sp>
      <p:sp>
        <p:nvSpPr>
          <p:cNvPr id="10" name="文本框 9"/>
          <p:cNvSpPr txBox="1"/>
          <p:nvPr/>
        </p:nvSpPr>
        <p:spPr>
          <a:xfrm>
            <a:off x="5486416" y="1455057"/>
            <a:ext cx="6099142" cy="4914487"/>
          </a:xfrm>
          <a:prstGeom prst="rect">
            <a:avLst/>
          </a:prstGeom>
          <a:noFill/>
        </p:spPr>
        <p:txBody>
          <a:bodyPr wrap="square">
            <a:spAutoFit/>
          </a:bodyPr>
          <a:lstStyle/>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endParaRPr kumimoji="0" lang="zh-CN" altLang="zh-CN" sz="105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0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System.</a:t>
            </a:r>
            <a:r>
              <a:rPr kumimoji="0" lang="en-US" altLang="zh-CN" sz="1000" b="0" i="1"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exit</a:t>
            </a: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(0);</a:t>
            </a:r>
            <a:endParaRPr kumimoji="0" lang="zh-CN" altLang="zh-CN" sz="105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endParaRPr kumimoji="0" lang="zh-CN" altLang="zh-CN" sz="105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0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public</a:t>
            </a: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0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void</a:t>
            </a: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0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windowDeactivated</a:t>
            </a: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0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WindowEvent</a:t>
            </a: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000" b="0" i="0" u="none" strike="noStrike" kern="0" cap="none" spc="0" normalizeH="0" baseline="0" noProof="0" dirty="0">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arg0</a:t>
            </a: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endParaRPr kumimoji="0" lang="zh-CN" altLang="zh-CN" sz="105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000" b="0" i="0" u="none" strike="noStrike" kern="0" cap="none" spc="0" normalizeH="0" baseline="0" noProof="0" dirty="0">
                <a:ln>
                  <a:noFill/>
                </a:ln>
                <a:solidFill>
                  <a:srgbClr val="3F7F5F"/>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000" b="0" i="0" u="none" strike="noStrike" kern="0" cap="none" spc="0" normalizeH="0" baseline="0" noProof="0" dirty="0" err="1">
                <a:ln>
                  <a:noFill/>
                </a:ln>
                <a:solidFill>
                  <a:srgbClr val="3F7F5F"/>
                </a:solidFill>
                <a:effectLst/>
                <a:uLnTx/>
                <a:uFillTx/>
                <a:latin typeface="Consolas" panose="020B0609020204030204" pitchFamily="49" charset="0"/>
                <a:ea typeface="宋体" panose="02010600030101010101" pitchFamily="2" charset="-122"/>
                <a:cs typeface="Consolas" panose="020B0609020204030204" pitchFamily="49" charset="0"/>
              </a:rPr>
              <a:t>jlb.setText</a:t>
            </a:r>
            <a:r>
              <a:rPr kumimoji="0" lang="en-US" altLang="zh-CN" sz="1000" b="0" i="0" u="none" strike="noStrike" kern="0" cap="none" spc="0" normalizeH="0" baseline="0" noProof="0" dirty="0">
                <a:ln>
                  <a:noFill/>
                </a:ln>
                <a:solidFill>
                  <a:srgbClr val="3F7F5F"/>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zh-CN" altLang="zh-CN" sz="1000" b="0" i="0" u="none" strike="noStrike" kern="0" cap="none" spc="0" normalizeH="0" baseline="0" noProof="0" dirty="0">
                <a:ln>
                  <a:noFill/>
                </a:ln>
                <a:solidFill>
                  <a:srgbClr val="3F7F5F"/>
                </a:solidFill>
                <a:effectLst/>
                <a:uLnTx/>
                <a:uFillTx/>
                <a:latin typeface="Consolas" panose="020B0609020204030204" pitchFamily="49" charset="0"/>
                <a:ea typeface="宋体" panose="02010600030101010101" pitchFamily="2" charset="-122"/>
                <a:cs typeface="Consolas" panose="020B0609020204030204" pitchFamily="49" charset="0"/>
              </a:rPr>
              <a:t>窗口变成后台窗口时发生</a:t>
            </a:r>
            <a:r>
              <a:rPr kumimoji="0" lang="en-US" altLang="zh-CN" sz="1000" b="0" i="0" u="none" strike="noStrike" kern="0" cap="none" spc="0" normalizeH="0" baseline="0" noProof="0" dirty="0">
                <a:ln>
                  <a:noFill/>
                </a:ln>
                <a:solidFill>
                  <a:srgbClr val="3F7F5F"/>
                </a:solidFill>
                <a:effectLst/>
                <a:uLnTx/>
                <a:uFillTx/>
                <a:latin typeface="Consolas" panose="020B0609020204030204" pitchFamily="49" charset="0"/>
                <a:ea typeface="宋体" panose="02010600030101010101" pitchFamily="2" charset="-122"/>
                <a:cs typeface="Consolas" panose="020B0609020204030204" pitchFamily="49" charset="0"/>
              </a:rPr>
              <a:t>");	</a:t>
            </a:r>
            <a:endParaRPr kumimoji="0" lang="zh-CN" altLang="zh-CN" sz="105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endParaRPr kumimoji="0" lang="zh-CN" altLang="zh-CN" sz="105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0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public</a:t>
            </a: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0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void</a:t>
            </a: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0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windowDeiconified</a:t>
            </a: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0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WindowEvent</a:t>
            </a: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000" b="0" i="0" u="none" strike="noStrike" kern="0" cap="none" spc="0" normalizeH="0" baseline="0" noProof="0" dirty="0">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arg0</a:t>
            </a: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endParaRPr kumimoji="0" lang="zh-CN" altLang="zh-CN" sz="105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000" b="0" i="0" u="none" strike="noStrike" kern="0" cap="none" spc="0" normalizeH="0" baseline="0" noProof="0" dirty="0">
                <a:ln>
                  <a:noFill/>
                </a:ln>
                <a:solidFill>
                  <a:srgbClr val="3F7F5F"/>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000" b="0" i="0" u="none" strike="noStrike" kern="0" cap="none" spc="0" normalizeH="0" baseline="0" noProof="0" dirty="0" err="1">
                <a:ln>
                  <a:noFill/>
                </a:ln>
                <a:solidFill>
                  <a:srgbClr val="3F7F5F"/>
                </a:solidFill>
                <a:effectLst/>
                <a:uLnTx/>
                <a:uFillTx/>
                <a:latin typeface="Consolas" panose="020B0609020204030204" pitchFamily="49" charset="0"/>
                <a:ea typeface="宋体" panose="02010600030101010101" pitchFamily="2" charset="-122"/>
                <a:cs typeface="Consolas" panose="020B0609020204030204" pitchFamily="49" charset="0"/>
              </a:rPr>
              <a:t>jlb.setText</a:t>
            </a:r>
            <a:r>
              <a:rPr kumimoji="0" lang="en-US" altLang="zh-CN" sz="1000" b="0" i="0" u="none" strike="noStrike" kern="0" cap="none" spc="0" normalizeH="0" baseline="0" noProof="0" dirty="0">
                <a:ln>
                  <a:noFill/>
                </a:ln>
                <a:solidFill>
                  <a:srgbClr val="3F7F5F"/>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zh-CN" altLang="zh-CN" sz="1000" b="0" i="0" u="none" strike="noStrike" kern="0" cap="none" spc="0" normalizeH="0" baseline="0" noProof="0" dirty="0">
                <a:ln>
                  <a:noFill/>
                </a:ln>
                <a:solidFill>
                  <a:srgbClr val="3F7F5F"/>
                </a:solidFill>
                <a:effectLst/>
                <a:uLnTx/>
                <a:uFillTx/>
                <a:latin typeface="Consolas" panose="020B0609020204030204" pitchFamily="49" charset="0"/>
                <a:ea typeface="宋体" panose="02010600030101010101" pitchFamily="2" charset="-122"/>
                <a:cs typeface="Consolas" panose="020B0609020204030204" pitchFamily="49" charset="0"/>
              </a:rPr>
              <a:t>窗口被还原</a:t>
            </a:r>
            <a:r>
              <a:rPr kumimoji="0" lang="en-US" altLang="zh-CN" sz="1000" b="0" i="0" u="none" strike="noStrike" kern="0" cap="none" spc="0" normalizeH="0" baseline="0" noProof="0" dirty="0">
                <a:ln>
                  <a:noFill/>
                </a:ln>
                <a:solidFill>
                  <a:srgbClr val="3F7F5F"/>
                </a:solidFill>
                <a:effectLst/>
                <a:uLnTx/>
                <a:uFillTx/>
                <a:latin typeface="Consolas" panose="020B0609020204030204" pitchFamily="49" charset="0"/>
                <a:ea typeface="宋体" panose="02010600030101010101" pitchFamily="2" charset="-122"/>
                <a:cs typeface="Consolas" panose="020B0609020204030204" pitchFamily="49" charset="0"/>
              </a:rPr>
              <a:t>");			</a:t>
            </a:r>
            <a:endParaRPr kumimoji="0" lang="zh-CN" altLang="zh-CN" sz="105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endParaRPr kumimoji="0" lang="zh-CN" altLang="zh-CN" sz="105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0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public</a:t>
            </a: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0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void</a:t>
            </a: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0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windowIconified</a:t>
            </a: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0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WindowEvent</a:t>
            </a: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000" b="0" i="0" u="none" strike="noStrike" kern="0" cap="none" spc="0" normalizeH="0" baseline="0" noProof="0" dirty="0">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arg0</a:t>
            </a: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endParaRPr kumimoji="0" lang="zh-CN" altLang="zh-CN" sz="105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000" b="0" i="0" u="none" strike="noStrike" kern="0" cap="none" spc="0" normalizeH="0" baseline="0" noProof="0" dirty="0" err="1">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jlb</a:t>
            </a:r>
            <a:r>
              <a:rPr kumimoji="0" lang="en-US" altLang="zh-CN" sz="10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.setText</a:t>
            </a: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000" b="0" i="0" u="none" strike="noStrike" kern="0" cap="none" spc="0" normalizeH="0" baseline="0" noProof="0" dirty="0">
                <a:ln>
                  <a:noFill/>
                </a:ln>
                <a:solidFill>
                  <a:srgbClr val="2A00FF"/>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zh-CN" altLang="zh-CN" sz="1000" b="0" i="0" u="none" strike="noStrike" kern="0" cap="none" spc="0" normalizeH="0" baseline="0" noProof="0" dirty="0">
                <a:ln>
                  <a:noFill/>
                </a:ln>
                <a:solidFill>
                  <a:srgbClr val="2A00FF"/>
                </a:solidFill>
                <a:effectLst/>
                <a:uLnTx/>
                <a:uFillTx/>
                <a:latin typeface="Consolas" panose="020B0609020204030204" pitchFamily="49" charset="0"/>
                <a:ea typeface="宋体" panose="02010600030101010101" pitchFamily="2" charset="-122"/>
                <a:cs typeface="Consolas" panose="020B0609020204030204" pitchFamily="49" charset="0"/>
              </a:rPr>
              <a:t>窗口最小化</a:t>
            </a:r>
            <a:r>
              <a:rPr kumimoji="0" lang="en-US" altLang="zh-CN" sz="1000" b="0" i="0" u="none" strike="noStrike" kern="0" cap="none" spc="0" normalizeH="0" baseline="0" noProof="0" dirty="0">
                <a:ln>
                  <a:noFill/>
                </a:ln>
                <a:solidFill>
                  <a:srgbClr val="2A00FF"/>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endParaRPr kumimoji="0" lang="zh-CN" altLang="zh-CN" sz="105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endParaRPr kumimoji="0" lang="zh-CN" altLang="zh-CN" sz="105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0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public</a:t>
            </a: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0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void</a:t>
            </a: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0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windowOpened</a:t>
            </a: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0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WindowEvent</a:t>
            </a: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000" b="0" i="0" u="none" strike="noStrike" kern="0" cap="none" spc="0" normalizeH="0" baseline="0" noProof="0" dirty="0">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arg0</a:t>
            </a: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endParaRPr kumimoji="0" lang="zh-CN" altLang="zh-CN" sz="105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000" b="0" i="0" u="none" strike="noStrike" kern="0" cap="none" spc="0" normalizeH="0" baseline="0" noProof="0" dirty="0" err="1">
                <a:ln>
                  <a:noFill/>
                </a:ln>
                <a:solidFill>
                  <a:srgbClr val="0000C0"/>
                </a:solidFill>
                <a:effectLst/>
                <a:uLnTx/>
                <a:uFillTx/>
                <a:latin typeface="Consolas" panose="020B0609020204030204" pitchFamily="49" charset="0"/>
                <a:ea typeface="宋体" panose="02010600030101010101" pitchFamily="2" charset="-122"/>
                <a:cs typeface="Consolas" panose="020B0609020204030204" pitchFamily="49" charset="0"/>
              </a:rPr>
              <a:t>jlb</a:t>
            </a:r>
            <a:r>
              <a:rPr kumimoji="0" lang="en-US" altLang="zh-CN" sz="10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.setText</a:t>
            </a: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000" b="0" i="0" u="none" strike="noStrike" kern="0" cap="none" spc="0" normalizeH="0" baseline="0" noProof="0" dirty="0">
                <a:ln>
                  <a:noFill/>
                </a:ln>
                <a:solidFill>
                  <a:srgbClr val="2A00FF"/>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zh-CN" altLang="zh-CN" sz="1000" b="0" i="0" u="none" strike="noStrike" kern="0" cap="none" spc="0" normalizeH="0" baseline="0" noProof="0" dirty="0">
                <a:ln>
                  <a:noFill/>
                </a:ln>
                <a:solidFill>
                  <a:srgbClr val="2A00FF"/>
                </a:solidFill>
                <a:effectLst/>
                <a:uLnTx/>
                <a:uFillTx/>
                <a:latin typeface="Consolas" panose="020B0609020204030204" pitchFamily="49" charset="0"/>
                <a:ea typeface="宋体" panose="02010600030101010101" pitchFamily="2" charset="-122"/>
                <a:cs typeface="Consolas" panose="020B0609020204030204" pitchFamily="49" charset="0"/>
              </a:rPr>
              <a:t>窗口被打开</a:t>
            </a:r>
            <a:r>
              <a:rPr kumimoji="0" lang="en-US" altLang="zh-CN" sz="1000" b="0" i="0" u="none" strike="noStrike" kern="0" cap="none" spc="0" normalizeH="0" baseline="0" noProof="0" dirty="0">
                <a:ln>
                  <a:noFill/>
                </a:ln>
                <a:solidFill>
                  <a:srgbClr val="2A00FF"/>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endParaRPr kumimoji="0" lang="zh-CN" altLang="zh-CN" sz="105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endParaRPr kumimoji="0" lang="zh-CN" altLang="zh-CN" sz="105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endParaRPr kumimoji="0" lang="zh-CN" altLang="zh-CN" sz="105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0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jf</a:t>
            </a:r>
            <a:r>
              <a:rPr kumimoji="0" lang="en-US" altLang="zh-CN" sz="10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.setSize</a:t>
            </a: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(100,100);</a:t>
            </a:r>
            <a:endParaRPr kumimoji="0" lang="zh-CN" altLang="zh-CN" sz="105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0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jf</a:t>
            </a:r>
            <a:r>
              <a:rPr kumimoji="0" lang="en-US" altLang="zh-CN" sz="10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.setVisible</a:t>
            </a: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0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true</a:t>
            </a: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05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endParaRPr kumimoji="0" lang="zh-CN" altLang="zh-CN" sz="105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0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public</a:t>
            </a: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0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static</a:t>
            </a: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0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void</a:t>
            </a: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main(String[] </a:t>
            </a:r>
            <a:r>
              <a:rPr kumimoji="0" lang="en-US" altLang="zh-CN" sz="1000" b="0" i="0" u="none" strike="noStrike" kern="0" cap="none" spc="0" normalizeH="0" baseline="0" noProof="0" dirty="0" err="1">
                <a:ln>
                  <a:noFill/>
                </a:ln>
                <a:solidFill>
                  <a:srgbClr val="6A3E3E"/>
                </a:solidFill>
                <a:effectLst/>
                <a:uLnTx/>
                <a:uFillTx/>
                <a:latin typeface="Consolas" panose="020B0609020204030204" pitchFamily="49" charset="0"/>
                <a:ea typeface="宋体" panose="02010600030101010101" pitchFamily="2" charset="-122"/>
                <a:cs typeface="Consolas" panose="020B0609020204030204" pitchFamily="49" charset="0"/>
              </a:rPr>
              <a:t>args</a:t>
            </a: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endParaRPr kumimoji="0" lang="zh-CN" altLang="zh-CN" sz="105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000" b="1" i="0" u="none" strike="noStrike" kern="0" cap="none" spc="0" normalizeH="0" baseline="0" noProof="0" dirty="0">
                <a:ln>
                  <a:noFill/>
                </a:ln>
                <a:solidFill>
                  <a:srgbClr val="7F0055"/>
                </a:solidFill>
                <a:effectLst/>
                <a:uLnTx/>
                <a:uFillTx/>
                <a:latin typeface="Consolas" panose="020B0609020204030204" pitchFamily="49" charset="0"/>
                <a:ea typeface="宋体" panose="02010600030101010101" pitchFamily="2" charset="-122"/>
                <a:cs typeface="Consolas" panose="020B0609020204030204" pitchFamily="49" charset="0"/>
              </a:rPr>
              <a:t>new</a:t>
            </a: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r>
              <a:rPr kumimoji="0" lang="en-US" altLang="zh-CN" sz="10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WindowListenerTest</a:t>
            </a: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r>
              <a:rPr kumimoji="0" lang="en-US" altLang="zh-CN" sz="1000" b="0" i="0" u="none" strike="noStrike" kern="0" cap="none" spc="0" normalizeH="0" baseline="0" noProof="0" dirty="0" err="1">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init</a:t>
            </a: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05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00000"/>
              </a:lnSpc>
              <a:spcBef>
                <a:spcPct val="0"/>
              </a:spcBef>
              <a:spcAft>
                <a:spcPct val="0"/>
              </a:spcAft>
              <a:buClrTx/>
              <a:buSzTx/>
              <a:buFontTx/>
              <a:buNone/>
              <a:defRPr/>
            </a:pP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		}</a:t>
            </a:r>
            <a:endParaRPr kumimoji="0" lang="zh-CN" altLang="zh-CN" sz="105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a:p>
            <a:pPr marL="266700" marR="0" lvl="0" indent="0" algn="l" defTabSz="914400" rtl="0" eaLnBrk="0" fontAlgn="base" latinLnBrk="0" hangingPunct="0">
              <a:lnSpc>
                <a:spcPct val="150000"/>
              </a:lnSpc>
              <a:spcBef>
                <a:spcPct val="0"/>
              </a:spcBef>
              <a:spcAft>
                <a:spcPct val="0"/>
              </a:spcAft>
              <a:buClrTx/>
              <a:buSzTx/>
              <a:buFontTx/>
              <a:buNone/>
              <a:defRPr/>
            </a:pPr>
            <a:r>
              <a:rPr kumimoji="0" lang="en-US" altLang="zh-CN" sz="1000" b="0" i="0" u="none" strike="noStrike" kern="0" cap="none" spc="0" normalizeH="0" baseline="0" noProof="0" dirty="0">
                <a:ln>
                  <a:noFill/>
                </a:ln>
                <a:solidFill>
                  <a:srgbClr val="000000"/>
                </a:solidFill>
                <a:effectLst/>
                <a:uLnTx/>
                <a:uFillTx/>
                <a:latin typeface="Consolas" panose="020B0609020204030204" pitchFamily="49" charset="0"/>
                <a:ea typeface="宋体" panose="02010600030101010101" pitchFamily="2" charset="-122"/>
                <a:cs typeface="Consolas" panose="020B0609020204030204" pitchFamily="49" charset="0"/>
              </a:rPr>
              <a:t>}</a:t>
            </a:r>
            <a:endParaRPr kumimoji="0" lang="zh-CN" altLang="zh-CN" sz="105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Arial" panose="020B0604020202020204"/>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sz="2800" kern="100" dirty="0">
                <a:effectLst/>
                <a:latin typeface="Times New Roman" panose="02020603050405020304" pitchFamily="18" charset="0"/>
                <a:ea typeface="宋体" panose="02010600030101010101" pitchFamily="2" charset="-122"/>
              </a:rPr>
              <a:t>运行结果如图</a:t>
            </a:r>
            <a:r>
              <a:rPr lang="en-US" altLang="zh-CN" sz="2800" kern="100" dirty="0">
                <a:effectLst/>
                <a:latin typeface="Times New Roman" panose="02020603050405020304" pitchFamily="18" charset="0"/>
                <a:ea typeface="宋体" panose="02010600030101010101" pitchFamily="2" charset="-122"/>
              </a:rPr>
              <a:t>5-22</a:t>
            </a:r>
            <a:r>
              <a:rPr lang="zh-CN" altLang="zh-CN" sz="2800" kern="100" dirty="0">
                <a:effectLst/>
                <a:latin typeface="Times New Roman" panose="02020603050405020304" pitchFamily="18" charset="0"/>
                <a:ea typeface="宋体" panose="02010600030101010101" pitchFamily="2" charset="-122"/>
              </a:rPr>
              <a:t>所示：</a:t>
            </a:r>
            <a:br>
              <a:rPr lang="zh-CN" altLang="zh-CN" sz="2800" kern="100" dirty="0">
                <a:effectLst/>
                <a:latin typeface="Times New Roman" panose="02020603050405020304" pitchFamily="18" charset="0"/>
                <a:ea typeface="宋体" panose="02010600030101010101" pitchFamily="2" charset="-122"/>
              </a:rPr>
            </a:br>
            <a:endParaRPr lang="zh-CN" altLang="en-US" dirty="0"/>
          </a:p>
        </p:txBody>
      </p:sp>
      <p:pic>
        <p:nvPicPr>
          <p:cNvPr id="3" name="图片 2" descr="1)R`UO]%YY2ZMX9{PTJV_41"/>
          <p:cNvPicPr/>
          <p:nvPr/>
        </p:nvPicPr>
        <p:blipFill>
          <a:blip r:embed="rId1"/>
          <a:stretch>
            <a:fillRect/>
          </a:stretch>
        </p:blipFill>
        <p:spPr>
          <a:xfrm>
            <a:off x="4724436" y="609674"/>
            <a:ext cx="4034406" cy="2267541"/>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indent="266700">
              <a:lnSpc>
                <a:spcPct val="150000"/>
              </a:lnSpc>
            </a:pPr>
            <a:r>
              <a:rPr lang="en-US" altLang="zh-CN" sz="2800" kern="0" dirty="0">
                <a:effectLst/>
                <a:latin typeface="宋体" panose="02010600030101010101" pitchFamily="2" charset="-122"/>
                <a:ea typeface="宋体" panose="02010600030101010101" pitchFamily="2" charset="-122"/>
                <a:cs typeface="宋体" panose="02010600030101010101" pitchFamily="2" charset="-122"/>
              </a:rPr>
              <a:t>2.</a:t>
            </a:r>
            <a:r>
              <a:rPr lang="zh-CN" altLang="zh-CN" sz="2800" kern="0" dirty="0">
                <a:effectLst/>
                <a:latin typeface="Times New Roman" panose="02020603050405020304" pitchFamily="18" charset="0"/>
                <a:ea typeface="宋体" panose="02010600030101010101" pitchFamily="2" charset="-122"/>
                <a:cs typeface="宋体" panose="02010600030101010101" pitchFamily="2" charset="-122"/>
              </a:rPr>
              <a:t>键盘事件处理</a:t>
            </a:r>
            <a:br>
              <a:rPr lang="zh-CN" altLang="zh-CN" sz="2800" kern="100" dirty="0">
                <a:effectLst/>
                <a:latin typeface="Times New Roman" panose="02020603050405020304" pitchFamily="18" charset="0"/>
                <a:ea typeface="宋体" panose="02010600030101010101" pitchFamily="2" charset="-122"/>
              </a:rPr>
            </a:br>
            <a:endParaRPr lang="zh-CN" altLang="en-US" dirty="0"/>
          </a:p>
        </p:txBody>
      </p:sp>
      <p:sp>
        <p:nvSpPr>
          <p:cNvPr id="4" name="文本框 3"/>
          <p:cNvSpPr txBox="1"/>
          <p:nvPr/>
        </p:nvSpPr>
        <p:spPr>
          <a:xfrm>
            <a:off x="685942" y="1143060"/>
            <a:ext cx="9600948" cy="455253"/>
          </a:xfrm>
          <a:prstGeom prst="rect">
            <a:avLst/>
          </a:prstGeom>
          <a:noFill/>
        </p:spPr>
        <p:txBody>
          <a:bodyPr wrap="square">
            <a:spAutoFit/>
          </a:bodyPr>
          <a:lstStyle/>
          <a:p>
            <a:pPr indent="266700" algn="l">
              <a:lnSpc>
                <a:spcPct val="150000"/>
              </a:lnSpc>
            </a:pP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本事件采用适配器实现事件监听及处理方法，这是事件处理的另一种方法。</a:t>
            </a:r>
            <a:endParaRPr lang="zh-CN" altLang="zh-CN" sz="1800" kern="100" dirty="0">
              <a:effectLst/>
              <a:latin typeface="Times New Roman" panose="02020603050405020304" pitchFamily="18" charset="0"/>
              <a:ea typeface="宋体" panose="02010600030101010101" pitchFamily="2" charset="-122"/>
            </a:endParaRPr>
          </a:p>
        </p:txBody>
      </p:sp>
      <p:sp>
        <p:nvSpPr>
          <p:cNvPr id="6" name="文本框 5"/>
          <p:cNvSpPr txBox="1"/>
          <p:nvPr/>
        </p:nvSpPr>
        <p:spPr>
          <a:xfrm>
            <a:off x="838338" y="1598313"/>
            <a:ext cx="6099142" cy="3323987"/>
          </a:xfrm>
          <a:prstGeom prst="rect">
            <a:avLst/>
          </a:prstGeom>
          <a:noFill/>
        </p:spPr>
        <p:txBody>
          <a:bodyPr wrap="square">
            <a:spAutoFit/>
          </a:bodyPr>
          <a:lstStyle/>
          <a:p>
            <a:pPr marL="266700" algn="l"/>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u="sng"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java.awt.Color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java.awt.FlowLayout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java.awt.event.KeyAdapter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java.awt.event.KeyEvent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javax.swing.JFrame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javax.swing.JLabel</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KeyListenerTest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extends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KeyAdapter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JLabel</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jlb1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JLabel</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JLabel</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jlb2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JLabel</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JLabel</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jlb3</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JLabel</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keyPressed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KeyEvent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jlb1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.setText(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.getKeyChar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键被按下</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keyReleased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KeyEvent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jlb2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.setText(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.getKeyChar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键被松开</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keyTyped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KeyEvent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jlb3</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.setText(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.getKeyChar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键被输入</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init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p:txBody>
      </p:sp>
      <p:sp>
        <p:nvSpPr>
          <p:cNvPr id="10" name="文本框 9"/>
          <p:cNvSpPr txBox="1"/>
          <p:nvPr/>
        </p:nvSpPr>
        <p:spPr>
          <a:xfrm>
            <a:off x="5902662" y="2027315"/>
            <a:ext cx="6099142" cy="3683381"/>
          </a:xfrm>
          <a:prstGeom prst="rect">
            <a:avLst/>
          </a:prstGeom>
          <a:noFill/>
        </p:spPr>
        <p:txBody>
          <a:bodyPr wrap="square">
            <a:spAutoFit/>
          </a:bodyPr>
          <a:lstStyle/>
          <a:p>
            <a:pPr marL="266700" algn="l"/>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JFrame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jf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JFrame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适配器实例</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创建</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适配器实例</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的窗口</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jf</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.addKeyListener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添加键盘的事件监听</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jf</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.setLayout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FlowLayout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设置窗口的布局</a:t>
            </a:r>
            <a:r>
              <a:rPr lang="en-US" altLang="zh-CN" sz="1000" kern="0" dirty="0" err="1">
                <a:solidFill>
                  <a:srgbClr val="3F7F5F"/>
                </a:solidFill>
                <a:effectLst/>
                <a:latin typeface="Consolas" panose="020B0609020204030204" pitchFamily="49" charset="0"/>
                <a:ea typeface="宋体" panose="02010600030101010101" pitchFamily="2" charset="-122"/>
                <a:cs typeface="Consolas" panose="020B0609020204030204" pitchFamily="49" charset="0"/>
              </a:rPr>
              <a:t>FlowLayout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jf</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jlb1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将</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jlb1</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添加到窗口中</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jf</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jlb2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将</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jlb2</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添加到窗口中</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jf</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jlb3</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将</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jlb3</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添加到窗口中</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jf</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.setSize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(200,100);						</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设置窗口的大小</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jf</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.setVisible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true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设置窗口的可见性</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jf</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.setDefaultCloseOperation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JFrame.</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EXIT_ON_CLOSE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设置窗口的关闭方式</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KeyListenerTest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init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marL="266700"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marL="266700" indent="254000" algn="l">
              <a:lnSpc>
                <a:spcPct val="150000"/>
              </a:lnSpc>
            </a:pP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p:txBody>
      </p:sp>
      <p:sp>
        <p:nvSpPr>
          <p:cNvPr id="12" name="文本框 11"/>
          <p:cNvSpPr txBox="1"/>
          <p:nvPr/>
        </p:nvSpPr>
        <p:spPr>
          <a:xfrm>
            <a:off x="190196" y="5075021"/>
            <a:ext cx="6099142" cy="369332"/>
          </a:xfrm>
          <a:prstGeom prst="rect">
            <a:avLst/>
          </a:prstGeom>
          <a:noFill/>
        </p:spPr>
        <p:txBody>
          <a:bodyPr wrap="square">
            <a:spAutoFit/>
          </a:bodyPr>
          <a:lstStyle/>
          <a:p>
            <a:pPr algn="l"/>
            <a:r>
              <a:rPr lang="zh-CN" altLang="zh-CN" sz="1800" kern="100" dirty="0">
                <a:effectLst/>
                <a:latin typeface="Times New Roman" panose="02020603050405020304" pitchFamily="18" charset="0"/>
                <a:ea typeface="宋体" panose="02010600030101010101" pitchFamily="2" charset="-122"/>
              </a:rPr>
              <a:t>运行结果如图</a:t>
            </a:r>
            <a:r>
              <a:rPr lang="en-US" altLang="zh-CN" sz="1800" kern="100" dirty="0">
                <a:effectLst/>
                <a:latin typeface="Times New Roman" panose="02020603050405020304" pitchFamily="18" charset="0"/>
                <a:ea typeface="宋体" panose="02010600030101010101" pitchFamily="2" charset="-122"/>
              </a:rPr>
              <a:t>5-23</a:t>
            </a:r>
            <a:r>
              <a:rPr lang="zh-CN" altLang="zh-CN" sz="1800" kern="100" dirty="0">
                <a:effectLst/>
                <a:latin typeface="Times New Roman" panose="02020603050405020304" pitchFamily="18" charset="0"/>
                <a:ea typeface="宋体" panose="02010600030101010101" pitchFamily="2" charset="-122"/>
              </a:rPr>
              <a:t>所示：</a:t>
            </a:r>
            <a:endParaRPr lang="zh-CN" altLang="zh-CN" sz="1800" kern="100" dirty="0">
              <a:effectLst/>
              <a:latin typeface="Times New Roman" panose="02020603050405020304" pitchFamily="18" charset="0"/>
              <a:ea typeface="宋体" panose="02010600030101010101" pitchFamily="2" charset="-122"/>
            </a:endParaRPr>
          </a:p>
        </p:txBody>
      </p:sp>
      <p:pic>
        <p:nvPicPr>
          <p:cNvPr id="13" name="图片 12" descr="$H5(LU9G73ABITTPK8CZ)4G"/>
          <p:cNvPicPr/>
          <p:nvPr/>
        </p:nvPicPr>
        <p:blipFill>
          <a:blip r:embed="rId1"/>
          <a:stretch>
            <a:fillRect/>
          </a:stretch>
        </p:blipFill>
        <p:spPr>
          <a:xfrm>
            <a:off x="3505268" y="4968875"/>
            <a:ext cx="2095500" cy="13938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sz="1800" kern="100" dirty="0">
                <a:effectLst/>
                <a:latin typeface="Times New Roman" panose="02020603050405020304" pitchFamily="18" charset="0"/>
                <a:ea typeface="宋体" panose="02010600030101010101" pitchFamily="2" charset="-122"/>
              </a:rPr>
              <a:t>框架窗口</a:t>
            </a:r>
            <a:br>
              <a:rPr lang="zh-CN" altLang="zh-CN" sz="1800" kern="100" dirty="0">
                <a:effectLst/>
                <a:latin typeface="Times New Roman" panose="02020603050405020304" pitchFamily="18" charset="0"/>
                <a:ea typeface="宋体" panose="02010600030101010101" pitchFamily="2" charset="-122"/>
              </a:rPr>
            </a:br>
            <a:endParaRPr lang="zh-CN" altLang="en-US" dirty="0"/>
          </a:p>
        </p:txBody>
      </p:sp>
      <p:sp>
        <p:nvSpPr>
          <p:cNvPr id="4" name="文本框 3"/>
          <p:cNvSpPr txBox="1"/>
          <p:nvPr/>
        </p:nvSpPr>
        <p:spPr>
          <a:xfrm>
            <a:off x="228754" y="977369"/>
            <a:ext cx="11963246" cy="5181740"/>
          </a:xfrm>
          <a:prstGeom prst="rect">
            <a:avLst/>
          </a:prstGeom>
          <a:noFill/>
        </p:spPr>
        <p:txBody>
          <a:bodyPr wrap="square">
            <a:spAutoFit/>
          </a:bodyPr>
          <a:lstStyle/>
          <a:p>
            <a:pPr marL="266700" algn="l"/>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u="sng"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java.awt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Times New Roman" panose="02020603050405020304" pitchFamily="18" charset="0"/>
              <a:ea typeface="宋体" panose="02010600030101010101" pitchFamily="2" charset="-122"/>
            </a:endParaRPr>
          </a:p>
          <a:p>
            <a:pPr marL="266700" algn="l"/>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javax.swing</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Times New Roman" panose="02020603050405020304" pitchFamily="18" charset="0"/>
              <a:ea typeface="宋体" panose="02010600030101010101" pitchFamily="2" charset="-122"/>
            </a:endParaRPr>
          </a:p>
          <a:p>
            <a:pPr marL="266700" algn="l"/>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u="sng"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EX4_1</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extends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JFrame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2000" kern="100" dirty="0">
              <a:effectLst/>
              <a:latin typeface="Times New Roman" panose="02020603050405020304" pitchFamily="18" charset="0"/>
              <a:ea typeface="宋体" panose="02010600030101010101" pitchFamily="2" charset="-122"/>
            </a:endParaRPr>
          </a:p>
          <a:p>
            <a:pPr marL="26670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EX4_1(){</a:t>
            </a:r>
            <a:endParaRPr lang="zh-CN" altLang="zh-CN" sz="2000" kern="100" dirty="0">
              <a:effectLst/>
              <a:latin typeface="Times New Roman" panose="02020603050405020304" pitchFamily="18" charset="0"/>
              <a:ea typeface="宋体" panose="02010600030101010101" pitchFamily="2" charset="-122"/>
            </a:endParaRPr>
          </a:p>
          <a:p>
            <a:pPr marL="26670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setTitle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"Swing</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组件</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框架示例</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Times New Roman" panose="02020603050405020304" pitchFamily="18" charset="0"/>
              <a:ea typeface="宋体" panose="02010600030101010101" pitchFamily="2" charset="-122"/>
            </a:endParaRPr>
          </a:p>
          <a:p>
            <a:pPr marL="26670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setSize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(200,200); </a:t>
            </a:r>
            <a:endParaRPr lang="zh-CN" altLang="zh-CN" sz="2000" kern="100" dirty="0">
              <a:effectLst/>
              <a:latin typeface="Times New Roman" panose="02020603050405020304" pitchFamily="18" charset="0"/>
              <a:ea typeface="宋体" panose="02010600030101010101" pitchFamily="2" charset="-122"/>
            </a:endParaRPr>
          </a:p>
          <a:p>
            <a:pPr marL="26670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setVisible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true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Times New Roman" panose="02020603050405020304" pitchFamily="18" charset="0"/>
              <a:ea typeface="宋体" panose="02010600030101010101" pitchFamily="2" charset="-122"/>
            </a:endParaRPr>
          </a:p>
          <a:p>
            <a:pPr marL="26670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setDefaultCloseOperation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JFrame.</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EXIT_ON_CLOSE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关闭窗口时，终止程序的运行</a:t>
            </a:r>
            <a:endParaRPr lang="zh-CN" altLang="zh-CN" sz="2000" kern="100" dirty="0">
              <a:effectLst/>
              <a:latin typeface="Times New Roman" panose="02020603050405020304" pitchFamily="18" charset="0"/>
              <a:ea typeface="宋体" panose="02010600030101010101" pitchFamily="2" charset="-122"/>
            </a:endParaRPr>
          </a:p>
          <a:p>
            <a:pPr marL="26670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Times New Roman" panose="02020603050405020304" pitchFamily="18" charset="0"/>
              <a:ea typeface="宋体" panose="02010600030101010101" pitchFamily="2" charset="-122"/>
            </a:endParaRPr>
          </a:p>
          <a:p>
            <a:pPr marL="26670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Times New Roman" panose="02020603050405020304" pitchFamily="18" charset="0"/>
              <a:ea typeface="宋体" panose="02010600030101010101" pitchFamily="2" charset="-122"/>
            </a:endParaRPr>
          </a:p>
          <a:p>
            <a:pPr marL="26670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EX4_1 </a:t>
            </a:r>
            <a:r>
              <a:rPr lang="en-US" altLang="zh-CN" sz="1800" u="sng"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frm</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EX4_1();</a:t>
            </a:r>
            <a:endParaRPr lang="zh-CN" altLang="zh-CN" sz="2000" kern="100" dirty="0">
              <a:effectLst/>
              <a:latin typeface="Times New Roman" panose="02020603050405020304" pitchFamily="18" charset="0"/>
              <a:ea typeface="宋体" panose="02010600030101010101" pitchFamily="2" charset="-122"/>
            </a:endParaRPr>
          </a:p>
          <a:p>
            <a:pPr marL="26670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2000" kern="100" dirty="0">
              <a:effectLst/>
              <a:latin typeface="Times New Roman" panose="02020603050405020304" pitchFamily="18" charset="0"/>
              <a:ea typeface="宋体" panose="02010600030101010101" pitchFamily="2" charset="-122"/>
            </a:endParaRPr>
          </a:p>
          <a:p>
            <a:pPr marL="266700" indent="248920" algn="just">
              <a:lnSpc>
                <a:spcPct val="150000"/>
              </a:lnSpc>
            </a:pP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2000" kern="100" dirty="0">
              <a:effectLst/>
              <a:latin typeface="Times New Roman" panose="02020603050405020304" pitchFamily="18" charset="0"/>
              <a:ea typeface="宋体" panose="02010600030101010101" pitchFamily="2" charset="-122"/>
            </a:endParaRPr>
          </a:p>
          <a:p>
            <a:pPr indent="262255" algn="just">
              <a:lnSpc>
                <a:spcPct val="150000"/>
              </a:lnSpc>
            </a:pPr>
            <a:r>
              <a:rPr lang="zh-CN" altLang="zh-CN" sz="1200" b="1" kern="100" dirty="0">
                <a:effectLst/>
                <a:latin typeface="Times New Roman" panose="02020603050405020304" pitchFamily="18" charset="0"/>
                <a:ea typeface="宋体" panose="02010600030101010101" pitchFamily="2" charset="-122"/>
              </a:rPr>
              <a:t>说明</a:t>
            </a:r>
            <a:r>
              <a:rPr lang="zh-CN" altLang="zh-CN" sz="1200" kern="100" dirty="0">
                <a:effectLst/>
                <a:latin typeface="Times New Roman" panose="02020603050405020304" pitchFamily="18" charset="0"/>
                <a:ea typeface="宋体" panose="02010600030101010101" pitchFamily="2" charset="-122"/>
              </a:rPr>
              <a:t>：</a:t>
            </a:r>
            <a:endParaRPr lang="zh-CN" altLang="zh-CN" sz="1200" kern="100" dirty="0">
              <a:effectLst/>
              <a:latin typeface="Times New Roman" panose="02020603050405020304" pitchFamily="18" charset="0"/>
              <a:ea typeface="宋体" panose="02010600030101010101" pitchFamily="2" charset="-122"/>
            </a:endParaRPr>
          </a:p>
          <a:p>
            <a:pPr indent="200025" algn="just">
              <a:lnSpc>
                <a:spcPct val="150000"/>
              </a:lnSpc>
            </a:pPr>
            <a:r>
              <a:rPr lang="zh-CN" altLang="zh-CN" sz="1200" kern="100" dirty="0">
                <a:effectLst/>
                <a:latin typeface="Times New Roman" panose="02020603050405020304" pitchFamily="18" charset="0"/>
                <a:ea typeface="宋体" panose="02010600030101010101" pitchFamily="2" charset="-122"/>
              </a:rPr>
              <a:t>（</a:t>
            </a:r>
            <a:r>
              <a:rPr lang="en-US" altLang="zh-CN" sz="1200" kern="100" dirty="0">
                <a:effectLst/>
                <a:latin typeface="Times New Roman" panose="02020603050405020304" pitchFamily="18" charset="0"/>
                <a:ea typeface="宋体" panose="02010600030101010101" pitchFamily="2" charset="-122"/>
              </a:rPr>
              <a:t>1</a:t>
            </a:r>
            <a:r>
              <a:rPr lang="zh-CN" altLang="zh-CN" sz="1200" kern="100" dirty="0">
                <a:effectLst/>
                <a:latin typeface="Times New Roman" panose="02020603050405020304" pitchFamily="18" charset="0"/>
                <a:ea typeface="宋体" panose="02010600030101010101" pitchFamily="2" charset="-122"/>
              </a:rPr>
              <a:t>）使用</a:t>
            </a:r>
            <a:r>
              <a:rPr lang="en-US" altLang="zh-CN" sz="1200" kern="100" dirty="0" err="1">
                <a:effectLst/>
                <a:latin typeface="Times New Roman" panose="02020603050405020304" pitchFamily="18" charset="0"/>
                <a:ea typeface="宋体" panose="02010600030101010101" pitchFamily="2" charset="-122"/>
              </a:rPr>
              <a:t>JFrame</a:t>
            </a:r>
            <a:r>
              <a:rPr lang="zh-CN" altLang="zh-CN" sz="1200" kern="100" dirty="0">
                <a:effectLst/>
                <a:latin typeface="Times New Roman" panose="02020603050405020304" pitchFamily="18" charset="0"/>
                <a:ea typeface="宋体" panose="02010600030101010101" pitchFamily="2" charset="-122"/>
              </a:rPr>
              <a:t>时需要先取得一个内容面板</a:t>
            </a:r>
            <a:r>
              <a:rPr lang="en-US" altLang="zh-CN" sz="1200" kern="100" dirty="0" err="1">
                <a:effectLst/>
                <a:latin typeface="Times New Roman" panose="02020603050405020304" pitchFamily="18" charset="0"/>
                <a:ea typeface="宋体" panose="02010600030101010101" pitchFamily="2" charset="-122"/>
              </a:rPr>
              <a:t>ContentPane</a:t>
            </a:r>
            <a:r>
              <a:rPr lang="zh-CN" altLang="zh-CN" sz="1200" kern="100" dirty="0">
                <a:effectLst/>
                <a:latin typeface="Times New Roman" panose="02020603050405020304" pitchFamily="18" charset="0"/>
                <a:ea typeface="宋体" panose="02010600030101010101" pitchFamily="2" charset="-122"/>
              </a:rPr>
              <a:t>，之后才能在内容面板上进行组件添加和布局管理。通常用一个普通容器充当，或者是初始化之后用</a:t>
            </a:r>
            <a:r>
              <a:rPr lang="en-US" altLang="zh-CN" sz="1200" kern="100" dirty="0" err="1">
                <a:effectLst/>
                <a:latin typeface="Times New Roman" panose="02020603050405020304" pitchFamily="18" charset="0"/>
                <a:ea typeface="宋体" panose="02010600030101010101" pitchFamily="2" charset="-122"/>
              </a:rPr>
              <a:t>setContentPane</a:t>
            </a:r>
            <a:r>
              <a:rPr lang="en-US" altLang="zh-CN" sz="1200" kern="100" dirty="0">
                <a:effectLst/>
                <a:latin typeface="Times New Roman" panose="02020603050405020304" pitchFamily="18" charset="0"/>
                <a:ea typeface="宋体" panose="02010600030101010101" pitchFamily="2" charset="-122"/>
              </a:rPr>
              <a:t>()</a:t>
            </a:r>
            <a:r>
              <a:rPr lang="zh-CN" altLang="zh-CN" sz="1200" kern="100" dirty="0">
                <a:effectLst/>
                <a:latin typeface="Times New Roman" panose="02020603050405020304" pitchFamily="18" charset="0"/>
                <a:ea typeface="宋体" panose="02010600030101010101" pitchFamily="2" charset="-122"/>
              </a:rPr>
              <a:t>方法设为内容面板，或者是通过</a:t>
            </a:r>
            <a:r>
              <a:rPr lang="en-US" altLang="zh-CN" sz="1200" kern="100" dirty="0" err="1">
                <a:effectLst/>
                <a:latin typeface="Times New Roman" panose="02020603050405020304" pitchFamily="18" charset="0"/>
                <a:ea typeface="宋体" panose="02010600030101010101" pitchFamily="2" charset="-122"/>
              </a:rPr>
              <a:t>JFrame</a:t>
            </a:r>
            <a:r>
              <a:rPr lang="zh-CN" altLang="zh-CN" sz="1200" kern="100" dirty="0">
                <a:effectLst/>
                <a:latin typeface="Times New Roman" panose="02020603050405020304" pitchFamily="18" charset="0"/>
                <a:ea typeface="宋体" panose="02010600030101010101" pitchFamily="2" charset="-122"/>
              </a:rPr>
              <a:t>类的成员方法</a:t>
            </a:r>
            <a:r>
              <a:rPr lang="en-US" altLang="zh-CN" sz="1200" kern="100" dirty="0" err="1">
                <a:effectLst/>
                <a:latin typeface="Times New Roman" panose="02020603050405020304" pitchFamily="18" charset="0"/>
                <a:ea typeface="宋体" panose="02010600030101010101" pitchFamily="2" charset="-122"/>
              </a:rPr>
              <a:t>getContentPane</a:t>
            </a:r>
            <a:r>
              <a:rPr lang="en-US" altLang="zh-CN" sz="1200" kern="100" dirty="0">
                <a:effectLst/>
                <a:latin typeface="Times New Roman" panose="02020603050405020304" pitchFamily="18" charset="0"/>
                <a:ea typeface="宋体" panose="02010600030101010101" pitchFamily="2" charset="-122"/>
              </a:rPr>
              <a:t>()</a:t>
            </a:r>
            <a:r>
              <a:rPr lang="zh-CN" altLang="zh-CN" sz="1200" kern="100" dirty="0">
                <a:effectLst/>
                <a:latin typeface="Times New Roman" panose="02020603050405020304" pitchFamily="18" charset="0"/>
                <a:ea typeface="宋体" panose="02010600030101010101" pitchFamily="2" charset="-122"/>
              </a:rPr>
              <a:t>初始化。</a:t>
            </a:r>
            <a:endParaRPr lang="zh-CN" altLang="zh-CN" sz="1200" kern="100" dirty="0">
              <a:effectLst/>
              <a:latin typeface="Times New Roman" panose="02020603050405020304" pitchFamily="18" charset="0"/>
              <a:ea typeface="宋体" panose="02010600030101010101" pitchFamily="2" charset="-122"/>
            </a:endParaRPr>
          </a:p>
          <a:p>
            <a:pPr indent="200025" algn="just">
              <a:lnSpc>
                <a:spcPct val="150000"/>
              </a:lnSpc>
            </a:pPr>
            <a:r>
              <a:rPr lang="zh-CN" altLang="zh-CN" sz="1200" kern="100" dirty="0">
                <a:solidFill>
                  <a:srgbClr val="000000"/>
                </a:solidFill>
                <a:effectLst/>
                <a:latin typeface="Times New Roman" panose="02020603050405020304" pitchFamily="18" charset="0"/>
                <a:ea typeface="宋体" panose="02010600030101010101" pitchFamily="2" charset="-122"/>
              </a:rPr>
              <a:t>（</a:t>
            </a:r>
            <a:r>
              <a:rPr lang="en-US" altLang="zh-CN" sz="1200" kern="100" dirty="0">
                <a:solidFill>
                  <a:srgbClr val="000000"/>
                </a:solidFill>
                <a:effectLst/>
                <a:latin typeface="Times New Roman" panose="02020603050405020304" pitchFamily="18" charset="0"/>
                <a:ea typeface="宋体" panose="02010600030101010101" pitchFamily="2" charset="-122"/>
              </a:rPr>
              <a:t>2</a:t>
            </a:r>
            <a:r>
              <a:rPr lang="zh-CN" altLang="zh-CN" sz="1200" kern="100" dirty="0">
                <a:solidFill>
                  <a:srgbClr val="000000"/>
                </a:solidFill>
                <a:effectLst/>
                <a:latin typeface="Times New Roman" panose="02020603050405020304" pitchFamily="18" charset="0"/>
                <a:ea typeface="宋体" panose="02010600030101010101" pitchFamily="2" charset="-122"/>
              </a:rPr>
              <a:t>）新的</a:t>
            </a:r>
            <a:r>
              <a:rPr lang="en-US" altLang="zh-CN" sz="1200" kern="100" dirty="0" err="1">
                <a:solidFill>
                  <a:srgbClr val="000000"/>
                </a:solidFill>
                <a:effectLst/>
                <a:latin typeface="Times New Roman" panose="02020603050405020304" pitchFamily="18" charset="0"/>
                <a:ea typeface="宋体" panose="02010600030101010101" pitchFamily="2" charset="-122"/>
              </a:rPr>
              <a:t>JFram</a:t>
            </a:r>
            <a:r>
              <a:rPr lang="en-US" altLang="zh-CN" sz="1200" kern="100" dirty="0" err="1">
                <a:effectLst/>
                <a:latin typeface="宋体" panose="02010600030101010101" pitchFamily="2" charset="-122"/>
                <a:ea typeface="宋体" panose="02010600030101010101" pitchFamily="2" charset="-122"/>
              </a:rPr>
              <a:t>e</a:t>
            </a:r>
            <a:r>
              <a:rPr lang="zh-CN" altLang="zh-CN" sz="1200" kern="100" dirty="0">
                <a:effectLst/>
                <a:latin typeface="Times New Roman" panose="02020603050405020304" pitchFamily="18" charset="0"/>
                <a:ea typeface="宋体" panose="02010600030101010101" pitchFamily="2" charset="-122"/>
              </a:rPr>
              <a:t>对象是一个外部尺寸为</a:t>
            </a:r>
            <a:r>
              <a:rPr lang="en-US" altLang="zh-CN" sz="1200" kern="100" dirty="0">
                <a:effectLst/>
                <a:latin typeface="Times New Roman" panose="02020603050405020304" pitchFamily="18" charset="0"/>
                <a:ea typeface="宋体" panose="02010600030101010101" pitchFamily="2" charset="-122"/>
              </a:rPr>
              <a:t>0</a:t>
            </a:r>
            <a:r>
              <a:rPr lang="zh-CN" altLang="zh-CN" sz="1200" kern="100" dirty="0">
                <a:effectLst/>
                <a:latin typeface="Times New Roman" panose="02020603050405020304" pitchFamily="18" charset="0"/>
                <a:ea typeface="宋体" panose="02010600030101010101" pitchFamily="2" charset="-122"/>
              </a:rPr>
              <a:t>的不可见的组件，所以在程序中要用</a:t>
            </a:r>
            <a:r>
              <a:rPr lang="en-US" altLang="zh-CN" sz="1200" kern="100" dirty="0" err="1">
                <a:effectLst/>
                <a:latin typeface="Times New Roman" panose="02020603050405020304" pitchFamily="18" charset="0"/>
                <a:ea typeface="宋体" panose="02010600030101010101" pitchFamily="2" charset="-122"/>
              </a:rPr>
              <a:t>setSize</a:t>
            </a:r>
            <a:r>
              <a:rPr lang="en-US" altLang="zh-CN" sz="1200" kern="100" dirty="0">
                <a:effectLst/>
                <a:latin typeface="Times New Roman" panose="02020603050405020304" pitchFamily="18" charset="0"/>
                <a:ea typeface="宋体" panose="02010600030101010101" pitchFamily="2" charset="-122"/>
              </a:rPr>
              <a:t>()</a:t>
            </a:r>
            <a:r>
              <a:rPr lang="zh-CN" altLang="zh-CN" sz="1200" kern="100" dirty="0">
                <a:effectLst/>
                <a:latin typeface="Times New Roman" panose="02020603050405020304" pitchFamily="18" charset="0"/>
                <a:ea typeface="宋体" panose="02010600030101010101" pitchFamily="2" charset="-122"/>
              </a:rPr>
              <a:t>方法设定显示尺寸，用</a:t>
            </a:r>
            <a:r>
              <a:rPr lang="en-US" altLang="zh-CN" sz="1200" kern="100" dirty="0" err="1">
                <a:effectLst/>
                <a:latin typeface="Times New Roman" panose="02020603050405020304" pitchFamily="18" charset="0"/>
                <a:ea typeface="宋体" panose="02010600030101010101" pitchFamily="2" charset="-122"/>
              </a:rPr>
              <a:t>setVisible</a:t>
            </a:r>
            <a:r>
              <a:rPr lang="en-US" altLang="zh-CN" sz="1200" kern="100" dirty="0">
                <a:effectLst/>
                <a:latin typeface="Times New Roman" panose="02020603050405020304" pitchFamily="18" charset="0"/>
                <a:ea typeface="宋体" panose="02010600030101010101" pitchFamily="2" charset="-122"/>
              </a:rPr>
              <a:t>()</a:t>
            </a:r>
            <a:r>
              <a:rPr lang="zh-CN" altLang="zh-CN" sz="1200" kern="100" dirty="0">
                <a:effectLst/>
                <a:latin typeface="Times New Roman" panose="02020603050405020304" pitchFamily="18" charset="0"/>
                <a:ea typeface="宋体" panose="02010600030101010101" pitchFamily="2" charset="-122"/>
              </a:rPr>
              <a:t>方法将可见性设为真或用</a:t>
            </a:r>
            <a:r>
              <a:rPr lang="en-US" altLang="zh-CN" sz="1200" kern="100" dirty="0">
                <a:effectLst/>
                <a:latin typeface="Times New Roman" panose="02020603050405020304" pitchFamily="18" charset="0"/>
                <a:ea typeface="宋体" panose="02010600030101010101" pitchFamily="2" charset="-122"/>
              </a:rPr>
              <a:t>show()</a:t>
            </a:r>
            <a:r>
              <a:rPr lang="zh-CN" altLang="zh-CN" sz="1200" kern="100" dirty="0">
                <a:effectLst/>
                <a:latin typeface="Times New Roman" panose="02020603050405020304" pitchFamily="18" charset="0"/>
                <a:ea typeface="宋体" panose="02010600030101010101" pitchFamily="2" charset="-122"/>
              </a:rPr>
              <a:t>方法显示之。</a:t>
            </a:r>
            <a:endParaRPr lang="zh-CN" altLang="zh-CN" sz="1200" kern="100" dirty="0">
              <a:effectLst/>
              <a:latin typeface="Times New Roman" panose="02020603050405020304" pitchFamily="18" charset="0"/>
              <a:ea typeface="宋体" panose="02010600030101010101" pitchFamily="2" charset="-122"/>
            </a:endParaRPr>
          </a:p>
          <a:p>
            <a:pPr indent="200025" algn="just">
              <a:lnSpc>
                <a:spcPct val="150000"/>
              </a:lnSpc>
            </a:pPr>
            <a:r>
              <a:rPr lang="zh-CN" altLang="zh-CN" sz="1200" kern="100" dirty="0">
                <a:effectLst/>
                <a:latin typeface="Times New Roman" panose="02020603050405020304" pitchFamily="18" charset="0"/>
                <a:ea typeface="宋体" panose="02010600030101010101" pitchFamily="2" charset="-122"/>
              </a:rPr>
              <a:t>（</a:t>
            </a:r>
            <a:r>
              <a:rPr lang="en-US" altLang="zh-CN" sz="1200" kern="100" dirty="0">
                <a:effectLst/>
                <a:latin typeface="Times New Roman" panose="02020603050405020304" pitchFamily="18" charset="0"/>
                <a:ea typeface="宋体" panose="02010600030101010101" pitchFamily="2" charset="-122"/>
              </a:rPr>
              <a:t>3</a:t>
            </a:r>
            <a:r>
              <a:rPr lang="zh-CN" altLang="zh-CN" sz="1200" kern="100" dirty="0">
                <a:effectLst/>
                <a:latin typeface="Times New Roman" panose="02020603050405020304" pitchFamily="18" charset="0"/>
                <a:ea typeface="宋体" panose="02010600030101010101" pitchFamily="2" charset="-122"/>
              </a:rPr>
              <a:t>）在</a:t>
            </a:r>
            <a:r>
              <a:rPr lang="en-US" altLang="zh-CN" sz="1200" kern="100" dirty="0" err="1">
                <a:effectLst/>
                <a:latin typeface="Times New Roman" panose="02020603050405020304" pitchFamily="18" charset="0"/>
                <a:ea typeface="宋体" panose="02010600030101010101" pitchFamily="2" charset="-122"/>
              </a:rPr>
              <a:t>JFrame</a:t>
            </a:r>
            <a:r>
              <a:rPr lang="zh-CN" altLang="zh-CN" sz="1200" kern="100" dirty="0">
                <a:effectLst/>
                <a:latin typeface="Times New Roman" panose="02020603050405020304" pitchFamily="18" charset="0"/>
                <a:ea typeface="宋体" panose="02010600030101010101" pitchFamily="2" charset="-122"/>
              </a:rPr>
              <a:t>对象实例中可能发生窗口事件。</a:t>
            </a:r>
            <a:endParaRPr lang="zh-CN" altLang="zh-CN" sz="1200"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ct val="150000"/>
              </a:lnSpc>
              <a:spcBef>
                <a:spcPts val="1200"/>
              </a:spcBef>
            </a:pPr>
            <a:r>
              <a:rPr lang="zh-CN" altLang="zh-CN" sz="2800" kern="100" dirty="0">
                <a:effectLst/>
                <a:latin typeface="Times New Roman" panose="02020603050405020304" pitchFamily="18" charset="0"/>
                <a:ea typeface="黑体" panose="02010609060101010101" pitchFamily="49" charset="-122"/>
              </a:rPr>
              <a:t>任务实施</a:t>
            </a:r>
            <a:br>
              <a:rPr lang="zh-CN" altLang="zh-CN" sz="1800" kern="100" dirty="0">
                <a:effectLst/>
                <a:latin typeface="Times New Roman" panose="02020603050405020304" pitchFamily="18" charset="0"/>
                <a:ea typeface="宋体" panose="02010600030101010101" pitchFamily="2" charset="-122"/>
              </a:rPr>
            </a:br>
            <a:endParaRPr lang="zh-CN" altLang="en-US" dirty="0"/>
          </a:p>
        </p:txBody>
      </p:sp>
      <p:sp>
        <p:nvSpPr>
          <p:cNvPr id="4" name="文本框 3"/>
          <p:cNvSpPr txBox="1"/>
          <p:nvPr/>
        </p:nvSpPr>
        <p:spPr>
          <a:xfrm>
            <a:off x="685942" y="1219258"/>
            <a:ext cx="8767563" cy="808298"/>
          </a:xfrm>
          <a:prstGeom prst="rect">
            <a:avLst/>
          </a:prstGeom>
          <a:noFill/>
        </p:spPr>
        <p:txBody>
          <a:bodyPr wrap="square">
            <a:spAutoFit/>
          </a:bodyPr>
          <a:lstStyle/>
          <a:p>
            <a:pPr algn="just">
              <a:lnSpc>
                <a:spcPts val="1800"/>
              </a:lnSpc>
              <a:spcAft>
                <a:spcPts val="375"/>
              </a:spcAft>
            </a:pPr>
            <a:r>
              <a:rPr lang="en-US" altLang="zh-CN" sz="1050" kern="0" dirty="0">
                <a:effectLst/>
                <a:latin typeface="宋体" panose="02010600030101010101" pitchFamily="2" charset="-122"/>
                <a:ea typeface="宋体" panose="02010600030101010101" pitchFamily="2" charset="-122"/>
                <a:cs typeface="宋体" panose="02010600030101010101" pitchFamily="2" charset="-122"/>
              </a:rPr>
              <a:t>1</a:t>
            </a:r>
            <a:r>
              <a:rPr lang="zh-CN" altLang="zh-CN" sz="1050" kern="0" dirty="0">
                <a:effectLst/>
                <a:latin typeface="Times New Roman" panose="02020603050405020304" pitchFamily="18" charset="0"/>
                <a:ea typeface="宋体" panose="02010600030101010101" pitchFamily="2" charset="-122"/>
                <a:cs typeface="宋体" panose="02010600030101010101" pitchFamily="2" charset="-122"/>
              </a:rPr>
              <a:t>． 实现计算器的简单计算，首先要把界面上涉及到的组件添加好，并选用合适的布局管理器布局，根据计算器的特点，选用的组件有按钮和文本框，布局管理器用网格布局，计算器要能实现加减乘除运算，所以还涉及到按钮的事件响应。</a:t>
            </a:r>
            <a:endParaRPr lang="zh-CN" altLang="zh-CN" sz="1050" kern="100" dirty="0">
              <a:effectLst/>
              <a:latin typeface="Times New Roman" panose="02020603050405020304" pitchFamily="18" charset="0"/>
              <a:ea typeface="宋体" panose="02010600030101010101" pitchFamily="2" charset="-122"/>
            </a:endParaRPr>
          </a:p>
          <a:p>
            <a:pPr algn="just">
              <a:lnSpc>
                <a:spcPts val="1800"/>
              </a:lnSpc>
              <a:spcAft>
                <a:spcPts val="375"/>
              </a:spcAft>
            </a:pPr>
            <a:r>
              <a:rPr lang="en-US" altLang="zh-CN" sz="1050" kern="0" dirty="0">
                <a:effectLst/>
                <a:latin typeface="宋体" panose="02010600030101010101" pitchFamily="2" charset="-122"/>
                <a:ea typeface="宋体" panose="02010600030101010101" pitchFamily="2" charset="-122"/>
                <a:cs typeface="宋体" panose="02010600030101010101" pitchFamily="2" charset="-122"/>
              </a:rPr>
              <a:t>2.</a:t>
            </a:r>
            <a:r>
              <a:rPr lang="zh-CN" altLang="zh-CN" sz="1050" kern="0" dirty="0">
                <a:effectLst/>
                <a:latin typeface="Times New Roman" panose="02020603050405020304" pitchFamily="18" charset="0"/>
                <a:ea typeface="宋体" panose="02010600030101010101" pitchFamily="2" charset="-122"/>
                <a:cs typeface="宋体" panose="02010600030101010101" pitchFamily="2" charset="-122"/>
              </a:rPr>
              <a:t>代码实现如下</a:t>
            </a:r>
            <a:endParaRPr lang="zh-CN" altLang="zh-CN" sz="1050" kern="100" dirty="0">
              <a:effectLst/>
              <a:latin typeface="Times New Roman" panose="02020603050405020304" pitchFamily="18" charset="0"/>
              <a:ea typeface="宋体" panose="02010600030101010101" pitchFamily="2" charset="-122"/>
            </a:endParaRPr>
          </a:p>
        </p:txBody>
      </p:sp>
      <p:sp>
        <p:nvSpPr>
          <p:cNvPr id="6" name="文本框 5"/>
          <p:cNvSpPr txBox="1"/>
          <p:nvPr/>
        </p:nvSpPr>
        <p:spPr>
          <a:xfrm>
            <a:off x="914536" y="1905040"/>
            <a:ext cx="6324434" cy="4401205"/>
          </a:xfrm>
          <a:prstGeom prst="rect">
            <a:avLst/>
          </a:prstGeom>
          <a:noFill/>
        </p:spPr>
        <p:txBody>
          <a:bodyPr wrap="square">
            <a:spAutoFit/>
          </a:bodyPr>
          <a:lstStyle/>
          <a:p>
            <a:pPr algn="l"/>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java.awt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java.awt.event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javax.swing</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u="sng"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Calculator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extends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JFrame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implements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ActionListener{</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private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JPanel</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jPanel1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jPanel2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private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JTextField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resultField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private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JButton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s3</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s4</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s5</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s6</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s7</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s8</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s9</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s0</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b3</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b4</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f1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f2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private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boolean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end</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sub</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mul</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div</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private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str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private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num1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num2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Calculator(){  </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Container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con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getContentPane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.setLayout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BorderLayout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jPanel1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JPanel</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jPanel1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.setLayout(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GridLayout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(1,1));</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jPanel2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JPanel</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jPanel2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.setLayout(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GridLayout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(4,4));</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resultField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JTextField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jPanel1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resultField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jPanel1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,BorderLayout.</a:t>
            </a:r>
            <a:r>
              <a:rPr lang="en-US" altLang="zh-CN" sz="1000" b="1"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NORTH</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JButton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1  "</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.addActionListener(</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JButton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2  "</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.addActionListener(</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s3</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JButton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3  "</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s3</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.addActionListener(</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s4</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JButton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4  "</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s4</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.addActionListener(</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s5</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JButton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5  "</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s5</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.addActionListener(</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s6</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JButton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6  "</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s6</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.addActionListener(</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s7</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JButton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7  "</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s7</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.addActionListener(</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s8</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JButton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8  "</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s8</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.addActionListener(</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p:txBody>
      </p:sp>
      <p:sp>
        <p:nvSpPr>
          <p:cNvPr id="8" name="文本框 7"/>
          <p:cNvSpPr txBox="1"/>
          <p:nvPr/>
        </p:nvSpPr>
        <p:spPr>
          <a:xfrm>
            <a:off x="6142318" y="1853090"/>
            <a:ext cx="6099142" cy="3785652"/>
          </a:xfrm>
          <a:prstGeom prst="rect">
            <a:avLst/>
          </a:prstGeom>
          <a:noFill/>
        </p:spPr>
        <p:txBody>
          <a:bodyPr wrap="square">
            <a:spAutoFit/>
          </a:bodyPr>
          <a:lstStyle/>
          <a:p>
            <a:pPr algn="l"/>
            <a:r>
              <a:rPr lang="zh-CN" altLang="zh-CN" sz="1000" kern="0" dirty="0">
                <a:solidFill>
                  <a:srgbClr val="000000"/>
                </a:solidFill>
                <a:effectLst/>
                <a:latin typeface="Times New Roman" panose="02020603050405020304" pitchFamily="18" charset="0"/>
                <a:ea typeface="Consolas" panose="020B0609020204030204" pitchFamily="49" charset="0"/>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s9</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JButton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9  "</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s9</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.addActionListener(</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s0</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JButton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0  "</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s0</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.addActionListener(</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JButton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.addActionListener(</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JButton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.addActionListener(</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b3</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JButton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b3</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.addActionListener(</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b4</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JButton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b4</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.addActionListener(</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f1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JButton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f1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.addActionListener(</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f2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JButton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f2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.addActionListener(</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jPanel2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jPanel2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jPanel2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s3</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jPanel2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jPanel2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s4</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jPanel2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s5</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jPanel2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s6</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jPanel2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jPanel2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s7</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jPanel2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s8</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jPanel2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s9</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jPanel2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b3</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jPanel2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s0</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jPanel2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f1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jPanel2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f2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jPanel2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b4</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85942" y="457278"/>
            <a:ext cx="6099142" cy="5016758"/>
          </a:xfrm>
          <a:prstGeom prst="rect">
            <a:avLst/>
          </a:prstGeom>
          <a:noFill/>
        </p:spPr>
        <p:txBody>
          <a:bodyPr wrap="square">
            <a:spAutoFit/>
          </a:bodyPr>
          <a:lstStyle/>
          <a:p>
            <a:pPr algn="l"/>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con</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jPanel2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,BorderLayout.</a:t>
            </a:r>
            <a:r>
              <a:rPr lang="en-US" altLang="zh-CN" sz="1000" b="1"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CENTER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setTitle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计算器</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setSize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(300,240);</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setVisible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true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setDefaultCloseOperation</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JFrame.</a:t>
            </a:r>
            <a:r>
              <a:rPr lang="en-US" altLang="zh-CN" sz="10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DISPOSE_ON_CLOSE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num(</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null</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String.</a:t>
            </a:r>
            <a:r>
              <a:rPr lang="en-US" altLang="zh-CN" sz="10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valueOf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i</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end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如果数字输入结束，则将文本框置零，重新输入</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resultField</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.setText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end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false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resultField</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.getText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()).equals(</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"0"</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如果文本框的内容为零，则覆盖文本框的内容</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resultField</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.setText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如果文本框的内容不为零，则在内容后面添加数字</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str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resultField</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.getText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resultField</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.setText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str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actionPerformed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ActionEvent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数字事件</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.getSource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num(1);</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.getSource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num(2);</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.getSource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s3</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num(3);</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.getSource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s4</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p:txBody>
      </p:sp>
      <p:sp>
        <p:nvSpPr>
          <p:cNvPr id="8" name="文本框 7"/>
          <p:cNvSpPr txBox="1"/>
          <p:nvPr/>
        </p:nvSpPr>
        <p:spPr>
          <a:xfrm>
            <a:off x="4876832" y="534222"/>
            <a:ext cx="6099142" cy="4862870"/>
          </a:xfrm>
          <a:prstGeom prst="rect">
            <a:avLst/>
          </a:prstGeom>
          <a:noFill/>
        </p:spPr>
        <p:txBody>
          <a:bodyPr wrap="square">
            <a:spAutoFit/>
          </a:bodyPr>
          <a:lstStyle/>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num(4);</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.getSource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s5</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num(5);</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.getSource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s6</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num(6);</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.getSource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s7</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num(7);</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.getSource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s8</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num(8);</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.getSource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s9</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num(9);</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.getSource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s0</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num(0); </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符号事件</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.getSource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sign(1);</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.getSource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sign(2);</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.getSource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b3</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sign(3);</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.getSource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b4</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sign(4);</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等号事件</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.getSource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f1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str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resultField</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.getText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str</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.indexOf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)&lt;=1){</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str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resultField</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.setText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str</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en-US" dirty="0"/>
          </a:p>
        </p:txBody>
      </p:sp>
      <p:sp>
        <p:nvSpPr>
          <p:cNvPr id="10" name="文本框 9"/>
          <p:cNvSpPr txBox="1"/>
          <p:nvPr/>
        </p:nvSpPr>
        <p:spPr>
          <a:xfrm>
            <a:off x="7926403" y="685872"/>
            <a:ext cx="6099142" cy="5170646"/>
          </a:xfrm>
          <a:prstGeom prst="rect">
            <a:avLst/>
          </a:prstGeom>
          <a:noFill/>
        </p:spPr>
        <p:txBody>
          <a:bodyPr wrap="square">
            <a:spAutoFit/>
          </a:bodyPr>
          <a:lstStyle/>
          <a:p>
            <a:pPr algn="l"/>
            <a:r>
              <a:rPr lang="zh-CN" altLang="zh-CN" sz="1000" kern="0" dirty="0">
                <a:solidFill>
                  <a:srgbClr val="000000"/>
                </a:solidFill>
                <a:effectLst/>
                <a:latin typeface="Times New Roman" panose="02020603050405020304" pitchFamily="18" charset="0"/>
                <a:ea typeface="Consolas" panose="020B0609020204030204" pitchFamily="49" charset="0"/>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e</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.getSource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f2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num2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Double.</a:t>
            </a:r>
            <a:r>
              <a:rPr lang="en-US" altLang="zh-CN" sz="10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parseDouble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resultField</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.getText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num1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num1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num2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sub</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num1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num1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num2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mul</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num1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num1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num2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div</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num1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num1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num2</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resultField</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.setText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String.</a:t>
            </a:r>
            <a:r>
              <a:rPr lang="en-US" altLang="zh-CN" sz="1000" i="1"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valueOf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num1</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end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true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sign(</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==1){</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true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0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每次只有一个符号是可用的</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sub</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false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mul</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false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div</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false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==2){</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false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sub</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true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mul</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false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div</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false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else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if</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==3){</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add</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false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sub</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false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mul</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true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0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div</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0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false</a:t>
            </a:r>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050" kern="100" dirty="0">
              <a:effectLst/>
              <a:latin typeface="Times New Roman" panose="02020603050405020304" pitchFamily="18" charset="0"/>
              <a:ea typeface="宋体" panose="02010600030101010101" pitchFamily="2" charset="-122"/>
            </a:endParaRPr>
          </a:p>
          <a:p>
            <a:pPr algn="l"/>
            <a:r>
              <a:rPr lang="en-US" altLang="zh-CN" sz="10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050"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381150" y="609674"/>
            <a:ext cx="5238870" cy="4585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lvl1pPr indent="244475">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a:defRPr>
                <a:solidFill>
                  <a:schemeClr val="tx1"/>
                </a:solidFill>
                <a:latin typeface="Arial" panose="020B0604020202020204" pitchFamily="34" charset="0"/>
              </a:defRPr>
            </a:lvl6pPr>
            <a:lvl7pPr>
              <a:defRPr>
                <a:solidFill>
                  <a:schemeClr val="tx1"/>
                </a:solidFill>
                <a:latin typeface="Arial" panose="020B0604020202020204" pitchFamily="34" charset="0"/>
              </a:defRPr>
            </a:lvl7pPr>
            <a:lvl8pPr>
              <a:defRPr>
                <a:solidFill>
                  <a:schemeClr val="tx1"/>
                </a:solidFill>
                <a:latin typeface="Arial" panose="020B0604020202020204" pitchFamily="34" charset="0"/>
              </a:defRPr>
            </a:lvl8pPr>
            <a:lvl9pPr>
              <a:defRPr>
                <a:solidFill>
                  <a:schemeClr val="tx1"/>
                </a:solidFill>
                <a:latin typeface="Arial" panose="020B0604020202020204" pitchFamily="34" charset="0"/>
              </a:defRPr>
            </a:lvl9pPr>
          </a:lstStyle>
          <a:p>
            <a:pPr marL="0" marR="0" lvl="0" indent="244475" algn="l" defTabSz="914400" rtl="0" eaLnBrk="0" fontAlgn="base" latinLnBrk="0" hangingPunct="0">
              <a:lnSpc>
                <a:spcPct val="100000"/>
              </a:lnSpc>
              <a:spcBef>
                <a:spcPct val="0"/>
              </a:spcBef>
              <a:spcAft>
                <a:spcPct val="0"/>
              </a:spcAft>
              <a:buClrTx/>
              <a:buSzTx/>
              <a:buFontTx/>
              <a:buNone/>
            </a:pPr>
            <a:r>
              <a:rPr kumimoji="0" lang="zh-CN" altLang="zh-CN"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b="1" i="0" u="none" strike="noStrike" cap="none" normalizeH="0" baseline="0" dirty="0">
                <a:ln>
                  <a:noFill/>
                </a:ln>
                <a:solidFill>
                  <a:srgbClr val="7F0055"/>
                </a:solidFill>
                <a:effectLst/>
                <a:latin typeface="Times New Roman" panose="02020603050405020304" pitchFamily="18" charset="0"/>
                <a:ea typeface="宋体" panose="02010600030101010101" pitchFamily="2" charset="-122"/>
                <a:cs typeface="Consolas" panose="020B0609020204030204" pitchFamily="49" charset="0"/>
              </a:rPr>
              <a:t>else</a:t>
            </a:r>
            <a:r>
              <a:rPr kumimoji="0" lang="en-US" altLang="zh-CN"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b="1" i="0" u="none" strike="noStrike" cap="none" normalizeH="0" baseline="0" dirty="0">
                <a:ln>
                  <a:noFill/>
                </a:ln>
                <a:solidFill>
                  <a:srgbClr val="7F0055"/>
                </a:solidFill>
                <a:effectLst/>
                <a:latin typeface="Times New Roman" panose="02020603050405020304" pitchFamily="18" charset="0"/>
                <a:ea typeface="宋体" panose="02010600030101010101" pitchFamily="2" charset="-122"/>
                <a:cs typeface="Consolas" panose="020B0609020204030204" pitchFamily="49" charset="0"/>
              </a:rPr>
              <a:t>if</a:t>
            </a:r>
            <a:r>
              <a:rPr kumimoji="0" lang="en-US" altLang="zh-CN"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r>
              <a:rPr kumimoji="0" lang="en-US" altLang="zh-CN" b="0" i="0" u="none" strike="noStrike" cap="none" normalizeH="0" baseline="0" dirty="0">
                <a:ln>
                  <a:noFill/>
                </a:ln>
                <a:solidFill>
                  <a:srgbClr val="6A3E3E"/>
                </a:solidFill>
                <a:effectLst/>
                <a:latin typeface="Times New Roman" panose="02020603050405020304" pitchFamily="18" charset="0"/>
                <a:ea typeface="宋体" panose="02010600030101010101" pitchFamily="2" charset="-122"/>
                <a:cs typeface="Consolas" panose="020B0609020204030204" pitchFamily="49" charset="0"/>
              </a:rPr>
              <a:t>s</a:t>
            </a:r>
            <a:r>
              <a:rPr kumimoji="0" lang="en-US" altLang="zh-CN"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==4){</a:t>
            </a:r>
            <a:endParaRPr kumimoji="0" lang="en-US" altLang="zh-CN" sz="1400" b="0" i="0" u="none" strike="noStrike" cap="none" normalizeH="0" baseline="0" dirty="0">
              <a:ln>
                <a:noFill/>
              </a:ln>
              <a:solidFill>
                <a:schemeClr val="tx1"/>
              </a:solidFill>
              <a:effectLst/>
            </a:endParaRPr>
          </a:p>
          <a:p>
            <a:pPr marL="0" marR="0" lvl="0" indent="244475" algn="l" defTabSz="914400" rtl="0" eaLnBrk="0" fontAlgn="base" latinLnBrk="0" hangingPunct="0">
              <a:lnSpc>
                <a:spcPct val="100000"/>
              </a:lnSpc>
              <a:spcBef>
                <a:spcPct val="0"/>
              </a:spcBef>
              <a:spcAft>
                <a:spcPct val="0"/>
              </a:spcAft>
              <a:buClrTx/>
              <a:buSzTx/>
              <a:buFontTx/>
              <a:buNone/>
            </a:pPr>
            <a:r>
              <a:rPr kumimoji="0" lang="en-US" altLang="zh-CN"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b="0" i="0" u="none" strike="noStrike" cap="none" normalizeH="0" baseline="0" dirty="0">
                <a:ln>
                  <a:noFill/>
                </a:ln>
                <a:solidFill>
                  <a:srgbClr val="0000C0"/>
                </a:solidFill>
                <a:effectLst/>
                <a:latin typeface="Times New Roman" panose="02020603050405020304" pitchFamily="18" charset="0"/>
                <a:ea typeface="宋体" panose="02010600030101010101" pitchFamily="2" charset="-122"/>
                <a:cs typeface="Consolas" panose="020B0609020204030204" pitchFamily="49" charset="0"/>
              </a:rPr>
              <a:t>add</a:t>
            </a:r>
            <a:r>
              <a:rPr kumimoji="0" lang="en-US" altLang="zh-CN"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r>
              <a:rPr kumimoji="0" lang="en-US" altLang="zh-CN" b="1" i="0" u="none" strike="noStrike" cap="none" normalizeH="0" baseline="0" dirty="0">
                <a:ln>
                  <a:noFill/>
                </a:ln>
                <a:solidFill>
                  <a:srgbClr val="7F0055"/>
                </a:solidFill>
                <a:effectLst/>
                <a:latin typeface="Times New Roman" panose="02020603050405020304" pitchFamily="18" charset="0"/>
                <a:ea typeface="宋体" panose="02010600030101010101" pitchFamily="2" charset="-122"/>
                <a:cs typeface="Consolas" panose="020B0609020204030204" pitchFamily="49" charset="0"/>
              </a:rPr>
              <a:t>false</a:t>
            </a:r>
            <a:r>
              <a:rPr kumimoji="0" lang="en-US" altLang="zh-CN"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endParaRPr kumimoji="0" lang="en-US" altLang="zh-CN" sz="1400" b="0" i="0" u="none" strike="noStrike" cap="none" normalizeH="0" baseline="0" dirty="0">
              <a:ln>
                <a:noFill/>
              </a:ln>
              <a:solidFill>
                <a:schemeClr val="tx1"/>
              </a:solidFill>
              <a:effectLst/>
            </a:endParaRPr>
          </a:p>
          <a:p>
            <a:pPr marL="0" marR="0" lvl="0" indent="244475" algn="l" defTabSz="914400" rtl="0" eaLnBrk="0" fontAlgn="base" latinLnBrk="0" hangingPunct="0">
              <a:lnSpc>
                <a:spcPct val="100000"/>
              </a:lnSpc>
              <a:spcBef>
                <a:spcPct val="0"/>
              </a:spcBef>
              <a:spcAft>
                <a:spcPct val="0"/>
              </a:spcAft>
              <a:buClrTx/>
              <a:buSzTx/>
              <a:buFontTx/>
              <a:buNone/>
            </a:pPr>
            <a:r>
              <a:rPr kumimoji="0" lang="en-US" altLang="zh-CN"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b="0" i="0" u="none" strike="noStrike" cap="none" normalizeH="0" baseline="0" dirty="0">
                <a:ln>
                  <a:noFill/>
                </a:ln>
                <a:solidFill>
                  <a:srgbClr val="0000C0"/>
                </a:solidFill>
                <a:effectLst/>
                <a:latin typeface="Times New Roman" panose="02020603050405020304" pitchFamily="18" charset="0"/>
                <a:ea typeface="宋体" panose="02010600030101010101" pitchFamily="2" charset="-122"/>
                <a:cs typeface="Consolas" panose="020B0609020204030204" pitchFamily="49" charset="0"/>
              </a:rPr>
              <a:t>sub</a:t>
            </a:r>
            <a:r>
              <a:rPr kumimoji="0" lang="en-US" altLang="zh-CN"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r>
              <a:rPr kumimoji="0" lang="en-US" altLang="zh-CN" b="1" i="0" u="none" strike="noStrike" cap="none" normalizeH="0" baseline="0" dirty="0">
                <a:ln>
                  <a:noFill/>
                </a:ln>
                <a:solidFill>
                  <a:srgbClr val="7F0055"/>
                </a:solidFill>
                <a:effectLst/>
                <a:latin typeface="Times New Roman" panose="02020603050405020304" pitchFamily="18" charset="0"/>
                <a:ea typeface="宋体" panose="02010600030101010101" pitchFamily="2" charset="-122"/>
                <a:cs typeface="Consolas" panose="020B0609020204030204" pitchFamily="49" charset="0"/>
              </a:rPr>
              <a:t>false</a:t>
            </a:r>
            <a:r>
              <a:rPr kumimoji="0" lang="en-US" altLang="zh-CN"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endParaRPr kumimoji="0" lang="en-US" altLang="zh-CN" sz="1400" b="0" i="0" u="none" strike="noStrike" cap="none" normalizeH="0" baseline="0" dirty="0">
              <a:ln>
                <a:noFill/>
              </a:ln>
              <a:solidFill>
                <a:schemeClr val="tx1"/>
              </a:solidFill>
              <a:effectLst/>
            </a:endParaRPr>
          </a:p>
          <a:p>
            <a:pPr marL="0" marR="0" lvl="0" indent="244475" algn="l" defTabSz="914400" rtl="0" eaLnBrk="0" fontAlgn="base" latinLnBrk="0" hangingPunct="0">
              <a:lnSpc>
                <a:spcPct val="100000"/>
              </a:lnSpc>
              <a:spcBef>
                <a:spcPct val="0"/>
              </a:spcBef>
              <a:spcAft>
                <a:spcPct val="0"/>
              </a:spcAft>
              <a:buClrTx/>
              <a:buSzTx/>
              <a:buFontTx/>
              <a:buNone/>
            </a:pPr>
            <a:r>
              <a:rPr kumimoji="0" lang="en-US" altLang="zh-CN"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b="0" i="0" u="none" strike="noStrike" cap="none" normalizeH="0" baseline="0" dirty="0" err="1">
                <a:ln>
                  <a:noFill/>
                </a:ln>
                <a:solidFill>
                  <a:srgbClr val="0000C0"/>
                </a:solidFill>
                <a:effectLst/>
                <a:latin typeface="Times New Roman" panose="02020603050405020304" pitchFamily="18" charset="0"/>
                <a:ea typeface="宋体" panose="02010600030101010101" pitchFamily="2" charset="-122"/>
                <a:cs typeface="Consolas" panose="020B0609020204030204" pitchFamily="49" charset="0"/>
              </a:rPr>
              <a:t>mul</a:t>
            </a:r>
            <a:r>
              <a:rPr kumimoji="0" lang="en-US" altLang="zh-CN"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r>
              <a:rPr kumimoji="0" lang="en-US" altLang="zh-CN" b="1" i="0" u="none" strike="noStrike" cap="none" normalizeH="0" baseline="0" dirty="0">
                <a:ln>
                  <a:noFill/>
                </a:ln>
                <a:solidFill>
                  <a:srgbClr val="7F0055"/>
                </a:solidFill>
                <a:effectLst/>
                <a:latin typeface="Times New Roman" panose="02020603050405020304" pitchFamily="18" charset="0"/>
                <a:ea typeface="宋体" panose="02010600030101010101" pitchFamily="2" charset="-122"/>
                <a:cs typeface="Consolas" panose="020B0609020204030204" pitchFamily="49" charset="0"/>
              </a:rPr>
              <a:t>false</a:t>
            </a:r>
            <a:r>
              <a:rPr kumimoji="0" lang="en-US" altLang="zh-CN"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endParaRPr kumimoji="0" lang="en-US" altLang="zh-CN" sz="1400" b="0" i="0" u="none" strike="noStrike" cap="none" normalizeH="0" baseline="0" dirty="0">
              <a:ln>
                <a:noFill/>
              </a:ln>
              <a:solidFill>
                <a:schemeClr val="tx1"/>
              </a:solidFill>
              <a:effectLst/>
            </a:endParaRPr>
          </a:p>
          <a:p>
            <a:pPr marL="0" marR="0" lvl="0" indent="244475" algn="l" defTabSz="914400" rtl="0" eaLnBrk="0" fontAlgn="base" latinLnBrk="0" hangingPunct="0">
              <a:lnSpc>
                <a:spcPct val="100000"/>
              </a:lnSpc>
              <a:spcBef>
                <a:spcPct val="0"/>
              </a:spcBef>
              <a:spcAft>
                <a:spcPct val="0"/>
              </a:spcAft>
              <a:buClrTx/>
              <a:buSzTx/>
              <a:buFontTx/>
              <a:buNone/>
            </a:pPr>
            <a:r>
              <a:rPr kumimoji="0" lang="en-US" altLang="zh-CN"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b="0" i="0" u="none" strike="noStrike" cap="none" normalizeH="0" baseline="0" dirty="0">
                <a:ln>
                  <a:noFill/>
                </a:ln>
                <a:solidFill>
                  <a:srgbClr val="0000C0"/>
                </a:solidFill>
                <a:effectLst/>
                <a:latin typeface="Times New Roman" panose="02020603050405020304" pitchFamily="18" charset="0"/>
                <a:ea typeface="宋体" panose="02010600030101010101" pitchFamily="2" charset="-122"/>
                <a:cs typeface="Consolas" panose="020B0609020204030204" pitchFamily="49" charset="0"/>
              </a:rPr>
              <a:t>div</a:t>
            </a:r>
            <a:r>
              <a:rPr kumimoji="0" lang="en-US" altLang="zh-CN"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r>
              <a:rPr kumimoji="0" lang="en-US" altLang="zh-CN" b="1" i="0" u="none" strike="noStrike" cap="none" normalizeH="0" baseline="0" dirty="0">
                <a:ln>
                  <a:noFill/>
                </a:ln>
                <a:solidFill>
                  <a:srgbClr val="7F0055"/>
                </a:solidFill>
                <a:effectLst/>
                <a:latin typeface="Times New Roman" panose="02020603050405020304" pitchFamily="18" charset="0"/>
                <a:ea typeface="宋体" panose="02010600030101010101" pitchFamily="2" charset="-122"/>
                <a:cs typeface="Consolas" panose="020B0609020204030204" pitchFamily="49" charset="0"/>
              </a:rPr>
              <a:t>true</a:t>
            </a:r>
            <a:r>
              <a:rPr kumimoji="0" lang="en-US" altLang="zh-CN"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endParaRPr kumimoji="0" lang="en-US" altLang="zh-CN" sz="1400" b="0" i="0" u="none" strike="noStrike" cap="none" normalizeH="0" baseline="0" dirty="0">
              <a:ln>
                <a:noFill/>
              </a:ln>
              <a:solidFill>
                <a:schemeClr val="tx1"/>
              </a:solidFill>
              <a:effectLst/>
            </a:endParaRPr>
          </a:p>
          <a:p>
            <a:pPr marL="0" marR="0" lvl="0" indent="244475" algn="l" defTabSz="914400" rtl="0" eaLnBrk="0" fontAlgn="base" latinLnBrk="0" hangingPunct="0">
              <a:lnSpc>
                <a:spcPct val="100000"/>
              </a:lnSpc>
              <a:spcBef>
                <a:spcPct val="0"/>
              </a:spcBef>
              <a:spcAft>
                <a:spcPct val="0"/>
              </a:spcAft>
              <a:buClrTx/>
              <a:buSzTx/>
              <a:buFontTx/>
              <a:buNone/>
            </a:pPr>
            <a:r>
              <a:rPr kumimoji="0" lang="en-US" altLang="zh-CN"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 </a:t>
            </a:r>
            <a:endParaRPr kumimoji="0" lang="en-US" altLang="zh-CN" sz="1400" b="0" i="0" u="none" strike="noStrike" cap="none" normalizeH="0" baseline="0" dirty="0">
              <a:ln>
                <a:noFill/>
              </a:ln>
              <a:solidFill>
                <a:schemeClr val="tx1"/>
              </a:solidFill>
              <a:effectLst/>
            </a:endParaRPr>
          </a:p>
          <a:p>
            <a:pPr marL="0" marR="0" lvl="0" indent="244475" algn="l" defTabSz="914400" rtl="0" eaLnBrk="0" fontAlgn="base" latinLnBrk="0" hangingPunct="0">
              <a:lnSpc>
                <a:spcPct val="100000"/>
              </a:lnSpc>
              <a:spcBef>
                <a:spcPct val="0"/>
              </a:spcBef>
              <a:spcAft>
                <a:spcPct val="0"/>
              </a:spcAft>
              <a:buClrTx/>
              <a:buSzTx/>
              <a:buFontTx/>
              <a:buNone/>
            </a:pPr>
            <a:r>
              <a:rPr kumimoji="0" lang="en-US" altLang="zh-CN"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b="0" i="0" u="none" strike="noStrike" cap="none" normalizeH="0" baseline="0" dirty="0">
                <a:ln>
                  <a:noFill/>
                </a:ln>
                <a:solidFill>
                  <a:srgbClr val="0000C0"/>
                </a:solidFill>
                <a:effectLst/>
                <a:latin typeface="Times New Roman" panose="02020603050405020304" pitchFamily="18" charset="0"/>
                <a:ea typeface="宋体" panose="02010600030101010101" pitchFamily="2" charset="-122"/>
                <a:cs typeface="Consolas" panose="020B0609020204030204" pitchFamily="49" charset="0"/>
              </a:rPr>
              <a:t>num1</a:t>
            </a:r>
            <a:r>
              <a:rPr kumimoji="0" lang="en-US" altLang="zh-CN"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r>
              <a:rPr kumimoji="0" lang="en-US" altLang="zh-CN"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Double.</a:t>
            </a:r>
            <a:r>
              <a:rPr kumimoji="0" lang="en-US" altLang="zh-CN" b="0" i="1"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parseDouble</a:t>
            </a:r>
            <a:r>
              <a:rPr kumimoji="0" lang="en-US" altLang="zh-CN"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r>
              <a:rPr kumimoji="0" lang="en-US" altLang="zh-CN" b="0" i="0" u="none" strike="noStrike" cap="none" normalizeH="0" baseline="0" dirty="0" err="1">
                <a:ln>
                  <a:noFill/>
                </a:ln>
                <a:solidFill>
                  <a:srgbClr val="0000C0"/>
                </a:solidFill>
                <a:effectLst/>
                <a:latin typeface="Times New Roman" panose="02020603050405020304" pitchFamily="18" charset="0"/>
                <a:ea typeface="宋体" panose="02010600030101010101" pitchFamily="2" charset="-122"/>
                <a:cs typeface="Consolas" panose="020B0609020204030204" pitchFamily="49" charset="0"/>
              </a:rPr>
              <a:t>resultField</a:t>
            </a:r>
            <a:r>
              <a:rPr kumimoji="0" lang="en-US" altLang="zh-CN"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.getText</a:t>
            </a:r>
            <a:r>
              <a:rPr kumimoji="0" lang="en-US" altLang="zh-CN"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endParaRPr kumimoji="0" lang="en-US" altLang="zh-CN" sz="1400" b="0" i="0" u="none" strike="noStrike" cap="none" normalizeH="0" baseline="0" dirty="0">
              <a:ln>
                <a:noFill/>
              </a:ln>
              <a:solidFill>
                <a:schemeClr val="tx1"/>
              </a:solidFill>
              <a:effectLst/>
            </a:endParaRPr>
          </a:p>
          <a:p>
            <a:pPr marL="0" marR="0" lvl="0" indent="244475" algn="l" defTabSz="914400" rtl="0" eaLnBrk="0" fontAlgn="base" latinLnBrk="0" hangingPunct="0">
              <a:lnSpc>
                <a:spcPct val="100000"/>
              </a:lnSpc>
              <a:spcBef>
                <a:spcPct val="0"/>
              </a:spcBef>
              <a:spcAft>
                <a:spcPct val="0"/>
              </a:spcAft>
              <a:buClrTx/>
              <a:buSzTx/>
              <a:buFontTx/>
              <a:buNone/>
            </a:pPr>
            <a:r>
              <a:rPr kumimoji="0" lang="en-US" altLang="zh-CN"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b="0" i="0" u="none" strike="noStrike" cap="none" normalizeH="0" baseline="0" dirty="0">
                <a:ln>
                  <a:noFill/>
                </a:ln>
                <a:solidFill>
                  <a:srgbClr val="0000C0"/>
                </a:solidFill>
                <a:effectLst/>
                <a:latin typeface="Times New Roman" panose="02020603050405020304" pitchFamily="18" charset="0"/>
                <a:ea typeface="宋体" panose="02010600030101010101" pitchFamily="2" charset="-122"/>
                <a:cs typeface="Consolas" panose="020B0609020204030204" pitchFamily="49" charset="0"/>
              </a:rPr>
              <a:t>end</a:t>
            </a:r>
            <a:r>
              <a:rPr kumimoji="0" lang="en-US" altLang="zh-CN"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r>
              <a:rPr kumimoji="0" lang="en-US" altLang="zh-CN" b="1" i="0" u="none" strike="noStrike" cap="none" normalizeH="0" baseline="0" dirty="0">
                <a:ln>
                  <a:noFill/>
                </a:ln>
                <a:solidFill>
                  <a:srgbClr val="7F0055"/>
                </a:solidFill>
                <a:effectLst/>
                <a:latin typeface="Times New Roman" panose="02020603050405020304" pitchFamily="18" charset="0"/>
                <a:ea typeface="宋体" panose="02010600030101010101" pitchFamily="2" charset="-122"/>
                <a:cs typeface="Consolas" panose="020B0609020204030204" pitchFamily="49" charset="0"/>
              </a:rPr>
              <a:t>true</a:t>
            </a:r>
            <a:r>
              <a:rPr kumimoji="0" lang="en-US" altLang="zh-CN"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endParaRPr kumimoji="0" lang="en-US" altLang="zh-CN" sz="1400" b="0" i="0" u="none" strike="noStrike" cap="none" normalizeH="0" baseline="0" dirty="0">
              <a:ln>
                <a:noFill/>
              </a:ln>
              <a:solidFill>
                <a:schemeClr val="tx1"/>
              </a:solidFill>
              <a:effectLst/>
            </a:endParaRPr>
          </a:p>
          <a:p>
            <a:pPr marL="0" marR="0" lvl="0" indent="244475" algn="l" defTabSz="914400" rtl="0" eaLnBrk="0" fontAlgn="base" latinLnBrk="0" hangingPunct="0">
              <a:lnSpc>
                <a:spcPct val="100000"/>
              </a:lnSpc>
              <a:spcBef>
                <a:spcPct val="0"/>
              </a:spcBef>
              <a:spcAft>
                <a:spcPct val="0"/>
              </a:spcAft>
              <a:buClrTx/>
              <a:buSzTx/>
              <a:buFontTx/>
              <a:buNone/>
            </a:pPr>
            <a:r>
              <a:rPr kumimoji="0" lang="en-US" altLang="zh-CN"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    </a:t>
            </a:r>
            <a:endParaRPr kumimoji="0" lang="en-US" altLang="zh-CN" sz="1400" b="0" i="0" u="none" strike="noStrike" cap="none" normalizeH="0" baseline="0" dirty="0">
              <a:ln>
                <a:noFill/>
              </a:ln>
              <a:solidFill>
                <a:schemeClr val="tx1"/>
              </a:solidFill>
              <a:effectLst/>
            </a:endParaRPr>
          </a:p>
          <a:p>
            <a:pPr marL="0" marR="0" lvl="0" indent="244475" algn="l" defTabSz="914400" rtl="0" eaLnBrk="0" fontAlgn="base" latinLnBrk="0" hangingPunct="0">
              <a:lnSpc>
                <a:spcPct val="100000"/>
              </a:lnSpc>
              <a:spcBef>
                <a:spcPct val="0"/>
              </a:spcBef>
              <a:spcAft>
                <a:spcPct val="0"/>
              </a:spcAft>
              <a:buClrTx/>
              <a:buSzTx/>
              <a:buFontTx/>
              <a:buNone/>
            </a:pPr>
            <a:r>
              <a:rPr kumimoji="0" lang="en-US" altLang="zh-CN" b="1" i="0" u="none" strike="noStrike" cap="none" normalizeH="0" baseline="0" dirty="0">
                <a:ln>
                  <a:noFill/>
                </a:ln>
                <a:solidFill>
                  <a:srgbClr val="7F0055"/>
                </a:solidFill>
                <a:effectLst/>
                <a:latin typeface="Times New Roman" panose="02020603050405020304" pitchFamily="18" charset="0"/>
                <a:ea typeface="宋体" panose="02010600030101010101" pitchFamily="2" charset="-122"/>
                <a:cs typeface="Consolas" panose="020B0609020204030204" pitchFamily="49" charset="0"/>
              </a:rPr>
              <a:t>public</a:t>
            </a:r>
            <a:r>
              <a:rPr kumimoji="0" lang="en-US" altLang="zh-CN"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b="1" i="0" u="none" strike="noStrike" cap="none" normalizeH="0" baseline="0" dirty="0">
                <a:ln>
                  <a:noFill/>
                </a:ln>
                <a:solidFill>
                  <a:srgbClr val="7F0055"/>
                </a:solidFill>
                <a:effectLst/>
                <a:latin typeface="Times New Roman" panose="02020603050405020304" pitchFamily="18" charset="0"/>
                <a:ea typeface="宋体" panose="02010600030101010101" pitchFamily="2" charset="-122"/>
                <a:cs typeface="Consolas" panose="020B0609020204030204" pitchFamily="49" charset="0"/>
              </a:rPr>
              <a:t>static</a:t>
            </a:r>
            <a:r>
              <a:rPr kumimoji="0" lang="en-US" altLang="zh-CN"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b="1" i="0" u="none" strike="noStrike" cap="none" normalizeH="0" baseline="0" dirty="0">
                <a:ln>
                  <a:noFill/>
                </a:ln>
                <a:solidFill>
                  <a:srgbClr val="7F0055"/>
                </a:solidFill>
                <a:effectLst/>
                <a:latin typeface="Times New Roman" panose="02020603050405020304" pitchFamily="18" charset="0"/>
                <a:ea typeface="宋体" panose="02010600030101010101" pitchFamily="2" charset="-122"/>
                <a:cs typeface="Consolas" panose="020B0609020204030204" pitchFamily="49" charset="0"/>
              </a:rPr>
              <a:t>void</a:t>
            </a:r>
            <a:r>
              <a:rPr kumimoji="0" lang="en-US" altLang="zh-CN"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main(String[] </a:t>
            </a:r>
            <a:r>
              <a:rPr kumimoji="0" lang="en-US" altLang="zh-CN" b="0" i="0" u="none" strike="noStrike" cap="none" normalizeH="0" baseline="0" dirty="0" err="1">
                <a:ln>
                  <a:noFill/>
                </a:ln>
                <a:solidFill>
                  <a:srgbClr val="6A3E3E"/>
                </a:solidFill>
                <a:effectLst/>
                <a:latin typeface="Times New Roman" panose="02020603050405020304" pitchFamily="18" charset="0"/>
                <a:ea typeface="宋体" panose="02010600030101010101" pitchFamily="2" charset="-122"/>
                <a:cs typeface="Consolas" panose="020B0609020204030204" pitchFamily="49" charset="0"/>
              </a:rPr>
              <a:t>args</a:t>
            </a:r>
            <a:r>
              <a:rPr kumimoji="0" lang="en-US" altLang="zh-CN"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endParaRPr kumimoji="0" lang="en-US" altLang="zh-CN" sz="1400" b="0" i="0" u="none" strike="noStrike" cap="none" normalizeH="0" baseline="0" dirty="0">
              <a:ln>
                <a:noFill/>
              </a:ln>
              <a:solidFill>
                <a:schemeClr val="tx1"/>
              </a:solidFill>
              <a:effectLst/>
            </a:endParaRPr>
          </a:p>
          <a:p>
            <a:pPr marL="0" marR="0" lvl="0" indent="244475" algn="l" defTabSz="914400" rtl="0" eaLnBrk="0" fontAlgn="base" latinLnBrk="0" hangingPunct="0">
              <a:lnSpc>
                <a:spcPct val="100000"/>
              </a:lnSpc>
              <a:spcBef>
                <a:spcPct val="0"/>
              </a:spcBef>
              <a:spcAft>
                <a:spcPct val="0"/>
              </a:spcAft>
              <a:buClrTx/>
              <a:buSzTx/>
              <a:buFontTx/>
              <a:buNone/>
            </a:pPr>
            <a:r>
              <a:rPr kumimoji="0" lang="en-US" altLang="zh-CN"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Calculator </a:t>
            </a:r>
            <a:r>
              <a:rPr kumimoji="0" lang="en-US" altLang="zh-CN" b="0" i="0" u="sng" strike="noStrike" cap="none" normalizeH="0" baseline="0" dirty="0" err="1">
                <a:ln>
                  <a:noFill/>
                </a:ln>
                <a:solidFill>
                  <a:srgbClr val="6A3E3E"/>
                </a:solidFill>
                <a:effectLst/>
                <a:latin typeface="Times New Roman" panose="02020603050405020304" pitchFamily="18" charset="0"/>
                <a:ea typeface="宋体" panose="02010600030101010101" pitchFamily="2" charset="-122"/>
                <a:cs typeface="Consolas" panose="020B0609020204030204" pitchFamily="49" charset="0"/>
              </a:rPr>
              <a:t>frm</a:t>
            </a:r>
            <a:r>
              <a:rPr kumimoji="0" lang="en-US" altLang="zh-CN"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r>
              <a:rPr kumimoji="0" lang="en-US" altLang="zh-CN" b="1" i="0" u="none" strike="noStrike" cap="none" normalizeH="0" baseline="0" dirty="0">
                <a:ln>
                  <a:noFill/>
                </a:ln>
                <a:solidFill>
                  <a:srgbClr val="7F0055"/>
                </a:solidFill>
                <a:effectLst/>
                <a:latin typeface="Times New Roman" panose="02020603050405020304" pitchFamily="18" charset="0"/>
                <a:ea typeface="宋体" panose="02010600030101010101" pitchFamily="2" charset="-122"/>
                <a:cs typeface="Consolas" panose="020B0609020204030204" pitchFamily="49" charset="0"/>
              </a:rPr>
              <a:t>new</a:t>
            </a:r>
            <a:r>
              <a:rPr kumimoji="0" lang="en-US" altLang="zh-CN"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Calculator();</a:t>
            </a:r>
            <a:endParaRPr kumimoji="0" lang="en-US" altLang="zh-CN" sz="1400" b="0" i="0" u="none" strike="noStrike" cap="none" normalizeH="0" baseline="0" dirty="0">
              <a:ln>
                <a:noFill/>
              </a:ln>
              <a:solidFill>
                <a:schemeClr val="tx1"/>
              </a:solidFill>
              <a:effectLst/>
            </a:endParaRPr>
          </a:p>
          <a:p>
            <a:pPr marL="0" marR="0" lvl="0" indent="244475" algn="l" defTabSz="914400" rtl="0" eaLnBrk="0" fontAlgn="base" latinLnBrk="0" hangingPunct="0">
              <a:lnSpc>
                <a:spcPct val="100000"/>
              </a:lnSpc>
              <a:spcBef>
                <a:spcPct val="0"/>
              </a:spcBef>
              <a:spcAft>
                <a:spcPct val="0"/>
              </a:spcAft>
              <a:buClrTx/>
              <a:buSzTx/>
              <a:buFontTx/>
              <a:buNone/>
            </a:pPr>
            <a:r>
              <a:rPr kumimoji="0" lang="en-US" altLang="zh-CN"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endParaRPr kumimoji="0" lang="en-US" altLang="zh-CN" sz="1400" b="0" i="0" u="none" strike="noStrike" cap="none" normalizeH="0" baseline="0" dirty="0">
              <a:ln>
                <a:noFill/>
              </a:ln>
              <a:solidFill>
                <a:schemeClr val="tx1"/>
              </a:solidFill>
              <a:effectLst/>
            </a:endParaRPr>
          </a:p>
          <a:p>
            <a:pPr marL="0" marR="0" lvl="0" indent="244475" algn="l" defTabSz="914400" rtl="0" eaLnBrk="0" fontAlgn="base" latinLnBrk="0" hangingPunct="0">
              <a:lnSpc>
                <a:spcPct val="100000"/>
              </a:lnSpc>
              <a:spcBef>
                <a:spcPct val="0"/>
              </a:spcBef>
              <a:spcAft>
                <a:spcPct val="0"/>
              </a:spcAft>
              <a:buClrTx/>
              <a:buSzTx/>
              <a:buFontTx/>
              <a:buNone/>
            </a:pPr>
            <a:r>
              <a:rPr kumimoji="0" lang="en-US" altLang="zh-CN"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endParaRPr kumimoji="0" lang="en-US" altLang="zh-CN" sz="1400" b="0" i="0" u="none" strike="noStrike" cap="none" normalizeH="0" baseline="0" dirty="0">
              <a:ln>
                <a:noFill/>
              </a:ln>
              <a:solidFill>
                <a:schemeClr val="tx1"/>
              </a:solidFill>
              <a:effectLst/>
            </a:endParaRPr>
          </a:p>
          <a:p>
            <a:pPr marL="0" marR="0" lvl="0" indent="244475" algn="l" defTabSz="914400" rtl="0" eaLnBrk="0" fontAlgn="base" latinLnBrk="0" hangingPunct="0">
              <a:lnSpc>
                <a:spcPct val="100000"/>
              </a:lnSpc>
              <a:spcBef>
                <a:spcPct val="0"/>
              </a:spcBef>
              <a:spcAft>
                <a:spcPct val="0"/>
              </a:spcAft>
              <a:buClrTx/>
              <a:buSzTx/>
              <a:buFontTx/>
              <a:buNone/>
            </a:pPr>
            <a:r>
              <a:rPr kumimoji="0" lang="zh-CN" altLang="en-US"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运行结果如图</a:t>
            </a:r>
            <a:r>
              <a:rPr kumimoji="0" lang="en-US" altLang="zh-CN"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5-24</a:t>
            </a:r>
            <a:r>
              <a:rPr kumimoji="0" lang="zh-CN" altLang="en-US"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所示：</a:t>
            </a:r>
            <a:endParaRPr kumimoji="0" lang="zh-CN" altLang="en-US" sz="1400" b="0" i="0" u="none" strike="noStrike" cap="none" normalizeH="0" baseline="0" dirty="0">
              <a:ln>
                <a:noFill/>
              </a:ln>
              <a:solidFill>
                <a:schemeClr val="tx1"/>
              </a:solidFill>
              <a:effectLst/>
            </a:endParaRPr>
          </a:p>
          <a:p>
            <a:pPr marL="0" marR="0" lvl="0" indent="244475" algn="l" defTabSz="914400" rtl="0" eaLnBrk="0" fontAlgn="base" latinLnBrk="0" hangingPunct="0">
              <a:lnSpc>
                <a:spcPct val="100000"/>
              </a:lnSpc>
              <a:spcBef>
                <a:spcPct val="0"/>
              </a:spcBef>
              <a:spcAft>
                <a:spcPct val="0"/>
              </a:spcAft>
              <a:buClrTx/>
              <a:buSzTx/>
              <a:buFontTx/>
              <a:buNone/>
            </a:pPr>
            <a:endParaRPr kumimoji="0" lang="zh-CN" altLang="en-US" sz="4000" b="0" i="0" u="none" strike="noStrike" cap="none" normalizeH="0" baseline="0" dirty="0">
              <a:ln>
                <a:noFill/>
              </a:ln>
              <a:solidFill>
                <a:schemeClr val="tx1"/>
              </a:solidFill>
              <a:effectLst/>
              <a:latin typeface="Arial" panose="020B0604020202020204" pitchFamily="34" charset="0"/>
            </a:endParaRPr>
          </a:p>
        </p:txBody>
      </p:sp>
      <p:pic>
        <p:nvPicPr>
          <p:cNvPr id="25601" name="图片 39" descr="EK9U2CC5SZN6(UJF2F1GF%9"/>
          <p:cNvPicPr>
            <a:picLocks noChangeAspect="1" noChangeArrowheads="1"/>
          </p:cNvPicPr>
          <p:nvPr/>
        </p:nvPicPr>
        <p:blipFill>
          <a:blip r:embed="rId1" r:link="rId2">
            <a:extLst>
              <a:ext uri="{28A0092B-C50C-407E-A947-70E740481C1C}">
                <a14:useLocalDpi xmlns:a14="http://schemas.microsoft.com/office/drawing/2010/main" val="0"/>
              </a:ext>
            </a:extLst>
          </a:blip>
          <a:srcRect/>
          <a:stretch>
            <a:fillRect/>
          </a:stretch>
        </p:blipFill>
        <p:spPr bwMode="auto">
          <a:xfrm>
            <a:off x="5943604" y="2743230"/>
            <a:ext cx="3108325" cy="272732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1066932" y="5470555"/>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lvl1pPr>
              <a:tabLst>
                <a:tab pos="1487170" algn="l"/>
              </a:tabLst>
              <a:defRPr>
                <a:solidFill>
                  <a:schemeClr val="tx1"/>
                </a:solidFill>
                <a:latin typeface="Arial" panose="020B0604020202020204" pitchFamily="34" charset="0"/>
              </a:defRPr>
            </a:lvl1pPr>
            <a:lvl2pPr>
              <a:tabLst>
                <a:tab pos="1487170" algn="l"/>
              </a:tabLst>
              <a:defRPr>
                <a:solidFill>
                  <a:schemeClr val="tx1"/>
                </a:solidFill>
                <a:latin typeface="Arial" panose="020B0604020202020204" pitchFamily="34" charset="0"/>
              </a:defRPr>
            </a:lvl2pPr>
            <a:lvl3pPr>
              <a:tabLst>
                <a:tab pos="1487170" algn="l"/>
              </a:tabLst>
              <a:defRPr>
                <a:solidFill>
                  <a:schemeClr val="tx1"/>
                </a:solidFill>
                <a:latin typeface="Arial" panose="020B0604020202020204" pitchFamily="34" charset="0"/>
              </a:defRPr>
            </a:lvl3pPr>
            <a:lvl4pPr>
              <a:tabLst>
                <a:tab pos="1487170" algn="l"/>
              </a:tabLst>
              <a:defRPr>
                <a:solidFill>
                  <a:schemeClr val="tx1"/>
                </a:solidFill>
                <a:latin typeface="Arial" panose="020B0604020202020204" pitchFamily="34" charset="0"/>
              </a:defRPr>
            </a:lvl4pPr>
            <a:lvl5pPr>
              <a:tabLst>
                <a:tab pos="1487170" algn="l"/>
              </a:tabLst>
              <a:defRPr>
                <a:solidFill>
                  <a:schemeClr val="tx1"/>
                </a:solidFill>
                <a:latin typeface="Arial" panose="020B0604020202020204" pitchFamily="34" charset="0"/>
              </a:defRPr>
            </a:lvl5pPr>
            <a:lvl6pPr>
              <a:tabLst>
                <a:tab pos="1487170" algn="l"/>
              </a:tabLst>
              <a:defRPr>
                <a:solidFill>
                  <a:schemeClr val="tx1"/>
                </a:solidFill>
                <a:latin typeface="Arial" panose="020B0604020202020204" pitchFamily="34" charset="0"/>
              </a:defRPr>
            </a:lvl6pPr>
            <a:lvl7pPr>
              <a:tabLst>
                <a:tab pos="1487170" algn="l"/>
              </a:tabLst>
              <a:defRPr>
                <a:solidFill>
                  <a:schemeClr val="tx1"/>
                </a:solidFill>
                <a:latin typeface="Arial" panose="020B0604020202020204" pitchFamily="34" charset="0"/>
              </a:defRPr>
            </a:lvl7pPr>
            <a:lvl8pPr>
              <a:tabLst>
                <a:tab pos="1487170" algn="l"/>
              </a:tabLst>
              <a:defRPr>
                <a:solidFill>
                  <a:schemeClr val="tx1"/>
                </a:solidFill>
                <a:latin typeface="Arial" panose="020B0604020202020204" pitchFamily="34" charset="0"/>
              </a:defRPr>
            </a:lvl8pPr>
            <a:lvl9pPr>
              <a:tabLst>
                <a:tab pos="1487170" algn="l"/>
              </a:tabLs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tab pos="1487170" algn="l"/>
              </a:tabLst>
            </a:pPr>
            <a:r>
              <a:rPr kumimoji="0" lang="zh-CN"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图</a:t>
            </a:r>
            <a:r>
              <a:rPr kumimoji="0" lang="en-US" altLang="zh-CN"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5-24</a:t>
            </a:r>
            <a:r>
              <a:rPr kumimoji="0" lang="zh-CN" altLang="en-US" sz="1000" b="0" i="0" u="none" strike="noStrike" cap="none" normalizeH="0" baseline="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运行结果图</a:t>
            </a:r>
            <a:endParaRPr kumimoji="0" lang="zh-CN" altLang="en-US" sz="1800" b="0" i="0" u="none" strike="noStrike" cap="none" normalizeH="0" baseline="0">
              <a:ln>
                <a:noFill/>
              </a:ln>
              <a:solidFill>
                <a:schemeClr val="tx1"/>
              </a:solidFill>
              <a:effectLst/>
              <a:latin typeface="Arial" panose="020B0604020202020204" pitchFamily="34" charset="0"/>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1150" y="427613"/>
            <a:ext cx="10893425" cy="495300"/>
          </a:xfrm>
        </p:spPr>
        <p:txBody>
          <a:bodyPr/>
          <a:lstStyle/>
          <a:p>
            <a:r>
              <a:rPr lang="zh-CN" altLang="zh-CN" sz="2800" kern="100" dirty="0">
                <a:effectLst/>
                <a:latin typeface="Times New Roman" panose="02020603050405020304" pitchFamily="18" charset="0"/>
                <a:ea typeface="宋体" panose="02010600030101010101" pitchFamily="2" charset="-122"/>
              </a:rPr>
              <a:t>习题</a:t>
            </a:r>
            <a:br>
              <a:rPr lang="zh-CN" altLang="zh-CN" sz="2800" kern="100" dirty="0">
                <a:effectLst/>
                <a:latin typeface="Times New Roman" panose="02020603050405020304" pitchFamily="18" charset="0"/>
                <a:ea typeface="宋体" panose="02010600030101010101" pitchFamily="2" charset="-122"/>
              </a:rPr>
            </a:br>
            <a:endParaRPr lang="zh-CN" altLang="en-US" dirty="0"/>
          </a:p>
        </p:txBody>
      </p:sp>
      <p:sp>
        <p:nvSpPr>
          <p:cNvPr id="4" name="文本框 3"/>
          <p:cNvSpPr txBox="1"/>
          <p:nvPr/>
        </p:nvSpPr>
        <p:spPr>
          <a:xfrm>
            <a:off x="533546" y="1108271"/>
            <a:ext cx="5486256" cy="4031873"/>
          </a:xfrm>
          <a:prstGeom prst="rect">
            <a:avLst/>
          </a:prstGeom>
          <a:noFill/>
        </p:spPr>
        <p:txBody>
          <a:bodyPr wrap="square">
            <a:spAutoFit/>
          </a:bodyPr>
          <a:lstStyle/>
          <a:p>
            <a:pPr algn="l"/>
            <a:r>
              <a:rPr lang="zh-CN" altLang="zh-CN" sz="1600" kern="100" dirty="0">
                <a:effectLst/>
                <a:latin typeface="Times New Roman" panose="02020603050405020304" pitchFamily="18" charset="0"/>
                <a:ea typeface="宋体" panose="02010600030101010101" pitchFamily="2" charset="-122"/>
              </a:rPr>
              <a:t>一、选择题</a:t>
            </a:r>
            <a:endParaRPr lang="zh-CN" altLang="zh-CN" sz="1600" kern="100" dirty="0">
              <a:effectLst/>
              <a:latin typeface="Times New Roman" panose="02020603050405020304" pitchFamily="18" charset="0"/>
              <a:ea typeface="宋体" panose="02010600030101010101" pitchFamily="2" charset="-122"/>
            </a:endParaRPr>
          </a:p>
          <a:p>
            <a:pPr algn="just"/>
            <a:r>
              <a:rPr lang="en-US" altLang="zh-CN" sz="1600" kern="100" dirty="0">
                <a:effectLst/>
                <a:latin typeface="宋体" panose="02010600030101010101" pitchFamily="2" charset="-122"/>
                <a:ea typeface="宋体" panose="02010600030101010101" pitchFamily="2" charset="-122"/>
              </a:rPr>
              <a:t>1</a:t>
            </a:r>
            <a:r>
              <a:rPr lang="zh-CN" altLang="zh-CN" sz="1600" kern="100" dirty="0">
                <a:effectLst/>
                <a:latin typeface="Times New Roman" panose="02020603050405020304" pitchFamily="18" charset="0"/>
                <a:ea typeface="宋体" panose="02010600030101010101" pitchFamily="2" charset="-122"/>
              </a:rPr>
              <a:t>．下列有关</a:t>
            </a:r>
            <a:r>
              <a:rPr lang="en-US" altLang="zh-CN" sz="1600" kern="100" dirty="0">
                <a:effectLst/>
                <a:latin typeface="Times New Roman" panose="02020603050405020304" pitchFamily="18" charset="0"/>
                <a:ea typeface="宋体" panose="02010600030101010101" pitchFamily="2" charset="-122"/>
              </a:rPr>
              <a:t>Swing</a:t>
            </a:r>
            <a:r>
              <a:rPr lang="zh-CN" altLang="zh-CN" sz="1600" kern="100" dirty="0">
                <a:effectLst/>
                <a:latin typeface="Times New Roman" panose="02020603050405020304" pitchFamily="18" charset="0"/>
                <a:ea typeface="宋体" panose="02010600030101010101" pitchFamily="2" charset="-122"/>
              </a:rPr>
              <a:t>的叙述，哪项错误？</a:t>
            </a:r>
            <a:endParaRPr lang="zh-CN" altLang="zh-CN" sz="1600" kern="100" dirty="0">
              <a:effectLst/>
              <a:latin typeface="Times New Roman" panose="02020603050405020304" pitchFamily="18" charset="0"/>
              <a:ea typeface="宋体" panose="02010600030101010101" pitchFamily="2" charset="-122"/>
            </a:endParaRPr>
          </a:p>
          <a:p>
            <a:pPr algn="just"/>
            <a:r>
              <a:rPr lang="en-US" altLang="zh-CN" sz="1600" kern="100" dirty="0">
                <a:effectLst/>
                <a:latin typeface="宋体" panose="02010600030101010101" pitchFamily="2" charset="-122"/>
                <a:ea typeface="宋体" panose="02010600030101010101" pitchFamily="2" charset="-122"/>
              </a:rPr>
              <a:t>A</a:t>
            </a:r>
            <a:r>
              <a:rPr lang="zh-CN" altLang="zh-CN" sz="1600" kern="100" dirty="0">
                <a:effectLst/>
                <a:latin typeface="Times New Roman" panose="02020603050405020304" pitchFamily="18" charset="0"/>
                <a:ea typeface="宋体" panose="02010600030101010101" pitchFamily="2" charset="-122"/>
              </a:rPr>
              <a:t>．</a:t>
            </a:r>
            <a:r>
              <a:rPr lang="en-US" altLang="zh-CN" sz="1600" kern="100" dirty="0">
                <a:effectLst/>
                <a:latin typeface="Times New Roman" panose="02020603050405020304" pitchFamily="18" charset="0"/>
                <a:ea typeface="宋体" panose="02010600030101010101" pitchFamily="2" charset="-122"/>
              </a:rPr>
              <a:t>Swing</a:t>
            </a:r>
            <a:r>
              <a:rPr lang="zh-CN" altLang="zh-CN" sz="1600" kern="100" dirty="0">
                <a:effectLst/>
                <a:latin typeface="Times New Roman" panose="02020603050405020304" pitchFamily="18" charset="0"/>
                <a:ea typeface="宋体" panose="02010600030101010101" pitchFamily="2" charset="-122"/>
              </a:rPr>
              <a:t>是</a:t>
            </a:r>
            <a:r>
              <a:rPr lang="en-US" altLang="zh-CN" sz="1600" kern="100" dirty="0">
                <a:effectLst/>
                <a:latin typeface="Times New Roman" panose="02020603050405020304" pitchFamily="18" charset="0"/>
                <a:ea typeface="宋体" panose="02010600030101010101" pitchFamily="2" charset="-122"/>
              </a:rPr>
              <a:t>Java</a:t>
            </a:r>
            <a:r>
              <a:rPr lang="zh-CN" altLang="zh-CN" sz="1600" kern="100" dirty="0">
                <a:effectLst/>
                <a:latin typeface="Times New Roman" panose="02020603050405020304" pitchFamily="18" charset="0"/>
                <a:ea typeface="宋体" panose="02010600030101010101" pitchFamily="2" charset="-122"/>
              </a:rPr>
              <a:t>基础类</a:t>
            </a:r>
            <a:r>
              <a:rPr lang="en-US" altLang="zh-CN" sz="1600" kern="100" dirty="0">
                <a:effectLst/>
                <a:latin typeface="Times New Roman" panose="02020603050405020304" pitchFamily="18" charset="0"/>
                <a:ea typeface="宋体" panose="02010600030101010101" pitchFamily="2" charset="-122"/>
              </a:rPr>
              <a:t>(JFC)</a:t>
            </a:r>
            <a:r>
              <a:rPr lang="zh-CN" altLang="zh-CN" sz="1600" kern="100" dirty="0">
                <a:effectLst/>
                <a:latin typeface="Times New Roman" panose="02020603050405020304" pitchFamily="18" charset="0"/>
                <a:ea typeface="宋体" panose="02010600030101010101" pitchFamily="2" charset="-122"/>
              </a:rPr>
              <a:t>的组成部分</a:t>
            </a:r>
            <a:endParaRPr lang="zh-CN" altLang="zh-CN" sz="1600" kern="100" dirty="0">
              <a:effectLst/>
              <a:latin typeface="Times New Roman" panose="02020603050405020304" pitchFamily="18" charset="0"/>
              <a:ea typeface="宋体" panose="02010600030101010101" pitchFamily="2" charset="-122"/>
            </a:endParaRPr>
          </a:p>
          <a:p>
            <a:pPr algn="just"/>
            <a:r>
              <a:rPr lang="en-US" altLang="zh-CN" sz="1600" kern="100" dirty="0">
                <a:effectLst/>
                <a:latin typeface="宋体" panose="02010600030101010101" pitchFamily="2" charset="-122"/>
                <a:ea typeface="宋体" panose="02010600030101010101" pitchFamily="2" charset="-122"/>
              </a:rPr>
              <a:t>B</a:t>
            </a:r>
            <a:r>
              <a:rPr lang="zh-CN" altLang="zh-CN" sz="1600" kern="100" dirty="0">
                <a:effectLst/>
                <a:latin typeface="Times New Roman" panose="02020603050405020304" pitchFamily="18" charset="0"/>
                <a:ea typeface="宋体" panose="02010600030101010101" pitchFamily="2" charset="-122"/>
              </a:rPr>
              <a:t>．</a:t>
            </a:r>
            <a:r>
              <a:rPr lang="en-US" altLang="zh-CN" sz="1600" kern="100" dirty="0">
                <a:effectLst/>
                <a:latin typeface="Times New Roman" panose="02020603050405020304" pitchFamily="18" charset="0"/>
                <a:ea typeface="宋体" panose="02010600030101010101" pitchFamily="2" charset="-122"/>
              </a:rPr>
              <a:t>Swing</a:t>
            </a:r>
            <a:r>
              <a:rPr lang="zh-CN" altLang="zh-CN" sz="1600" kern="100" dirty="0">
                <a:effectLst/>
                <a:latin typeface="Times New Roman" panose="02020603050405020304" pitchFamily="18" charset="0"/>
                <a:ea typeface="宋体" panose="02010600030101010101" pitchFamily="2" charset="-122"/>
              </a:rPr>
              <a:t>是可用来构建</a:t>
            </a:r>
            <a:r>
              <a:rPr lang="en-US" altLang="zh-CN" sz="1600" kern="100" dirty="0">
                <a:effectLst/>
                <a:latin typeface="Times New Roman" panose="02020603050405020304" pitchFamily="18" charset="0"/>
                <a:ea typeface="宋体" panose="02010600030101010101" pitchFamily="2" charset="-122"/>
              </a:rPr>
              <a:t>GUI</a:t>
            </a:r>
            <a:r>
              <a:rPr lang="zh-CN" altLang="zh-CN" sz="1600" kern="100" dirty="0">
                <a:effectLst/>
                <a:latin typeface="Times New Roman" panose="02020603050405020304" pitchFamily="18" charset="0"/>
                <a:ea typeface="宋体" panose="02010600030101010101" pitchFamily="2" charset="-122"/>
              </a:rPr>
              <a:t>的程序包</a:t>
            </a:r>
            <a:endParaRPr lang="zh-CN" altLang="zh-CN" sz="1600" kern="100" dirty="0">
              <a:effectLst/>
              <a:latin typeface="Times New Roman" panose="02020603050405020304" pitchFamily="18" charset="0"/>
              <a:ea typeface="宋体" panose="02010600030101010101" pitchFamily="2" charset="-122"/>
            </a:endParaRPr>
          </a:p>
          <a:p>
            <a:pPr algn="just"/>
            <a:r>
              <a:rPr lang="en-US" altLang="zh-CN" sz="1600" kern="100" dirty="0">
                <a:effectLst/>
                <a:latin typeface="宋体" panose="02010600030101010101" pitchFamily="2" charset="-122"/>
                <a:ea typeface="宋体" panose="02010600030101010101" pitchFamily="2" charset="-122"/>
              </a:rPr>
              <a:t>C</a:t>
            </a:r>
            <a:r>
              <a:rPr lang="zh-CN" altLang="zh-CN" sz="1600" kern="100" dirty="0">
                <a:effectLst/>
                <a:latin typeface="Times New Roman" panose="02020603050405020304" pitchFamily="18" charset="0"/>
                <a:ea typeface="宋体" panose="02010600030101010101" pitchFamily="2" charset="-122"/>
              </a:rPr>
              <a:t>．</a:t>
            </a:r>
            <a:r>
              <a:rPr lang="en-US" altLang="zh-CN" sz="1600" kern="100" dirty="0">
                <a:effectLst/>
                <a:latin typeface="Times New Roman" panose="02020603050405020304" pitchFamily="18" charset="0"/>
                <a:ea typeface="宋体" panose="02010600030101010101" pitchFamily="2" charset="-122"/>
              </a:rPr>
              <a:t>Swing</a:t>
            </a:r>
            <a:r>
              <a:rPr lang="zh-CN" altLang="zh-CN" sz="1600" kern="100" dirty="0">
                <a:effectLst/>
                <a:latin typeface="Times New Roman" panose="02020603050405020304" pitchFamily="18" charset="0"/>
                <a:ea typeface="宋体" panose="02010600030101010101" pitchFamily="2" charset="-122"/>
              </a:rPr>
              <a:t>是</a:t>
            </a:r>
            <a:r>
              <a:rPr lang="en-US" altLang="zh-CN" sz="1600" kern="100" dirty="0">
                <a:effectLst/>
                <a:latin typeface="Times New Roman" panose="02020603050405020304" pitchFamily="18" charset="0"/>
                <a:ea typeface="宋体" panose="02010600030101010101" pitchFamily="2" charset="-122"/>
              </a:rPr>
              <a:t>AWT</a:t>
            </a:r>
            <a:r>
              <a:rPr lang="zh-CN" altLang="zh-CN" sz="1600" kern="100" dirty="0">
                <a:effectLst/>
                <a:latin typeface="Times New Roman" panose="02020603050405020304" pitchFamily="18" charset="0"/>
                <a:ea typeface="宋体" panose="02010600030101010101" pitchFamily="2" charset="-122"/>
              </a:rPr>
              <a:t>图形</a:t>
            </a:r>
            <a:r>
              <a:rPr lang="en-US" altLang="zh-CN" sz="1600" kern="100" dirty="0">
                <a:effectLst/>
                <a:latin typeface="Times New Roman" panose="02020603050405020304" pitchFamily="18" charset="0"/>
                <a:ea typeface="宋体" panose="02010600030101010101" pitchFamily="2" charset="-122"/>
              </a:rPr>
              <a:t>T</a:t>
            </a:r>
            <a:r>
              <a:rPr lang="zh-CN" altLang="zh-CN" sz="1600" kern="100" dirty="0">
                <a:effectLst/>
                <a:latin typeface="Times New Roman" panose="02020603050405020304" pitchFamily="18" charset="0"/>
                <a:ea typeface="宋体" panose="02010600030101010101" pitchFamily="2" charset="-122"/>
              </a:rPr>
              <a:t>具包的替代技术</a:t>
            </a:r>
            <a:endParaRPr lang="zh-CN" altLang="zh-CN" sz="1600" kern="100" dirty="0">
              <a:effectLst/>
              <a:latin typeface="Times New Roman" panose="02020603050405020304" pitchFamily="18" charset="0"/>
              <a:ea typeface="宋体" panose="02010600030101010101" pitchFamily="2" charset="-122"/>
            </a:endParaRPr>
          </a:p>
          <a:p>
            <a:pPr algn="just"/>
            <a:r>
              <a:rPr lang="en-US" altLang="zh-CN" sz="1600" kern="100" dirty="0">
                <a:effectLst/>
                <a:latin typeface="宋体" panose="02010600030101010101" pitchFamily="2" charset="-122"/>
                <a:ea typeface="宋体" panose="02010600030101010101" pitchFamily="2" charset="-122"/>
              </a:rPr>
              <a:t>D</a:t>
            </a:r>
            <a:r>
              <a:rPr lang="zh-CN" altLang="zh-CN" sz="1600" kern="100" dirty="0">
                <a:effectLst/>
                <a:latin typeface="Times New Roman" panose="02020603050405020304" pitchFamily="18" charset="0"/>
                <a:ea typeface="宋体" panose="02010600030101010101" pitchFamily="2" charset="-122"/>
              </a:rPr>
              <a:t>．</a:t>
            </a:r>
            <a:r>
              <a:rPr lang="en-US" altLang="zh-CN" sz="1600" kern="100" dirty="0">
                <a:effectLst/>
                <a:latin typeface="Times New Roman" panose="02020603050405020304" pitchFamily="18" charset="0"/>
                <a:ea typeface="宋体" panose="02010600030101010101" pitchFamily="2" charset="-122"/>
              </a:rPr>
              <a:t>Java</a:t>
            </a:r>
            <a:r>
              <a:rPr lang="zh-CN" altLang="zh-CN" sz="1600" kern="100" dirty="0">
                <a:effectLst/>
                <a:latin typeface="Times New Roman" panose="02020603050405020304" pitchFamily="18" charset="0"/>
                <a:ea typeface="宋体" panose="02010600030101010101" pitchFamily="2" charset="-122"/>
              </a:rPr>
              <a:t>基础类</a:t>
            </a:r>
            <a:r>
              <a:rPr lang="en-US" altLang="zh-CN" sz="1600" kern="100" dirty="0">
                <a:effectLst/>
                <a:latin typeface="Times New Roman" panose="02020603050405020304" pitchFamily="18" charset="0"/>
                <a:ea typeface="宋体" panose="02010600030101010101" pitchFamily="2" charset="-122"/>
              </a:rPr>
              <a:t>(JFC)</a:t>
            </a:r>
            <a:r>
              <a:rPr lang="zh-CN" altLang="zh-CN" sz="1600" kern="100" dirty="0">
                <a:effectLst/>
                <a:latin typeface="Times New Roman" panose="02020603050405020304" pitchFamily="18" charset="0"/>
                <a:ea typeface="宋体" panose="02010600030101010101" pitchFamily="2" charset="-122"/>
              </a:rPr>
              <a:t>是</a:t>
            </a:r>
            <a:r>
              <a:rPr lang="en-US" altLang="zh-CN" sz="1600" kern="100" dirty="0">
                <a:effectLst/>
                <a:latin typeface="Times New Roman" panose="02020603050405020304" pitchFamily="18" charset="0"/>
                <a:ea typeface="宋体" panose="02010600030101010101" pitchFamily="2" charset="-122"/>
              </a:rPr>
              <a:t>Swing</a:t>
            </a:r>
            <a:r>
              <a:rPr lang="zh-CN" altLang="zh-CN" sz="1600" kern="100" dirty="0">
                <a:effectLst/>
                <a:latin typeface="Times New Roman" panose="02020603050405020304" pitchFamily="18" charset="0"/>
                <a:ea typeface="宋体" panose="02010600030101010101" pitchFamily="2" charset="-122"/>
              </a:rPr>
              <a:t>的组成部分</a:t>
            </a:r>
            <a:endParaRPr lang="zh-CN" altLang="zh-CN" sz="1600" kern="100" dirty="0">
              <a:effectLst/>
              <a:latin typeface="Times New Roman" panose="02020603050405020304" pitchFamily="18" charset="0"/>
              <a:ea typeface="宋体" panose="02010600030101010101" pitchFamily="2" charset="-122"/>
            </a:endParaRPr>
          </a:p>
          <a:p>
            <a:pPr algn="just"/>
            <a:r>
              <a:rPr lang="en-US" altLang="zh-CN" sz="1600" kern="100" dirty="0">
                <a:effectLst/>
                <a:latin typeface="宋体" panose="02010600030101010101" pitchFamily="2" charset="-122"/>
                <a:ea typeface="宋体" panose="02010600030101010101" pitchFamily="2" charset="-122"/>
              </a:rPr>
              <a:t>2</a:t>
            </a:r>
            <a:r>
              <a:rPr lang="zh-CN" altLang="zh-CN" sz="1600" kern="100" dirty="0">
                <a:effectLst/>
                <a:latin typeface="Times New Roman" panose="02020603050405020304" pitchFamily="18" charset="0"/>
                <a:ea typeface="宋体" panose="02010600030101010101" pitchFamily="2" charset="-122"/>
              </a:rPr>
              <a:t>．</a:t>
            </a:r>
            <a:r>
              <a:rPr lang="en-US" altLang="zh-CN" sz="1600" kern="100" dirty="0">
                <a:effectLst/>
                <a:latin typeface="Times New Roman" panose="02020603050405020304" pitchFamily="18" charset="0"/>
                <a:ea typeface="宋体" panose="02010600030101010101" pitchFamily="2" charset="-122"/>
              </a:rPr>
              <a:t>Swing GUI</a:t>
            </a:r>
            <a:r>
              <a:rPr lang="zh-CN" altLang="zh-CN" sz="1600" kern="100" dirty="0">
                <a:effectLst/>
                <a:latin typeface="Times New Roman" panose="02020603050405020304" pitchFamily="18" charset="0"/>
                <a:ea typeface="宋体" panose="02010600030101010101" pitchFamily="2" charset="-122"/>
              </a:rPr>
              <a:t>通常由哪几类元素组成？（选三项）</a:t>
            </a:r>
            <a:endParaRPr lang="zh-CN" altLang="zh-CN" sz="1600" kern="100" dirty="0">
              <a:effectLst/>
              <a:latin typeface="Times New Roman" panose="02020603050405020304" pitchFamily="18" charset="0"/>
              <a:ea typeface="宋体" panose="02010600030101010101" pitchFamily="2" charset="-122"/>
            </a:endParaRPr>
          </a:p>
          <a:p>
            <a:pPr algn="just"/>
            <a:r>
              <a:rPr lang="en-US" altLang="zh-CN" sz="1600" kern="100" dirty="0">
                <a:effectLst/>
                <a:latin typeface="宋体" panose="02010600030101010101" pitchFamily="2" charset="-122"/>
                <a:ea typeface="宋体" panose="02010600030101010101" pitchFamily="2" charset="-122"/>
              </a:rPr>
              <a:t>A. GUI</a:t>
            </a:r>
            <a:r>
              <a:rPr lang="zh-CN" altLang="zh-CN" sz="1600" kern="100" dirty="0">
                <a:effectLst/>
                <a:latin typeface="Times New Roman" panose="02020603050405020304" pitchFamily="18" charset="0"/>
                <a:ea typeface="宋体" panose="02010600030101010101" pitchFamily="2" charset="-122"/>
              </a:rPr>
              <a:t>容器</a:t>
            </a:r>
            <a:endParaRPr lang="zh-CN" altLang="zh-CN" sz="1600" kern="100" dirty="0">
              <a:effectLst/>
              <a:latin typeface="Times New Roman" panose="02020603050405020304" pitchFamily="18" charset="0"/>
              <a:ea typeface="宋体" panose="02010600030101010101" pitchFamily="2" charset="-122"/>
            </a:endParaRPr>
          </a:p>
          <a:p>
            <a:pPr algn="just"/>
            <a:r>
              <a:rPr lang="en-US" altLang="zh-CN" sz="1600" kern="100" dirty="0">
                <a:effectLst/>
                <a:latin typeface="宋体" panose="02010600030101010101" pitchFamily="2" charset="-122"/>
                <a:ea typeface="宋体" panose="02010600030101010101" pitchFamily="2" charset="-122"/>
              </a:rPr>
              <a:t>B</a:t>
            </a:r>
            <a:r>
              <a:rPr lang="zh-CN" altLang="zh-CN" sz="1600" kern="100" dirty="0">
                <a:effectLst/>
                <a:latin typeface="Times New Roman" panose="02020603050405020304" pitchFamily="18" charset="0"/>
                <a:ea typeface="宋体" panose="02010600030101010101" pitchFamily="2" charset="-122"/>
              </a:rPr>
              <a:t>．</a:t>
            </a:r>
            <a:r>
              <a:rPr lang="en-US" altLang="zh-CN" sz="1600" kern="100" dirty="0">
                <a:effectLst/>
                <a:latin typeface="Times New Roman" panose="02020603050405020304" pitchFamily="18" charset="0"/>
                <a:ea typeface="宋体" panose="02010600030101010101" pitchFamily="2" charset="-122"/>
              </a:rPr>
              <a:t>GUI</a:t>
            </a:r>
            <a:r>
              <a:rPr lang="zh-CN" altLang="zh-CN" sz="1600" kern="100" dirty="0">
                <a:effectLst/>
                <a:latin typeface="Times New Roman" panose="02020603050405020304" pitchFamily="18" charset="0"/>
                <a:ea typeface="宋体" panose="02010600030101010101" pitchFamily="2" charset="-122"/>
              </a:rPr>
              <a:t>组件</a:t>
            </a:r>
            <a:endParaRPr lang="zh-CN" altLang="zh-CN" sz="1600" kern="100" dirty="0">
              <a:effectLst/>
              <a:latin typeface="Times New Roman" panose="02020603050405020304" pitchFamily="18" charset="0"/>
              <a:ea typeface="宋体" panose="02010600030101010101" pitchFamily="2" charset="-122"/>
            </a:endParaRPr>
          </a:p>
          <a:p>
            <a:pPr algn="just"/>
            <a:r>
              <a:rPr lang="en-US" altLang="zh-CN" sz="1600" kern="100" dirty="0">
                <a:effectLst/>
                <a:latin typeface="宋体" panose="02010600030101010101" pitchFamily="2" charset="-122"/>
                <a:ea typeface="宋体" panose="02010600030101010101" pitchFamily="2" charset="-122"/>
              </a:rPr>
              <a:t>C</a:t>
            </a:r>
            <a:r>
              <a:rPr lang="zh-CN" altLang="zh-CN" sz="1600" kern="100" dirty="0">
                <a:effectLst/>
                <a:latin typeface="Times New Roman" panose="02020603050405020304" pitchFamily="18" charset="0"/>
                <a:ea typeface="宋体" panose="02010600030101010101" pitchFamily="2" charset="-122"/>
              </a:rPr>
              <a:t>．布局管理器</a:t>
            </a:r>
            <a:endParaRPr lang="zh-CN" altLang="zh-CN" sz="1600" kern="100" dirty="0">
              <a:effectLst/>
              <a:latin typeface="Times New Roman" panose="02020603050405020304" pitchFamily="18" charset="0"/>
              <a:ea typeface="宋体" panose="02010600030101010101" pitchFamily="2" charset="-122"/>
            </a:endParaRPr>
          </a:p>
          <a:p>
            <a:pPr algn="just"/>
            <a:r>
              <a:rPr lang="en-US" altLang="zh-CN" sz="1600" kern="100" dirty="0">
                <a:effectLst/>
                <a:latin typeface="宋体" panose="02010600030101010101" pitchFamily="2" charset="-122"/>
                <a:ea typeface="宋体" panose="02010600030101010101" pitchFamily="2" charset="-122"/>
              </a:rPr>
              <a:t>D</a:t>
            </a:r>
            <a:r>
              <a:rPr lang="zh-CN" altLang="zh-CN" sz="1600" kern="100" dirty="0">
                <a:effectLst/>
                <a:latin typeface="Times New Roman" panose="02020603050405020304" pitchFamily="18" charset="0"/>
                <a:ea typeface="宋体" panose="02010600030101010101" pitchFamily="2" charset="-122"/>
              </a:rPr>
              <a:t>．</a:t>
            </a:r>
            <a:r>
              <a:rPr lang="en-US" altLang="zh-CN" sz="1600" kern="100" dirty="0">
                <a:effectLst/>
                <a:latin typeface="Times New Roman" panose="02020603050405020304" pitchFamily="18" charset="0"/>
                <a:ea typeface="宋体" panose="02010600030101010101" pitchFamily="2" charset="-122"/>
              </a:rPr>
              <a:t>GUI</a:t>
            </a:r>
            <a:r>
              <a:rPr lang="zh-CN" altLang="zh-CN" sz="1600" kern="100" dirty="0">
                <a:effectLst/>
                <a:latin typeface="Times New Roman" panose="02020603050405020304" pitchFamily="18" charset="0"/>
                <a:ea typeface="宋体" panose="02010600030101010101" pitchFamily="2" charset="-122"/>
              </a:rPr>
              <a:t>事件侦听器</a:t>
            </a:r>
            <a:endParaRPr lang="zh-CN" altLang="zh-CN" sz="1600" kern="100" dirty="0">
              <a:effectLst/>
              <a:latin typeface="Times New Roman" panose="02020603050405020304" pitchFamily="18" charset="0"/>
              <a:ea typeface="宋体" panose="02010600030101010101" pitchFamily="2" charset="-122"/>
            </a:endParaRPr>
          </a:p>
          <a:p>
            <a:pPr algn="just"/>
            <a:r>
              <a:rPr lang="en-US" altLang="zh-CN" sz="1600" kern="100" dirty="0">
                <a:effectLst/>
                <a:latin typeface="宋体" panose="02010600030101010101" pitchFamily="2" charset="-122"/>
                <a:ea typeface="宋体" panose="02010600030101010101" pitchFamily="2" charset="-122"/>
              </a:rPr>
              <a:t>3</a:t>
            </a:r>
            <a:r>
              <a:rPr lang="zh-CN" altLang="zh-CN" sz="1600" kern="100" dirty="0">
                <a:effectLst/>
                <a:latin typeface="Times New Roman" panose="02020603050405020304" pitchFamily="18" charset="0"/>
                <a:ea typeface="宋体" panose="02010600030101010101" pitchFamily="2" charset="-122"/>
              </a:rPr>
              <a:t>．以下关于</a:t>
            </a:r>
            <a:r>
              <a:rPr lang="en-US" altLang="zh-CN" sz="1600" kern="100" dirty="0">
                <a:effectLst/>
                <a:latin typeface="Times New Roman" panose="02020603050405020304" pitchFamily="18" charset="0"/>
                <a:ea typeface="宋体" panose="02010600030101010101" pitchFamily="2" charset="-122"/>
              </a:rPr>
              <a:t>Swing</a:t>
            </a:r>
            <a:r>
              <a:rPr lang="zh-CN" altLang="zh-CN" sz="1600" kern="100" dirty="0">
                <a:effectLst/>
                <a:latin typeface="Times New Roman" panose="02020603050405020304" pitchFamily="18" charset="0"/>
                <a:ea typeface="宋体" panose="02010600030101010101" pitchFamily="2" charset="-122"/>
              </a:rPr>
              <a:t>容器叙述，哪项错误？</a:t>
            </a:r>
            <a:endParaRPr lang="zh-CN" altLang="zh-CN" sz="1600" kern="100" dirty="0">
              <a:effectLst/>
              <a:latin typeface="Times New Roman" panose="02020603050405020304" pitchFamily="18" charset="0"/>
              <a:ea typeface="宋体" panose="02010600030101010101" pitchFamily="2" charset="-122"/>
            </a:endParaRPr>
          </a:p>
          <a:p>
            <a:pPr algn="just"/>
            <a:r>
              <a:rPr lang="en-US" altLang="zh-CN" sz="1600" kern="100" dirty="0">
                <a:effectLst/>
                <a:latin typeface="宋体" panose="02010600030101010101" pitchFamily="2" charset="-122"/>
                <a:ea typeface="宋体" panose="02010600030101010101" pitchFamily="2" charset="-122"/>
              </a:rPr>
              <a:t>A</a:t>
            </a:r>
            <a:r>
              <a:rPr lang="zh-CN" altLang="zh-CN" sz="1600" kern="100" dirty="0">
                <a:effectLst/>
                <a:latin typeface="Times New Roman" panose="02020603050405020304" pitchFamily="18" charset="0"/>
                <a:ea typeface="宋体" panose="02010600030101010101" pitchFamily="2" charset="-122"/>
              </a:rPr>
              <a:t>．容器是一种特殊的组件，它可用来放置其它组件</a:t>
            </a:r>
            <a:endParaRPr lang="zh-CN" altLang="zh-CN" sz="1600" kern="100" dirty="0">
              <a:effectLst/>
              <a:latin typeface="Times New Roman" panose="02020603050405020304" pitchFamily="18" charset="0"/>
              <a:ea typeface="宋体" panose="02010600030101010101" pitchFamily="2" charset="-122"/>
            </a:endParaRPr>
          </a:p>
          <a:p>
            <a:pPr algn="just"/>
            <a:r>
              <a:rPr lang="en-US" altLang="zh-CN" sz="1600" kern="100" dirty="0">
                <a:effectLst/>
                <a:latin typeface="宋体" panose="02010600030101010101" pitchFamily="2" charset="-122"/>
                <a:ea typeface="宋体" panose="02010600030101010101" pitchFamily="2" charset="-122"/>
              </a:rPr>
              <a:t>B</a:t>
            </a:r>
            <a:r>
              <a:rPr lang="zh-CN" altLang="zh-CN" sz="1600" kern="100" dirty="0">
                <a:effectLst/>
                <a:latin typeface="Times New Roman" panose="02020603050405020304" pitchFamily="18" charset="0"/>
                <a:ea typeface="宋体" panose="02010600030101010101" pitchFamily="2" charset="-122"/>
              </a:rPr>
              <a:t>．容器是组成</a:t>
            </a:r>
            <a:r>
              <a:rPr lang="en-US" altLang="zh-CN" sz="1600" kern="100" dirty="0">
                <a:effectLst/>
                <a:latin typeface="Times New Roman" panose="02020603050405020304" pitchFamily="18" charset="0"/>
                <a:ea typeface="宋体" panose="02010600030101010101" pitchFamily="2" charset="-122"/>
              </a:rPr>
              <a:t>GUI</a:t>
            </a:r>
            <a:r>
              <a:rPr lang="zh-CN" altLang="zh-CN" sz="1600" kern="100" dirty="0">
                <a:effectLst/>
                <a:latin typeface="Times New Roman" panose="02020603050405020304" pitchFamily="18" charset="0"/>
                <a:ea typeface="宋体" panose="02010600030101010101" pitchFamily="2" charset="-122"/>
              </a:rPr>
              <a:t>所必需的元素</a:t>
            </a:r>
            <a:endParaRPr lang="zh-CN" altLang="zh-CN" sz="1600" kern="100" dirty="0">
              <a:effectLst/>
              <a:latin typeface="Times New Roman" panose="02020603050405020304" pitchFamily="18" charset="0"/>
              <a:ea typeface="宋体" panose="02010600030101010101" pitchFamily="2" charset="-122"/>
            </a:endParaRPr>
          </a:p>
          <a:p>
            <a:pPr algn="just"/>
            <a:r>
              <a:rPr lang="en-US" altLang="zh-CN" sz="1600" kern="100" dirty="0">
                <a:effectLst/>
                <a:latin typeface="宋体" panose="02010600030101010101" pitchFamily="2" charset="-122"/>
                <a:ea typeface="宋体" panose="02010600030101010101" pitchFamily="2" charset="-122"/>
              </a:rPr>
              <a:t>C</a:t>
            </a:r>
            <a:r>
              <a:rPr lang="zh-CN" altLang="zh-CN" sz="1600" kern="100" dirty="0">
                <a:effectLst/>
                <a:latin typeface="Times New Roman" panose="02020603050405020304" pitchFamily="18" charset="0"/>
                <a:ea typeface="宋体" panose="02010600030101010101" pitchFamily="2" charset="-122"/>
              </a:rPr>
              <a:t>．容器是一种特殊的组件，它可被放置在其它容器中</a:t>
            </a:r>
            <a:endParaRPr lang="zh-CN" altLang="zh-CN" sz="1600" kern="100" dirty="0">
              <a:effectLst/>
              <a:latin typeface="Times New Roman" panose="02020603050405020304" pitchFamily="18" charset="0"/>
              <a:ea typeface="宋体" panose="02010600030101010101" pitchFamily="2" charset="-122"/>
            </a:endParaRPr>
          </a:p>
          <a:p>
            <a:pPr algn="just"/>
            <a:r>
              <a:rPr lang="en-US" altLang="zh-CN" sz="1600" kern="100" dirty="0">
                <a:effectLst/>
                <a:latin typeface="宋体" panose="02010600030101010101" pitchFamily="2" charset="-122"/>
                <a:ea typeface="宋体" panose="02010600030101010101" pitchFamily="2" charset="-122"/>
              </a:rPr>
              <a:t>D</a:t>
            </a:r>
            <a:r>
              <a:rPr lang="zh-CN" altLang="zh-CN" sz="1600" kern="100" dirty="0">
                <a:effectLst/>
                <a:latin typeface="Times New Roman" panose="02020603050405020304" pitchFamily="18" charset="0"/>
                <a:ea typeface="宋体" panose="02010600030101010101" pitchFamily="2" charset="-122"/>
              </a:rPr>
              <a:t>．容器是一种特殊的组件，它可被放置在任何组件中</a:t>
            </a:r>
            <a:endParaRPr lang="zh-CN" altLang="zh-CN" sz="1600" kern="100" dirty="0">
              <a:effectLst/>
              <a:latin typeface="Times New Roman" panose="02020603050405020304" pitchFamily="18" charset="0"/>
              <a:ea typeface="宋体" panose="02010600030101010101" pitchFamily="2" charset="-122"/>
            </a:endParaRPr>
          </a:p>
        </p:txBody>
      </p:sp>
      <p:sp>
        <p:nvSpPr>
          <p:cNvPr id="5" name="文本框 4"/>
          <p:cNvSpPr txBox="1"/>
          <p:nvPr/>
        </p:nvSpPr>
        <p:spPr>
          <a:xfrm>
            <a:off x="6172200" y="2819416"/>
            <a:ext cx="5562454" cy="2862322"/>
          </a:xfrm>
          <a:prstGeom prst="rect">
            <a:avLst/>
          </a:prstGeom>
          <a:noFill/>
        </p:spPr>
        <p:txBody>
          <a:bodyPr wrap="square">
            <a:spAutoFit/>
          </a:bodyPr>
          <a:lstStyle/>
          <a:p>
            <a:pPr algn="just"/>
            <a:r>
              <a:rPr lang="en-US" altLang="zh-CN" kern="100" dirty="0">
                <a:effectLst/>
                <a:latin typeface="宋体" panose="02010600030101010101" pitchFamily="2" charset="-122"/>
                <a:ea typeface="宋体" panose="02010600030101010101" pitchFamily="2" charset="-122"/>
              </a:rPr>
              <a:t>4</a:t>
            </a:r>
            <a:r>
              <a:rPr lang="zh-CN" altLang="zh-CN" kern="100" dirty="0">
                <a:effectLst/>
                <a:latin typeface="Times New Roman" panose="02020603050405020304" pitchFamily="18" charset="0"/>
                <a:ea typeface="宋体" panose="02010600030101010101" pitchFamily="2" charset="-122"/>
              </a:rPr>
              <a:t>．以下关于</a:t>
            </a:r>
            <a:r>
              <a:rPr lang="en-US" altLang="zh-CN" kern="100" dirty="0" err="1">
                <a:effectLst/>
                <a:latin typeface="Times New Roman" panose="02020603050405020304" pitchFamily="18" charset="0"/>
                <a:ea typeface="宋体" panose="02010600030101010101" pitchFamily="2" charset="-122"/>
              </a:rPr>
              <a:t>BorderLayout</a:t>
            </a:r>
            <a:r>
              <a:rPr lang="zh-CN" altLang="zh-CN" kern="100" dirty="0">
                <a:effectLst/>
                <a:latin typeface="Times New Roman" panose="02020603050405020304" pitchFamily="18" charset="0"/>
                <a:ea typeface="宋体" panose="02010600030101010101" pitchFamily="2" charset="-122"/>
              </a:rPr>
              <a:t>类功能的描述，哪项错误？</a:t>
            </a:r>
            <a:endParaRPr lang="zh-CN" altLang="zh-CN" kern="100" dirty="0">
              <a:effectLst/>
              <a:latin typeface="Times New Roman" panose="02020603050405020304" pitchFamily="18" charset="0"/>
              <a:ea typeface="宋体" panose="02010600030101010101" pitchFamily="2" charset="-122"/>
            </a:endParaRPr>
          </a:p>
          <a:p>
            <a:pPr algn="just"/>
            <a:r>
              <a:rPr lang="en-US" altLang="zh-CN" kern="100" dirty="0">
                <a:effectLst/>
                <a:latin typeface="宋体" panose="02010600030101010101" pitchFamily="2" charset="-122"/>
                <a:ea typeface="宋体" panose="02010600030101010101" pitchFamily="2" charset="-122"/>
              </a:rPr>
              <a:t>A</a:t>
            </a:r>
            <a:r>
              <a:rPr lang="zh-CN" altLang="zh-CN" kern="100" dirty="0">
                <a:effectLst/>
                <a:latin typeface="Times New Roman" panose="02020603050405020304" pitchFamily="18" charset="0"/>
                <a:ea typeface="宋体" panose="02010600030101010101" pitchFamily="2" charset="-122"/>
              </a:rPr>
              <a:t>．它可以与其它布局管理器协同工作</a:t>
            </a:r>
            <a:endParaRPr lang="zh-CN" altLang="zh-CN" kern="100" dirty="0">
              <a:effectLst/>
              <a:latin typeface="Times New Roman" panose="02020603050405020304" pitchFamily="18" charset="0"/>
              <a:ea typeface="宋体" panose="02010600030101010101" pitchFamily="2" charset="-122"/>
            </a:endParaRPr>
          </a:p>
          <a:p>
            <a:pPr algn="just"/>
            <a:r>
              <a:rPr lang="en-US" altLang="zh-CN" kern="100" dirty="0">
                <a:effectLst/>
                <a:latin typeface="宋体" panose="02010600030101010101" pitchFamily="2" charset="-122"/>
                <a:ea typeface="宋体" panose="02010600030101010101" pitchFamily="2" charset="-122"/>
              </a:rPr>
              <a:t>B</a:t>
            </a:r>
            <a:r>
              <a:rPr lang="zh-CN" altLang="zh-CN" kern="100" dirty="0">
                <a:effectLst/>
                <a:latin typeface="Times New Roman" panose="02020603050405020304" pitchFamily="18" charset="0"/>
                <a:ea typeface="宋体" panose="02010600030101010101" pitchFamily="2" charset="-122"/>
              </a:rPr>
              <a:t>．它可以对</a:t>
            </a:r>
            <a:r>
              <a:rPr lang="en-US" altLang="zh-CN" kern="100" dirty="0">
                <a:effectLst/>
                <a:latin typeface="Times New Roman" panose="02020603050405020304" pitchFamily="18" charset="0"/>
                <a:ea typeface="宋体" panose="02010600030101010101" pitchFamily="2" charset="-122"/>
              </a:rPr>
              <a:t>GUI</a:t>
            </a:r>
            <a:r>
              <a:rPr lang="zh-CN" altLang="zh-CN" kern="100" dirty="0">
                <a:effectLst/>
                <a:latin typeface="Times New Roman" panose="02020603050405020304" pitchFamily="18" charset="0"/>
                <a:ea typeface="宋体" panose="02010600030101010101" pitchFamily="2" charset="-122"/>
              </a:rPr>
              <a:t>容器中的组件完成边框式的布局</a:t>
            </a:r>
            <a:endParaRPr lang="zh-CN" altLang="zh-CN" kern="100" dirty="0">
              <a:effectLst/>
              <a:latin typeface="Times New Roman" panose="02020603050405020304" pitchFamily="18" charset="0"/>
              <a:ea typeface="宋体" panose="02010600030101010101" pitchFamily="2" charset="-122"/>
            </a:endParaRPr>
          </a:p>
          <a:p>
            <a:pPr algn="just"/>
            <a:r>
              <a:rPr lang="en-US" altLang="zh-CN" kern="100" dirty="0">
                <a:effectLst/>
                <a:latin typeface="宋体" panose="02010600030101010101" pitchFamily="2" charset="-122"/>
                <a:ea typeface="宋体" panose="02010600030101010101" pitchFamily="2" charset="-122"/>
              </a:rPr>
              <a:t>C</a:t>
            </a:r>
            <a:r>
              <a:rPr lang="zh-CN" altLang="zh-CN" kern="100" dirty="0">
                <a:effectLst/>
                <a:latin typeface="Times New Roman" panose="02020603050405020304" pitchFamily="18" charset="0"/>
                <a:ea typeface="宋体" panose="02010600030101010101" pitchFamily="2" charset="-122"/>
              </a:rPr>
              <a:t>．它位于</a:t>
            </a:r>
            <a:r>
              <a:rPr lang="en-US" altLang="zh-CN" kern="100" dirty="0" err="1">
                <a:effectLst/>
                <a:latin typeface="Times New Roman" panose="02020603050405020304" pitchFamily="18" charset="0"/>
                <a:ea typeface="宋体" panose="02010600030101010101" pitchFamily="2" charset="-122"/>
              </a:rPr>
              <a:t>java.awt</a:t>
            </a:r>
            <a:r>
              <a:rPr lang="zh-CN" altLang="zh-CN" kern="100" dirty="0">
                <a:effectLst/>
                <a:latin typeface="Times New Roman" panose="02020603050405020304" pitchFamily="18" charset="0"/>
                <a:ea typeface="宋体" panose="02010600030101010101" pitchFamily="2" charset="-122"/>
              </a:rPr>
              <a:t>包中</a:t>
            </a:r>
            <a:endParaRPr lang="zh-CN" altLang="zh-CN" kern="100" dirty="0">
              <a:effectLst/>
              <a:latin typeface="Times New Roman" panose="02020603050405020304" pitchFamily="18" charset="0"/>
              <a:ea typeface="宋体" panose="02010600030101010101" pitchFamily="2" charset="-122"/>
            </a:endParaRPr>
          </a:p>
          <a:p>
            <a:pPr algn="just"/>
            <a:r>
              <a:rPr lang="en-US" altLang="zh-CN" kern="100" dirty="0">
                <a:effectLst/>
                <a:latin typeface="宋体" panose="02010600030101010101" pitchFamily="2" charset="-122"/>
                <a:ea typeface="宋体" panose="02010600030101010101" pitchFamily="2" charset="-122"/>
              </a:rPr>
              <a:t>D</a:t>
            </a:r>
            <a:r>
              <a:rPr lang="zh-CN" altLang="zh-CN" kern="100" dirty="0">
                <a:effectLst/>
                <a:latin typeface="Times New Roman" panose="02020603050405020304" pitchFamily="18" charset="0"/>
                <a:ea typeface="宋体" panose="02010600030101010101" pitchFamily="2" charset="-122"/>
              </a:rPr>
              <a:t>．它是一种特殊的组件</a:t>
            </a:r>
            <a:endParaRPr lang="zh-CN" altLang="zh-CN" kern="100" dirty="0">
              <a:effectLst/>
              <a:latin typeface="Times New Roman" panose="02020603050405020304" pitchFamily="18" charset="0"/>
              <a:ea typeface="宋体" panose="02010600030101010101" pitchFamily="2" charset="-122"/>
            </a:endParaRPr>
          </a:p>
          <a:p>
            <a:pPr algn="just"/>
            <a:r>
              <a:rPr lang="en-US" altLang="zh-CN" kern="100" dirty="0">
                <a:effectLst/>
                <a:latin typeface="宋体" panose="02010600030101010101" pitchFamily="2" charset="-122"/>
                <a:ea typeface="宋体" panose="02010600030101010101" pitchFamily="2" charset="-122"/>
              </a:rPr>
              <a:t>5</a:t>
            </a:r>
            <a:r>
              <a:rPr lang="zh-CN" altLang="zh-CN" kern="100" dirty="0">
                <a:effectLst/>
                <a:latin typeface="Times New Roman" panose="02020603050405020304" pitchFamily="18" charset="0"/>
                <a:ea typeface="宋体" panose="02010600030101010101" pitchFamily="2" charset="-122"/>
              </a:rPr>
              <a:t>．</a:t>
            </a:r>
            <a:r>
              <a:rPr lang="en-US" altLang="zh-CN" kern="100" dirty="0" err="1">
                <a:effectLst/>
                <a:latin typeface="Times New Roman" panose="02020603050405020304" pitchFamily="18" charset="0"/>
                <a:ea typeface="宋体" panose="02010600030101010101" pitchFamily="2" charset="-122"/>
              </a:rPr>
              <a:t>JTextField</a:t>
            </a:r>
            <a:r>
              <a:rPr lang="zh-CN" altLang="zh-CN" kern="100" dirty="0">
                <a:effectLst/>
                <a:latin typeface="Times New Roman" panose="02020603050405020304" pitchFamily="18" charset="0"/>
                <a:ea typeface="宋体" panose="02010600030101010101" pitchFamily="2" charset="-122"/>
              </a:rPr>
              <a:t>类提供的</a:t>
            </a:r>
            <a:r>
              <a:rPr lang="en-US" altLang="zh-CN" kern="100" dirty="0">
                <a:effectLst/>
                <a:latin typeface="Times New Roman" panose="02020603050405020304" pitchFamily="18" charset="0"/>
                <a:ea typeface="宋体" panose="02010600030101010101" pitchFamily="2" charset="-122"/>
              </a:rPr>
              <a:t>GUI</a:t>
            </a:r>
            <a:r>
              <a:rPr lang="zh-CN" altLang="zh-CN" kern="100" dirty="0">
                <a:effectLst/>
                <a:latin typeface="Times New Roman" panose="02020603050405020304" pitchFamily="18" charset="0"/>
                <a:ea typeface="宋体" panose="02010600030101010101" pitchFamily="2" charset="-122"/>
              </a:rPr>
              <a:t>功能是？</a:t>
            </a:r>
            <a:endParaRPr lang="zh-CN" altLang="zh-CN" kern="100" dirty="0">
              <a:effectLst/>
              <a:latin typeface="Times New Roman" panose="02020603050405020304" pitchFamily="18" charset="0"/>
              <a:ea typeface="宋体" panose="02010600030101010101" pitchFamily="2" charset="-122"/>
            </a:endParaRPr>
          </a:p>
          <a:p>
            <a:pPr algn="just"/>
            <a:r>
              <a:rPr lang="en-US" altLang="zh-CN" kern="100" dirty="0">
                <a:effectLst/>
                <a:latin typeface="宋体" panose="02010600030101010101" pitchFamily="2" charset="-122"/>
                <a:ea typeface="宋体" panose="02010600030101010101" pitchFamily="2" charset="-122"/>
              </a:rPr>
              <a:t>A</a:t>
            </a:r>
            <a:r>
              <a:rPr lang="zh-CN" altLang="zh-CN" kern="100" dirty="0">
                <a:effectLst/>
                <a:latin typeface="Times New Roman" panose="02020603050405020304" pitchFamily="18" charset="0"/>
                <a:ea typeface="宋体" panose="02010600030101010101" pitchFamily="2" charset="-122"/>
              </a:rPr>
              <a:t>．文本区域</a:t>
            </a:r>
            <a:endParaRPr lang="zh-CN" altLang="zh-CN" kern="100" dirty="0">
              <a:effectLst/>
              <a:latin typeface="Times New Roman" panose="02020603050405020304" pitchFamily="18" charset="0"/>
              <a:ea typeface="宋体" panose="02010600030101010101" pitchFamily="2" charset="-122"/>
            </a:endParaRPr>
          </a:p>
          <a:p>
            <a:pPr algn="just"/>
            <a:r>
              <a:rPr lang="en-US" altLang="zh-CN" kern="100" dirty="0">
                <a:effectLst/>
                <a:latin typeface="宋体" panose="02010600030101010101" pitchFamily="2" charset="-122"/>
                <a:ea typeface="宋体" panose="02010600030101010101" pitchFamily="2" charset="-122"/>
              </a:rPr>
              <a:t>B</a:t>
            </a:r>
            <a:r>
              <a:rPr lang="zh-CN" altLang="zh-CN" kern="100" dirty="0">
                <a:effectLst/>
                <a:latin typeface="Times New Roman" panose="02020603050405020304" pitchFamily="18" charset="0"/>
                <a:ea typeface="宋体" panose="02010600030101010101" pitchFamily="2" charset="-122"/>
              </a:rPr>
              <a:t>．按钮</a:t>
            </a:r>
            <a:endParaRPr lang="zh-CN" altLang="zh-CN" kern="100" dirty="0">
              <a:effectLst/>
              <a:latin typeface="Times New Roman" panose="02020603050405020304" pitchFamily="18" charset="0"/>
              <a:ea typeface="宋体" panose="02010600030101010101" pitchFamily="2" charset="-122"/>
            </a:endParaRPr>
          </a:p>
          <a:p>
            <a:pPr algn="just"/>
            <a:r>
              <a:rPr lang="en-US" altLang="zh-CN" kern="100" dirty="0">
                <a:effectLst/>
                <a:latin typeface="宋体" panose="02010600030101010101" pitchFamily="2" charset="-122"/>
                <a:ea typeface="宋体" panose="02010600030101010101" pitchFamily="2" charset="-122"/>
              </a:rPr>
              <a:t>C</a:t>
            </a:r>
            <a:r>
              <a:rPr lang="zh-CN" altLang="zh-CN" kern="100" dirty="0">
                <a:effectLst/>
                <a:latin typeface="Times New Roman" panose="02020603050405020304" pitchFamily="18" charset="0"/>
                <a:ea typeface="宋体" panose="02010600030101010101" pitchFamily="2" charset="-122"/>
              </a:rPr>
              <a:t>．文本字段</a:t>
            </a:r>
            <a:endParaRPr lang="zh-CN" altLang="zh-CN" kern="100" dirty="0">
              <a:effectLst/>
              <a:latin typeface="Times New Roman" panose="02020603050405020304" pitchFamily="18" charset="0"/>
              <a:ea typeface="宋体" panose="02010600030101010101" pitchFamily="2" charset="-122"/>
            </a:endParaRPr>
          </a:p>
          <a:p>
            <a:pPr algn="just"/>
            <a:r>
              <a:rPr lang="en-US" altLang="zh-CN" kern="100" dirty="0">
                <a:effectLst/>
                <a:latin typeface="宋体" panose="02010600030101010101" pitchFamily="2" charset="-122"/>
                <a:ea typeface="宋体" panose="02010600030101010101" pitchFamily="2" charset="-122"/>
              </a:rPr>
              <a:t>D</a:t>
            </a:r>
            <a:r>
              <a:rPr lang="zh-CN" altLang="zh-CN" kern="100" dirty="0">
                <a:effectLst/>
                <a:latin typeface="Times New Roman" panose="02020603050405020304" pitchFamily="18" charset="0"/>
                <a:ea typeface="宋体" panose="02010600030101010101" pitchFamily="2" charset="-122"/>
              </a:rPr>
              <a:t>．菜单</a:t>
            </a:r>
            <a:endParaRPr lang="zh-CN" altLang="zh-CN"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sz="2800" kern="100" dirty="0">
                <a:effectLst/>
                <a:latin typeface="Times New Roman" panose="02020603050405020304" pitchFamily="18" charset="0"/>
                <a:ea typeface="宋体" panose="02010600030101010101" pitchFamily="2" charset="-122"/>
              </a:rPr>
              <a:t>二、填空题</a:t>
            </a:r>
            <a:br>
              <a:rPr lang="zh-CN" altLang="zh-CN" sz="2800" kern="100" dirty="0">
                <a:effectLst/>
                <a:latin typeface="Times New Roman" panose="02020603050405020304" pitchFamily="18" charset="0"/>
                <a:ea typeface="宋体" panose="02010600030101010101" pitchFamily="2" charset="-122"/>
              </a:rPr>
            </a:br>
            <a:endParaRPr lang="zh-CN" altLang="en-US" dirty="0"/>
          </a:p>
        </p:txBody>
      </p:sp>
      <p:sp>
        <p:nvSpPr>
          <p:cNvPr id="4" name="文本框 3"/>
          <p:cNvSpPr txBox="1"/>
          <p:nvPr/>
        </p:nvSpPr>
        <p:spPr>
          <a:xfrm>
            <a:off x="762140" y="990600"/>
            <a:ext cx="8386573" cy="2862322"/>
          </a:xfrm>
          <a:prstGeom prst="rect">
            <a:avLst/>
          </a:prstGeom>
          <a:noFill/>
        </p:spPr>
        <p:txBody>
          <a:bodyPr wrap="square">
            <a:spAutoFit/>
          </a:bodyPr>
          <a:lstStyle/>
          <a:p>
            <a:pPr algn="just"/>
            <a:r>
              <a:rPr lang="en-US" altLang="zh-CN" sz="1800" kern="100" dirty="0">
                <a:effectLst/>
                <a:latin typeface="宋体" panose="02010600030101010101" pitchFamily="2" charset="-122"/>
                <a:ea typeface="宋体" panose="02010600030101010101" pitchFamily="2" charset="-122"/>
              </a:rPr>
              <a:t>1</a:t>
            </a:r>
            <a:r>
              <a:rPr lang="zh-CN" altLang="zh-CN" sz="1800" kern="100" dirty="0">
                <a:effectLst/>
                <a:latin typeface="Times New Roman" panose="02020603050405020304" pitchFamily="18" charset="0"/>
                <a:ea typeface="宋体" panose="02010600030101010101" pitchFamily="2" charset="-122"/>
              </a:rPr>
              <a:t>．将</a:t>
            </a:r>
            <a:r>
              <a:rPr lang="en-US" altLang="zh-CN" sz="1800" kern="100" dirty="0">
                <a:effectLst/>
                <a:latin typeface="Times New Roman" panose="02020603050405020304" pitchFamily="18" charset="0"/>
                <a:ea typeface="宋体" panose="02010600030101010101" pitchFamily="2" charset="-122"/>
              </a:rPr>
              <a:t>GUI</a:t>
            </a:r>
            <a:r>
              <a:rPr lang="zh-CN" altLang="zh-CN" sz="1800" kern="100" dirty="0">
                <a:effectLst/>
                <a:latin typeface="Times New Roman" panose="02020603050405020304" pitchFamily="18" charset="0"/>
                <a:ea typeface="宋体" panose="02010600030101010101" pitchFamily="2" charset="-122"/>
              </a:rPr>
              <a:t>窗口划分为东、西、南、北、中五个部分的布局管理器是</a:t>
            </a:r>
            <a:r>
              <a:rPr lang="en-US" altLang="zh-CN" sz="1800" kern="100" dirty="0">
                <a:effectLst/>
                <a:latin typeface="Times New Roman" panose="02020603050405020304" pitchFamily="18" charset="0"/>
                <a:ea typeface="宋体" panose="02010600030101010101" pitchFamily="2" charset="-122"/>
              </a:rPr>
              <a:t>__________</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effectLst/>
                <a:latin typeface="Times New Roman" panose="02020603050405020304" pitchFamily="18" charset="0"/>
                <a:ea typeface="宋体" panose="02010600030101010101" pitchFamily="2" charset="-122"/>
              </a:rPr>
              <a:t>2</a:t>
            </a:r>
            <a:r>
              <a:rPr lang="zh-CN" altLang="zh-CN" sz="1800" kern="100" dirty="0">
                <a:effectLst/>
                <a:latin typeface="Times New Roman" panose="02020603050405020304" pitchFamily="18" charset="0"/>
                <a:ea typeface="宋体" panose="02010600030101010101" pitchFamily="2" charset="-122"/>
              </a:rPr>
              <a:t>．在</a:t>
            </a:r>
            <a:r>
              <a:rPr lang="en-US" altLang="zh-CN" sz="1800" kern="100" dirty="0">
                <a:effectLst/>
                <a:latin typeface="Times New Roman" panose="02020603050405020304" pitchFamily="18" charset="0"/>
                <a:ea typeface="宋体" panose="02010600030101010101" pitchFamily="2" charset="-122"/>
              </a:rPr>
              <a:t>Swing GUI</a:t>
            </a:r>
            <a:r>
              <a:rPr lang="zh-CN" altLang="zh-CN" sz="1800" kern="100" dirty="0">
                <a:effectLst/>
                <a:latin typeface="Times New Roman" panose="02020603050405020304" pitchFamily="18" charset="0"/>
                <a:ea typeface="宋体" panose="02010600030101010101" pitchFamily="2" charset="-122"/>
              </a:rPr>
              <a:t>编程中</a:t>
            </a:r>
            <a:r>
              <a:rPr lang="en-US" altLang="zh-CN" sz="1800" kern="100" dirty="0" err="1">
                <a:effectLst/>
                <a:latin typeface="Times New Roman" panose="02020603050405020304" pitchFamily="18" charset="0"/>
                <a:ea typeface="宋体" panose="02010600030101010101" pitchFamily="2" charset="-122"/>
              </a:rPr>
              <a:t>setDefaultCloseOperation</a:t>
            </a:r>
            <a:r>
              <a:rPr lang="en-US" altLang="zh-CN" sz="1800" kern="100" dirty="0">
                <a:effectLst/>
                <a:latin typeface="Times New Roman" panose="02020603050405020304" pitchFamily="18" charset="0"/>
                <a:ea typeface="宋体" panose="02010600030101010101" pitchFamily="2" charset="-122"/>
              </a:rPr>
              <a:t>(</a:t>
            </a:r>
            <a:r>
              <a:rPr lang="en-US" altLang="zh-CN" sz="1800" kern="100" dirty="0" err="1">
                <a:effectLst/>
                <a:latin typeface="Times New Roman" panose="02020603050405020304" pitchFamily="18" charset="0"/>
                <a:ea typeface="宋体" panose="02010600030101010101" pitchFamily="2" charset="-122"/>
              </a:rPr>
              <a:t>JFrame</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EXIT_ON_  CLOSE)</a:t>
            </a:r>
            <a:r>
              <a:rPr lang="zh-CN" altLang="zh-CN" sz="1800" kern="100" dirty="0">
                <a:effectLst/>
                <a:latin typeface="Times New Roman" panose="02020603050405020304" pitchFamily="18" charset="0"/>
                <a:ea typeface="宋体" panose="02010600030101010101" pitchFamily="2" charset="-122"/>
              </a:rPr>
              <a:t>语句的作用是</a:t>
            </a:r>
            <a:r>
              <a:rPr lang="en-US" altLang="zh-CN" sz="1800" kern="100" dirty="0">
                <a:effectLst/>
                <a:latin typeface="Times New Roman" panose="02020603050405020304" pitchFamily="18" charset="0"/>
                <a:ea typeface="宋体" panose="02010600030101010101" pitchFamily="2" charset="-122"/>
              </a:rPr>
              <a:t>_____________</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effectLst/>
                <a:latin typeface="宋体" panose="02010600030101010101" pitchFamily="2" charset="-122"/>
                <a:ea typeface="宋体" panose="02010600030101010101" pitchFamily="2" charset="-122"/>
              </a:rPr>
              <a:t>3</a:t>
            </a:r>
            <a:r>
              <a:rPr lang="zh-CN" altLang="zh-CN" sz="1800" kern="100" dirty="0">
                <a:effectLst/>
                <a:latin typeface="Times New Roman" panose="02020603050405020304" pitchFamily="18" charset="0"/>
                <a:ea typeface="宋体" panose="02010600030101010101" pitchFamily="2" charset="-122"/>
              </a:rPr>
              <a:t>．请举出</a:t>
            </a:r>
            <a:r>
              <a:rPr lang="en-US" altLang="zh-CN" sz="1800" kern="100" dirty="0">
                <a:effectLst/>
                <a:latin typeface="Times New Roman" panose="02020603050405020304" pitchFamily="18" charset="0"/>
                <a:ea typeface="宋体" panose="02010600030101010101" pitchFamily="2" charset="-122"/>
              </a:rPr>
              <a:t>Swing</a:t>
            </a:r>
            <a:r>
              <a:rPr lang="zh-CN" altLang="zh-CN" sz="1800" kern="100" dirty="0">
                <a:effectLst/>
                <a:latin typeface="Times New Roman" panose="02020603050405020304" pitchFamily="18" charset="0"/>
                <a:ea typeface="宋体" panose="02010600030101010101" pitchFamily="2" charset="-122"/>
              </a:rPr>
              <a:t>容器的顶层容器</a:t>
            </a:r>
            <a:r>
              <a:rPr lang="en-US" altLang="zh-CN" sz="1800" kern="100" dirty="0">
                <a:effectLst/>
                <a:latin typeface="Times New Roman" panose="02020603050405020304" pitchFamily="18" charset="0"/>
                <a:ea typeface="宋体" panose="02010600030101010101" pitchFamily="2" charset="-122"/>
              </a:rPr>
              <a:t>_________</a:t>
            </a:r>
            <a:r>
              <a:rPr lang="zh-CN" altLang="zh-CN" sz="1800" kern="100" dirty="0">
                <a:effectLst/>
                <a:latin typeface="Times New Roman" panose="02020603050405020304" pitchFamily="18" charset="0"/>
                <a:ea typeface="宋体" panose="02010600030101010101" pitchFamily="2" charset="-122"/>
              </a:rPr>
              <a:t>（举两例）</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effectLst/>
                <a:latin typeface="宋体" panose="02010600030101010101" pitchFamily="2" charset="-122"/>
                <a:ea typeface="宋体" panose="02010600030101010101" pitchFamily="2" charset="-122"/>
              </a:rPr>
              <a:t>4. </a:t>
            </a:r>
            <a:r>
              <a:rPr lang="zh-CN" altLang="zh-CN" sz="1800" kern="100" dirty="0">
                <a:effectLst/>
                <a:latin typeface="Times New Roman" panose="02020603050405020304" pitchFamily="18" charset="0"/>
                <a:ea typeface="宋体" panose="02010600030101010101" pitchFamily="2" charset="-122"/>
              </a:rPr>
              <a:t>请举出组件的</a:t>
            </a:r>
            <a:r>
              <a:rPr lang="en-US" altLang="zh-CN" sz="1800" kern="100" dirty="0" err="1">
                <a:effectLst/>
                <a:latin typeface="Times New Roman" panose="02020603050405020304" pitchFamily="18" charset="0"/>
                <a:ea typeface="宋体" panose="02010600030101010101" pitchFamily="2" charset="-122"/>
              </a:rPr>
              <a:t>setSize</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方法签名是</a:t>
            </a:r>
            <a:r>
              <a:rPr lang="en-US" altLang="zh-CN" sz="1800" kern="100" dirty="0">
                <a:effectLst/>
                <a:latin typeface="Times New Roman" panose="02020603050405020304" pitchFamily="18" charset="0"/>
                <a:ea typeface="宋体" panose="02010600030101010101" pitchFamily="2" charset="-122"/>
              </a:rPr>
              <a:t>____________</a:t>
            </a:r>
            <a:r>
              <a:rPr lang="zh-CN" altLang="zh-CN" sz="1800" kern="100" dirty="0">
                <a:effectLst/>
                <a:latin typeface="Times New Roman" panose="02020603050405020304" pitchFamily="18" charset="0"/>
                <a:ea typeface="宋体" panose="02010600030101010101" pitchFamily="2" charset="-122"/>
              </a:rPr>
              <a:t>（举两例）</a:t>
            </a:r>
            <a:endParaRPr lang="zh-CN" altLang="zh-CN" sz="1800" kern="100" dirty="0">
              <a:effectLst/>
              <a:latin typeface="Times New Roman" panose="02020603050405020304" pitchFamily="18" charset="0"/>
              <a:ea typeface="宋体" panose="02010600030101010101" pitchFamily="2" charset="-122"/>
            </a:endParaRPr>
          </a:p>
          <a:p>
            <a:pPr algn="l"/>
            <a:r>
              <a:rPr lang="zh-CN" altLang="zh-CN" sz="1800" kern="100" dirty="0">
                <a:effectLst/>
                <a:latin typeface="Times New Roman" panose="02020603050405020304" pitchFamily="18" charset="0"/>
                <a:ea typeface="宋体" panose="02010600030101010101" pitchFamily="2" charset="-122"/>
              </a:rPr>
              <a:t>三、简答题</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effectLst/>
                <a:latin typeface="宋体" panose="02010600030101010101" pitchFamily="2" charset="-122"/>
                <a:ea typeface="宋体" panose="02010600030101010101" pitchFamily="2" charset="-122"/>
              </a:rPr>
              <a:t>1</a:t>
            </a:r>
            <a:r>
              <a:rPr lang="zh-CN" altLang="zh-CN" sz="1800" kern="100" dirty="0">
                <a:effectLst/>
                <a:latin typeface="Times New Roman" panose="02020603050405020304" pitchFamily="18" charset="0"/>
                <a:ea typeface="宋体" panose="02010600030101010101" pitchFamily="2" charset="-122"/>
              </a:rPr>
              <a:t>．什么是</a:t>
            </a:r>
            <a:r>
              <a:rPr lang="en-US" altLang="zh-CN" sz="1800" kern="100" dirty="0">
                <a:effectLst/>
                <a:latin typeface="Times New Roman" panose="02020603050405020304" pitchFamily="18" charset="0"/>
                <a:ea typeface="宋体" panose="02010600030101010101" pitchFamily="2" charset="-122"/>
              </a:rPr>
              <a:t>GUI</a:t>
            </a:r>
            <a:r>
              <a:rPr lang="zh-CN" altLang="zh-CN" sz="1800" kern="100" dirty="0">
                <a:effectLst/>
                <a:latin typeface="Times New Roman" panose="02020603050405020304" pitchFamily="18" charset="0"/>
                <a:ea typeface="宋体" panose="02010600030101010101" pitchFamily="2" charset="-122"/>
              </a:rPr>
              <a:t>？举出三个</a:t>
            </a:r>
            <a:r>
              <a:rPr lang="en-US" altLang="zh-CN" sz="1800" kern="100" dirty="0">
                <a:effectLst/>
                <a:latin typeface="Times New Roman" panose="02020603050405020304" pitchFamily="18" charset="0"/>
                <a:ea typeface="宋体" panose="02010600030101010101" pitchFamily="2" charset="-122"/>
              </a:rPr>
              <a:t>ANT</a:t>
            </a:r>
            <a:r>
              <a:rPr lang="zh-CN" altLang="zh-CN" sz="1800" kern="100" dirty="0">
                <a:effectLst/>
                <a:latin typeface="Times New Roman" panose="02020603050405020304" pitchFamily="18" charset="0"/>
                <a:ea typeface="宋体" panose="02010600030101010101" pitchFamily="2" charset="-122"/>
              </a:rPr>
              <a:t>组件的类名</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并说明</a:t>
            </a:r>
            <a:r>
              <a:rPr lang="en-US" altLang="zh-CN" sz="1800" kern="100" dirty="0">
                <a:effectLst/>
                <a:latin typeface="Times New Roman" panose="02020603050405020304" pitchFamily="18" charset="0"/>
                <a:ea typeface="宋体" panose="02010600030101010101" pitchFamily="2" charset="-122"/>
              </a:rPr>
              <a:t>AWT</a:t>
            </a:r>
            <a:r>
              <a:rPr lang="zh-CN" altLang="zh-CN" sz="1800" kern="100" dirty="0">
                <a:effectLst/>
                <a:latin typeface="Times New Roman" panose="02020603050405020304" pitchFamily="18" charset="0"/>
                <a:ea typeface="宋体" panose="02010600030101010101" pitchFamily="2" charset="-122"/>
              </a:rPr>
              <a:t>组件的一般功能。</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effectLst/>
                <a:latin typeface="宋体" panose="02010600030101010101" pitchFamily="2" charset="-122"/>
                <a:ea typeface="宋体" panose="02010600030101010101" pitchFamily="2" charset="-122"/>
              </a:rPr>
              <a:t>2</a:t>
            </a:r>
            <a:r>
              <a:rPr lang="zh-CN" altLang="zh-CN" sz="1800" kern="100" dirty="0">
                <a:effectLst/>
                <a:latin typeface="Times New Roman" panose="02020603050405020304" pitchFamily="18" charset="0"/>
                <a:ea typeface="宋体" panose="02010600030101010101" pitchFamily="2" charset="-122"/>
              </a:rPr>
              <a:t>．什么是事件、事件源、事件处理方法、事件监听器</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举出两个事件的类名。</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effectLst/>
                <a:latin typeface="宋体" panose="02010600030101010101" pitchFamily="2" charset="-122"/>
                <a:ea typeface="宋体" panose="02010600030101010101" pitchFamily="2" charset="-122"/>
              </a:rPr>
              <a:t>3. java</a:t>
            </a:r>
            <a:r>
              <a:rPr lang="zh-CN" altLang="zh-CN" sz="1800" kern="100" dirty="0">
                <a:effectLst/>
                <a:latin typeface="Times New Roman" panose="02020603050405020304" pitchFamily="18" charset="0"/>
                <a:ea typeface="宋体" panose="02010600030101010101" pitchFamily="2" charset="-122"/>
              </a:rPr>
              <a:t>中</a:t>
            </a:r>
            <a:r>
              <a:rPr lang="en-US" altLang="zh-CN" sz="1800" kern="100" dirty="0">
                <a:effectLst/>
                <a:latin typeface="Times New Roman" panose="02020603050405020304" pitchFamily="18" charset="0"/>
                <a:ea typeface="宋体" panose="02010600030101010101" pitchFamily="2" charset="-122"/>
              </a:rPr>
              <a:t>Swing</a:t>
            </a:r>
            <a:r>
              <a:rPr lang="zh-CN" altLang="zh-CN" sz="1800" kern="100" dirty="0">
                <a:effectLst/>
                <a:latin typeface="Times New Roman" panose="02020603050405020304" pitchFamily="18" charset="0"/>
                <a:ea typeface="宋体" panose="02010600030101010101" pitchFamily="2" charset="-122"/>
              </a:rPr>
              <a:t>五种常见的布局方式。</a:t>
            </a:r>
            <a:endParaRPr lang="zh-CN" altLang="zh-CN" sz="1800" kern="100" dirty="0">
              <a:effectLst/>
              <a:latin typeface="Times New Roman" panose="02020603050405020304" pitchFamily="18" charset="0"/>
              <a:ea typeface="宋体" panose="02010600030101010101" pitchFamily="2" charset="-122"/>
            </a:endParaRPr>
          </a:p>
          <a:p>
            <a:pPr algn="l"/>
            <a:r>
              <a:rPr lang="en-US" altLang="zh-CN" sz="1800" kern="100" dirty="0">
                <a:effectLst/>
                <a:latin typeface="Times New Roman" panose="02020603050405020304" pitchFamily="18" charset="0"/>
                <a:ea typeface="宋体" panose="02010600030101010101" pitchFamily="2" charset="-122"/>
              </a:rPr>
              <a:t> </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30721"/>
          <p:cNvSpPr>
            <a:spLocks noTextEdit="1"/>
          </p:cNvSpPr>
          <p:nvPr/>
        </p:nvSpPr>
        <p:spPr>
          <a:xfrm>
            <a:off x="3584575" y="3054350"/>
            <a:ext cx="5045075" cy="633413"/>
          </a:xfrm>
          <a:prstGeom prst="rect">
            <a:avLst/>
          </a:prstGeom>
        </p:spPr>
        <p:txBody>
          <a:bodyPr wrap="none" fromWordArt="1">
            <a:prstTxWarp prst="textDeflate">
              <a:avLst>
                <a:gd name="adj" fmla="val 0"/>
              </a:avLst>
            </a:prstTxWarp>
            <a:normAutofit lnSpcReduction="10000"/>
          </a:bodyPr>
          <a:lstStyle/>
          <a:p>
            <a:pPr algn="ctr"/>
            <a:r>
              <a:rPr lang="zh-CN" altLang="en-US" sz="3600" b="1">
                <a:ln w="28575" cap="flat" cmpd="sng">
                  <a:solidFill>
                    <a:schemeClr val="bg1"/>
                  </a:solidFill>
                  <a:prstDash val="solid"/>
                  <a:headEnd type="none" w="med" len="med"/>
                  <a:tailEnd type="none" w="med" len="med"/>
                </a:ln>
                <a:gradFill rotWithShape="1">
                  <a:gsLst>
                    <a:gs pos="0">
                      <a:schemeClr val="accent2"/>
                    </a:gs>
                    <a:gs pos="100000">
                      <a:schemeClr val="accent1"/>
                    </a:gs>
                  </a:gsLst>
                  <a:lin ang="0" scaled="1"/>
                  <a:tileRect/>
                </a:gradFill>
                <a:effectLst>
                  <a:outerShdw dist="89803" dir="2699999" algn="ctr" rotWithShape="0">
                    <a:schemeClr val="tx2">
                      <a:alpha val="50000"/>
                    </a:schemeClr>
                  </a:outerShdw>
                </a:effectLst>
                <a:latin typeface="Arial" panose="020B0604020202020204" pitchFamily="34" charset="0"/>
                <a:ea typeface="Arial" panose="020B0604020202020204" pitchFamily="34" charset="0"/>
              </a:rPr>
              <a:t>Thank You !</a:t>
            </a:r>
            <a:endParaRPr lang="zh-CN" altLang="en-US" sz="3600" b="1">
              <a:ln w="28575" cap="flat" cmpd="sng">
                <a:solidFill>
                  <a:schemeClr val="bg1"/>
                </a:solidFill>
                <a:prstDash val="solid"/>
                <a:headEnd type="none" w="med" len="med"/>
                <a:tailEnd type="none" w="med" len="med"/>
              </a:ln>
              <a:gradFill rotWithShape="1">
                <a:gsLst>
                  <a:gs pos="0">
                    <a:schemeClr val="accent2"/>
                  </a:gs>
                  <a:gs pos="100000">
                    <a:schemeClr val="accent1"/>
                  </a:gs>
                </a:gsLst>
                <a:lin ang="0" scaled="1"/>
                <a:tileRect/>
              </a:gradFill>
              <a:effectLst>
                <a:outerShdw dist="89803" dir="2699999" algn="ctr" rotWithShape="0">
                  <a:schemeClr val="tx2">
                    <a:alpha val="50000"/>
                  </a:schemeClr>
                </a:outerShdw>
              </a:effectLst>
              <a:latin typeface="Arial" panose="020B0604020202020204" pitchFamily="34" charset="0"/>
              <a:ea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p:cTn id="7" dur="500" fill="hold"/>
                                        <p:tgtEl>
                                          <p:spTgt spid="18434"/>
                                        </p:tgtEl>
                                        <p:attrNameLst>
                                          <p:attrName>ppt_w</p:attrName>
                                        </p:attrNameLst>
                                      </p:cBhvr>
                                      <p:tavLst>
                                        <p:tav tm="0">
                                          <p:val>
                                            <p:fltVal val="0"/>
                                          </p:val>
                                        </p:tav>
                                        <p:tav tm="100000">
                                          <p:val>
                                            <p:strVal val="#ppt_w"/>
                                          </p:val>
                                        </p:tav>
                                      </p:tavLst>
                                    </p:anim>
                                    <p:anim calcmode="lin" valueType="num">
                                      <p:cBhvr>
                                        <p:cTn id="8" dur="500" fill="hold"/>
                                        <p:tgtEl>
                                          <p:spTgt spid="18434"/>
                                        </p:tgtEl>
                                        <p:attrNameLst>
                                          <p:attrName>ppt_h</p:attrName>
                                        </p:attrNameLst>
                                      </p:cBhvr>
                                      <p:tavLst>
                                        <p:tav tm="0">
                                          <p:val>
                                            <p:fltVal val="0"/>
                                          </p:val>
                                        </p:tav>
                                        <p:tav tm="100000">
                                          <p:val>
                                            <p:strVal val="#ppt_h"/>
                                          </p:val>
                                        </p:tav>
                                      </p:tavLst>
                                    </p:anim>
                                    <p:animEffect transition="in" filter="fade">
                                      <p:cBhvr>
                                        <p:cTn id="9" dur="5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1800" b="1" kern="100" dirty="0">
                <a:effectLst/>
                <a:latin typeface="Times New Roman" panose="02020603050405020304" pitchFamily="18" charset="0"/>
                <a:ea typeface="宋体" panose="02010600030101010101" pitchFamily="2" charset="-122"/>
              </a:rPr>
              <a:t>2.</a:t>
            </a:r>
            <a:r>
              <a:rPr lang="zh-CN" altLang="zh-CN" sz="1800" b="1" kern="100" dirty="0">
                <a:effectLst/>
                <a:latin typeface="Times New Roman" panose="02020603050405020304" pitchFamily="18" charset="0"/>
                <a:ea typeface="宋体" panose="02010600030101010101" pitchFamily="2" charset="-122"/>
              </a:rPr>
              <a:t>对话框</a:t>
            </a:r>
            <a:br>
              <a:rPr lang="zh-CN" altLang="zh-CN" sz="1800" kern="100" dirty="0">
                <a:effectLst/>
                <a:latin typeface="Times New Roman" panose="02020603050405020304" pitchFamily="18" charset="0"/>
                <a:ea typeface="宋体" panose="02010600030101010101" pitchFamily="2" charset="-122"/>
              </a:rPr>
            </a:br>
            <a:endParaRPr lang="zh-CN" altLang="en-US" dirty="0"/>
          </a:p>
        </p:txBody>
      </p:sp>
      <p:sp>
        <p:nvSpPr>
          <p:cNvPr id="4" name="文本框 3"/>
          <p:cNvSpPr txBox="1"/>
          <p:nvPr/>
        </p:nvSpPr>
        <p:spPr>
          <a:xfrm>
            <a:off x="304952" y="772840"/>
            <a:ext cx="11429700" cy="2031325"/>
          </a:xfrm>
          <a:prstGeom prst="rect">
            <a:avLst/>
          </a:prstGeom>
          <a:noFill/>
        </p:spPr>
        <p:txBody>
          <a:bodyPr wrap="square">
            <a:spAutoFit/>
          </a:bodyPr>
          <a:lstStyle/>
          <a:p>
            <a:pPr indent="200025" algn="just">
              <a:lnSpc>
                <a:spcPct val="150000"/>
              </a:lnSpc>
            </a:pPr>
            <a:r>
              <a:rPr lang="en-US" altLang="zh-CN" sz="1800" kern="100" dirty="0" err="1">
                <a:effectLst/>
                <a:latin typeface="宋体" panose="02010600030101010101" pitchFamily="2" charset="-122"/>
                <a:ea typeface="宋体" panose="02010600030101010101" pitchFamily="2" charset="-122"/>
              </a:rPr>
              <a:t>JDalog</a:t>
            </a:r>
            <a:r>
              <a:rPr lang="zh-CN" altLang="zh-CN" sz="1800" kern="100" dirty="0">
                <a:effectLst/>
                <a:latin typeface="Times New Roman" panose="02020603050405020304" pitchFamily="18" charset="0"/>
                <a:ea typeface="宋体" panose="02010600030101010101" pitchFamily="2" charset="-122"/>
              </a:rPr>
              <a:t>（对话框）与框架（</a:t>
            </a:r>
            <a:r>
              <a:rPr lang="en-US" altLang="zh-CN" sz="1800" kern="100" dirty="0" err="1">
                <a:effectLst/>
                <a:latin typeface="Times New Roman" panose="02020603050405020304" pitchFamily="18" charset="0"/>
                <a:ea typeface="宋体" panose="02010600030101010101" pitchFamily="2" charset="-122"/>
              </a:rPr>
              <a:t>JFrame</a:t>
            </a:r>
            <a:r>
              <a:rPr lang="zh-CN" altLang="zh-CN" sz="1800" kern="100" dirty="0">
                <a:effectLst/>
                <a:latin typeface="Times New Roman" panose="02020603050405020304" pitchFamily="18" charset="0"/>
                <a:ea typeface="宋体" panose="02010600030101010101" pitchFamily="2" charset="-122"/>
              </a:rPr>
              <a:t>）有一些相似，但它一般是一个临时的窗口，主要用于提示信息或接收用户输人，所以在对话框中</a:t>
            </a:r>
            <a:r>
              <a:rPr lang="zh-CN" altLang="zh-CN" sz="1800" kern="100" dirty="0">
                <a:solidFill>
                  <a:srgbClr val="FF0000"/>
                </a:solidFill>
                <a:effectLst/>
                <a:latin typeface="Times New Roman" panose="02020603050405020304" pitchFamily="18" charset="0"/>
                <a:ea typeface="宋体" panose="02010600030101010101" pitchFamily="2" charset="-122"/>
              </a:rPr>
              <a:t>一</a:t>
            </a:r>
            <a:r>
              <a:rPr lang="zh-CN" altLang="zh-CN" sz="1800" kern="100" dirty="0">
                <a:effectLst/>
                <a:latin typeface="Times New Roman" panose="02020603050405020304" pitchFamily="18" charset="0"/>
                <a:ea typeface="宋体" panose="02010600030101010101" pitchFamily="2" charset="-122"/>
              </a:rPr>
              <a:t>般不需要菜单条，也不需要改变窗口大小。此外，在对话框出现时，可以设定禁止其他窗口的输人。直到这个对话框被关闭。</a:t>
            </a:r>
            <a:endParaRPr lang="zh-CN" altLang="zh-CN" sz="1800" kern="100" dirty="0">
              <a:effectLst/>
              <a:latin typeface="Times New Roman" panose="02020603050405020304" pitchFamily="18" charset="0"/>
              <a:ea typeface="宋体" panose="02010600030101010101" pitchFamily="2" charset="-122"/>
            </a:endParaRPr>
          </a:p>
          <a:p>
            <a:pPr indent="200025" algn="just">
              <a:lnSpc>
                <a:spcPct val="150000"/>
              </a:lnSpc>
            </a:pPr>
            <a:r>
              <a:rPr lang="en-US" altLang="zh-CN" sz="1800" kern="100" dirty="0" err="1">
                <a:solidFill>
                  <a:srgbClr val="000000"/>
                </a:solidFill>
                <a:effectLst/>
                <a:latin typeface="宋体" panose="02010600030101010101" pitchFamily="2" charset="-122"/>
                <a:ea typeface="宋体" panose="02010600030101010101" pitchFamily="2" charset="-122"/>
              </a:rPr>
              <a:t>JDalog</a:t>
            </a:r>
            <a:r>
              <a:rPr lang="zh-CN" altLang="zh-CN" sz="1800" kern="100" dirty="0">
                <a:solidFill>
                  <a:srgbClr val="000000"/>
                </a:solidFill>
                <a:effectLst/>
                <a:latin typeface="Times New Roman" panose="02020603050405020304" pitchFamily="18" charset="0"/>
                <a:ea typeface="宋体" panose="02010600030101010101" pitchFamily="2" charset="-122"/>
              </a:rPr>
              <a:t>常用的构造方法如表</a:t>
            </a:r>
            <a:r>
              <a:rPr lang="en-US" altLang="zh-CN" sz="1800" kern="100" dirty="0">
                <a:solidFill>
                  <a:srgbClr val="000000"/>
                </a:solidFill>
                <a:effectLst/>
                <a:latin typeface="Times New Roman" panose="02020603050405020304" pitchFamily="18" charset="0"/>
                <a:ea typeface="宋体" panose="02010600030101010101" pitchFamily="2" charset="-122"/>
              </a:rPr>
              <a:t>5-3</a:t>
            </a:r>
            <a:r>
              <a:rPr lang="zh-CN" altLang="zh-CN" sz="1800" kern="100" dirty="0">
                <a:solidFill>
                  <a:srgbClr val="000000"/>
                </a:solidFill>
                <a:effectLst/>
                <a:latin typeface="Times New Roman" panose="02020603050405020304" pitchFamily="18" charset="0"/>
                <a:ea typeface="宋体" panose="02010600030101010101" pitchFamily="2" charset="-122"/>
              </a:rPr>
              <a:t>所示：</a:t>
            </a:r>
            <a:endParaRPr lang="zh-CN" altLang="zh-CN" sz="1800" kern="100" dirty="0">
              <a:effectLst/>
              <a:latin typeface="Times New Roman" panose="02020603050405020304" pitchFamily="18" charset="0"/>
              <a:ea typeface="宋体" panose="02010600030101010101" pitchFamily="2" charset="-122"/>
            </a:endParaRPr>
          </a:p>
          <a:p>
            <a:r>
              <a:rPr lang="zh-CN" altLang="zh-CN" sz="1800" kern="100" dirty="0">
                <a:solidFill>
                  <a:srgbClr val="000000"/>
                </a:solidFill>
                <a:effectLst/>
                <a:ea typeface="宋体" panose="02010600030101010101" pitchFamily="2" charset="-122"/>
                <a:cs typeface="Times New Roman" panose="02020603050405020304" pitchFamily="18" charset="0"/>
              </a:rPr>
              <a:t>表</a:t>
            </a:r>
            <a:r>
              <a:rPr lang="en-US" altLang="zh-CN" sz="1800" kern="100" dirty="0">
                <a:solidFill>
                  <a:srgbClr val="000000"/>
                </a:solidFill>
                <a:effectLst/>
                <a:ea typeface="宋体" panose="02010600030101010101" pitchFamily="2" charset="-122"/>
                <a:cs typeface="Times New Roman" panose="02020603050405020304" pitchFamily="18" charset="0"/>
              </a:rPr>
              <a:t>5-3 </a:t>
            </a:r>
            <a:r>
              <a:rPr lang="en-US" altLang="zh-CN" sz="1800" kern="100" dirty="0" err="1">
                <a:solidFill>
                  <a:srgbClr val="000000"/>
                </a:solidFill>
                <a:effectLst/>
                <a:ea typeface="宋体" panose="02010600030101010101" pitchFamily="2" charset="-122"/>
                <a:cs typeface="Times New Roman" panose="02020603050405020304" pitchFamily="18" charset="0"/>
              </a:rPr>
              <a:t>JDalog</a:t>
            </a:r>
            <a:r>
              <a:rPr lang="zh-CN" altLang="zh-CN" sz="1800" kern="100" dirty="0">
                <a:solidFill>
                  <a:srgbClr val="000000"/>
                </a:solidFill>
                <a:effectLst/>
                <a:ea typeface="宋体" panose="02010600030101010101" pitchFamily="2" charset="-122"/>
                <a:cs typeface="Times New Roman" panose="02020603050405020304" pitchFamily="18" charset="0"/>
              </a:rPr>
              <a:t>构造方法</a:t>
            </a:r>
            <a:r>
              <a:rPr lang="en-US" altLang="zh-CN" sz="1800" kern="100" dirty="0">
                <a:solidFill>
                  <a:srgbClr val="000000"/>
                </a:solidFill>
                <a:effectLst/>
                <a:ea typeface="宋体" panose="02010600030101010101" pitchFamily="2" charset="-122"/>
                <a:cs typeface="Times New Roman" panose="02020603050405020304" pitchFamily="18" charset="0"/>
              </a:rPr>
              <a:t> </a:t>
            </a:r>
            <a:endParaRPr lang="zh-CN" altLang="en-US" dirty="0"/>
          </a:p>
        </p:txBody>
      </p:sp>
      <p:graphicFrame>
        <p:nvGraphicFramePr>
          <p:cNvPr id="5" name="表格 4"/>
          <p:cNvGraphicFramePr>
            <a:graphicFrameLocks noGrp="1"/>
          </p:cNvGraphicFramePr>
          <p:nvPr/>
        </p:nvGraphicFramePr>
        <p:xfrm>
          <a:off x="685942" y="2862797"/>
          <a:ext cx="7675272" cy="2382078"/>
        </p:xfrm>
        <a:graphic>
          <a:graphicData uri="http://schemas.openxmlformats.org/drawingml/2006/table">
            <a:tbl>
              <a:tblPr firstRow="1" firstCol="1" bandRow="1">
                <a:tableStyleId>{5C22544A-7EE6-4342-B048-85BDC9FD1C3A}</a:tableStyleId>
              </a:tblPr>
              <a:tblGrid>
                <a:gridCol w="3837636"/>
                <a:gridCol w="3837636"/>
              </a:tblGrid>
              <a:tr h="0">
                <a:tc>
                  <a:txBody>
                    <a:bodyPr/>
                    <a:lstStyle/>
                    <a:p>
                      <a:pPr algn="l">
                        <a:lnSpc>
                          <a:spcPct val="150000"/>
                        </a:lnSpc>
                      </a:pPr>
                      <a:r>
                        <a:rPr lang="zh-CN" sz="1050" kern="100">
                          <a:effectLst/>
                        </a:rPr>
                        <a:t>访问权限</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l">
                        <a:lnSpc>
                          <a:spcPct val="150000"/>
                        </a:lnSpc>
                      </a:pPr>
                      <a:r>
                        <a:rPr lang="zh-CN" sz="1050" kern="100">
                          <a:effectLst/>
                        </a:rPr>
                        <a:t>参数</a:t>
                      </a:r>
                      <a:endParaRPr lang="zh-CN" sz="1050" kern="100">
                        <a:effectLst/>
                        <a:latin typeface="Times New Roman" panose="02020603050405020304" pitchFamily="18" charset="0"/>
                        <a:ea typeface="宋体" panose="02010600030101010101" pitchFamily="2" charset="-122"/>
                      </a:endParaRPr>
                    </a:p>
                  </a:txBody>
                  <a:tcPr marL="68580" marR="68580" marT="0" marB="0"/>
                </a:tc>
              </a:tr>
              <a:tr h="0">
                <a:tc>
                  <a:txBody>
                    <a:bodyPr/>
                    <a:lstStyle/>
                    <a:p>
                      <a:pPr algn="l">
                        <a:lnSpc>
                          <a:spcPct val="150000"/>
                        </a:lnSpc>
                      </a:pPr>
                      <a:r>
                        <a:rPr lang="en-US" sz="1050" kern="100">
                          <a:effectLst/>
                        </a:rPr>
                        <a:t>public</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en-US" sz="1050" kern="100">
                          <a:effectLst/>
                        </a:rPr>
                        <a:t>JDalog</a:t>
                      </a:r>
                      <a:r>
                        <a:rPr lang="zh-CN" sz="1050" kern="100">
                          <a:effectLst/>
                        </a:rPr>
                        <a:t>（）</a:t>
                      </a:r>
                      <a:r>
                        <a:rPr lang="en-US" sz="1050" kern="100">
                          <a:effectLst/>
                        </a:rPr>
                        <a:t>,</a:t>
                      </a:r>
                      <a:r>
                        <a:rPr lang="zh-CN" sz="1050" kern="100">
                          <a:effectLst/>
                        </a:rPr>
                        <a:t>创建没有标题且没有指定</a:t>
                      </a:r>
                      <a:r>
                        <a:rPr lang="en-US" sz="1050" kern="100">
                          <a:effectLst/>
                        </a:rPr>
                        <a:t>Frame</a:t>
                      </a:r>
                      <a:r>
                        <a:rPr lang="zh-CN" sz="1050" kern="100">
                          <a:effectLst/>
                        </a:rPr>
                        <a:t>所有者的非模态对话框</a:t>
                      </a:r>
                      <a:endParaRPr lang="zh-CN" sz="1050" kern="100">
                        <a:effectLst/>
                        <a:latin typeface="Times New Roman" panose="02020603050405020304" pitchFamily="18" charset="0"/>
                        <a:ea typeface="宋体" panose="02010600030101010101" pitchFamily="2" charset="-122"/>
                      </a:endParaRPr>
                    </a:p>
                  </a:txBody>
                  <a:tcPr marL="68580" marR="68580" marT="0" marB="0"/>
                </a:tc>
              </a:tr>
              <a:tr h="0">
                <a:tc>
                  <a:txBody>
                    <a:bodyPr/>
                    <a:lstStyle/>
                    <a:p>
                      <a:pPr algn="l">
                        <a:lnSpc>
                          <a:spcPct val="150000"/>
                        </a:lnSpc>
                      </a:pPr>
                      <a:r>
                        <a:rPr lang="en-US" sz="1050" kern="100">
                          <a:effectLst/>
                        </a:rPr>
                        <a:t>public</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en-US" sz="1050" kern="100">
                          <a:effectLst/>
                        </a:rPr>
                        <a:t>JDalog</a:t>
                      </a:r>
                      <a:r>
                        <a:rPr lang="zh-CN" sz="1050" kern="100">
                          <a:effectLst/>
                        </a:rPr>
                        <a:t>（</a:t>
                      </a:r>
                      <a:r>
                        <a:rPr lang="en-US" sz="1050" kern="100">
                          <a:effectLst/>
                        </a:rPr>
                        <a:t>Dalog owner</a:t>
                      </a:r>
                      <a:r>
                        <a:rPr lang="zh-CN" sz="1050" kern="100">
                          <a:effectLst/>
                        </a:rPr>
                        <a:t>）</a:t>
                      </a:r>
                      <a:r>
                        <a:rPr lang="en-US" sz="1050" kern="100">
                          <a:effectLst/>
                        </a:rPr>
                        <a:t>,</a:t>
                      </a:r>
                      <a:r>
                        <a:rPr lang="zh-CN" sz="1050" kern="100">
                          <a:effectLst/>
                        </a:rPr>
                        <a:t>创建没有标题但指定所有者的非模态对话框</a:t>
                      </a:r>
                      <a:endParaRPr lang="zh-CN" sz="1050" kern="100">
                        <a:effectLst/>
                        <a:latin typeface="Times New Roman" panose="02020603050405020304" pitchFamily="18" charset="0"/>
                        <a:ea typeface="宋体" panose="02010600030101010101" pitchFamily="2" charset="-122"/>
                      </a:endParaRPr>
                    </a:p>
                  </a:txBody>
                  <a:tcPr marL="68580" marR="68580" marT="0" marB="0"/>
                </a:tc>
              </a:tr>
              <a:tr h="0">
                <a:tc>
                  <a:txBody>
                    <a:bodyPr/>
                    <a:lstStyle/>
                    <a:p>
                      <a:pPr algn="l">
                        <a:lnSpc>
                          <a:spcPct val="150000"/>
                        </a:lnSpc>
                      </a:pPr>
                      <a:r>
                        <a:rPr lang="en-US" sz="1050" kern="100">
                          <a:effectLst/>
                        </a:rPr>
                        <a:t>public</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zh-CN" sz="1050" kern="100">
                          <a:effectLst/>
                        </a:rPr>
                        <a:t>创建具有指定所有者</a:t>
                      </a:r>
                      <a:r>
                        <a:rPr lang="en-US" sz="1050" kern="100">
                          <a:effectLst/>
                        </a:rPr>
                        <a:t>Dalog</a:t>
                      </a:r>
                      <a:r>
                        <a:rPr lang="zh-CN" sz="1050" kern="100">
                          <a:effectLst/>
                        </a:rPr>
                        <a:t>和模态的对话框</a:t>
                      </a:r>
                      <a:endParaRPr lang="zh-CN" sz="1050" kern="100">
                        <a:effectLst/>
                        <a:latin typeface="Times New Roman" panose="02020603050405020304" pitchFamily="18" charset="0"/>
                        <a:ea typeface="宋体" panose="02010600030101010101" pitchFamily="2" charset="-122"/>
                      </a:endParaRPr>
                    </a:p>
                  </a:txBody>
                  <a:tcPr marL="68580" marR="68580" marT="0" marB="0"/>
                </a:tc>
              </a:tr>
              <a:tr h="0">
                <a:tc>
                  <a:txBody>
                    <a:bodyPr/>
                    <a:lstStyle/>
                    <a:p>
                      <a:pPr algn="l">
                        <a:lnSpc>
                          <a:spcPct val="150000"/>
                        </a:lnSpc>
                      </a:pPr>
                      <a:r>
                        <a:rPr lang="en-US" sz="1050" kern="100">
                          <a:effectLst/>
                        </a:rPr>
                        <a:t>public</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zh-CN" sz="1050" kern="100">
                          <a:effectLst/>
                        </a:rPr>
                        <a:t>创建具有指定标题和指定所有者</a:t>
                      </a:r>
                      <a:r>
                        <a:rPr lang="en-US" sz="1050" kern="100">
                          <a:effectLst/>
                        </a:rPr>
                        <a:t>Dalog </a:t>
                      </a:r>
                      <a:r>
                        <a:rPr lang="zh-CN" sz="1050" kern="100">
                          <a:effectLst/>
                        </a:rPr>
                        <a:t>的非模态对话框</a:t>
                      </a:r>
                      <a:endParaRPr lang="zh-CN" sz="1050" kern="100">
                        <a:effectLst/>
                        <a:latin typeface="Times New Roman" panose="02020603050405020304" pitchFamily="18" charset="0"/>
                        <a:ea typeface="宋体" panose="02010600030101010101" pitchFamily="2" charset="-122"/>
                      </a:endParaRPr>
                    </a:p>
                  </a:txBody>
                  <a:tcPr marL="68580" marR="68580" marT="0" marB="0"/>
                </a:tc>
              </a:tr>
              <a:tr h="0">
                <a:tc>
                  <a:txBody>
                    <a:bodyPr/>
                    <a:lstStyle/>
                    <a:p>
                      <a:pPr algn="l">
                        <a:lnSpc>
                          <a:spcPct val="150000"/>
                        </a:lnSpc>
                      </a:pPr>
                      <a:r>
                        <a:rPr lang="en-US" sz="1050" kern="100">
                          <a:effectLst/>
                        </a:rPr>
                        <a:t>public</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zh-CN" sz="1050" kern="100">
                          <a:effectLst/>
                        </a:rPr>
                        <a:t>创建没有标题但指定所有者</a:t>
                      </a:r>
                      <a:r>
                        <a:rPr lang="en-US" sz="1050" kern="100">
                          <a:effectLst/>
                        </a:rPr>
                        <a:t>Frame</a:t>
                      </a:r>
                      <a:r>
                        <a:rPr lang="zh-CN" sz="1050" kern="100">
                          <a:effectLst/>
                        </a:rPr>
                        <a:t>的非模态对话框</a:t>
                      </a:r>
                      <a:endParaRPr lang="zh-CN" sz="1050" kern="100">
                        <a:effectLst/>
                        <a:latin typeface="Times New Roman" panose="02020603050405020304" pitchFamily="18" charset="0"/>
                        <a:ea typeface="宋体" panose="02010600030101010101" pitchFamily="2" charset="-122"/>
                      </a:endParaRPr>
                    </a:p>
                  </a:txBody>
                  <a:tcPr marL="68580" marR="68580" marT="0" marB="0"/>
                </a:tc>
              </a:tr>
              <a:tr h="0">
                <a:tc>
                  <a:txBody>
                    <a:bodyPr/>
                    <a:lstStyle/>
                    <a:p>
                      <a:pPr algn="l">
                        <a:lnSpc>
                          <a:spcPct val="150000"/>
                        </a:lnSpc>
                      </a:pPr>
                      <a:r>
                        <a:rPr lang="en-US" sz="1050" kern="100">
                          <a:effectLst/>
                        </a:rPr>
                        <a:t>public</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zh-CN" sz="1050" kern="100">
                          <a:effectLst/>
                        </a:rPr>
                        <a:t>创建具有指定所有者</a:t>
                      </a:r>
                      <a:r>
                        <a:rPr lang="en-US" sz="1050" kern="100">
                          <a:effectLst/>
                        </a:rPr>
                        <a:t>Frame</a:t>
                      </a:r>
                      <a:r>
                        <a:rPr lang="zh-CN" sz="1050" kern="100">
                          <a:effectLst/>
                        </a:rPr>
                        <a:t>和静态的对话框</a:t>
                      </a:r>
                      <a:endParaRPr lang="zh-CN" sz="1050" kern="100">
                        <a:effectLst/>
                        <a:latin typeface="Times New Roman" panose="02020603050405020304" pitchFamily="18" charset="0"/>
                        <a:ea typeface="宋体" panose="02010600030101010101" pitchFamily="2" charset="-122"/>
                      </a:endParaRPr>
                    </a:p>
                  </a:txBody>
                  <a:tcPr marL="68580" marR="68580" marT="0" marB="0"/>
                </a:tc>
              </a:tr>
              <a:tr h="0">
                <a:tc>
                  <a:txBody>
                    <a:bodyPr/>
                    <a:lstStyle/>
                    <a:p>
                      <a:pPr algn="l">
                        <a:lnSpc>
                          <a:spcPct val="150000"/>
                        </a:lnSpc>
                      </a:pPr>
                      <a:r>
                        <a:rPr lang="en-US" sz="1050" kern="100">
                          <a:effectLst/>
                        </a:rPr>
                        <a:t>public</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zh-CN" sz="1050" kern="100">
                          <a:effectLst/>
                        </a:rPr>
                        <a:t>创建具有指定标题和指定所有者的非模态对话框</a:t>
                      </a:r>
                      <a:endParaRPr lang="zh-CN" sz="1050" kern="100">
                        <a:effectLst/>
                        <a:latin typeface="Times New Roman" panose="02020603050405020304" pitchFamily="18" charset="0"/>
                        <a:ea typeface="宋体" panose="02010600030101010101" pitchFamily="2" charset="-122"/>
                      </a:endParaRPr>
                    </a:p>
                  </a:txBody>
                  <a:tcPr marL="68580" marR="68580" marT="0" marB="0"/>
                </a:tc>
              </a:tr>
              <a:tr h="0">
                <a:tc>
                  <a:txBody>
                    <a:bodyPr/>
                    <a:lstStyle/>
                    <a:p>
                      <a:pPr algn="l">
                        <a:lnSpc>
                          <a:spcPct val="150000"/>
                        </a:lnSpc>
                      </a:pPr>
                      <a:r>
                        <a:rPr lang="en-US" sz="1050" kern="100">
                          <a:effectLst/>
                        </a:rPr>
                        <a:t>public</a:t>
                      </a:r>
                      <a:endParaRPr lang="zh-CN" sz="1050" kern="100">
                        <a:effectLst/>
                        <a:latin typeface="Times New Roman" panose="02020603050405020304" pitchFamily="18" charset="0"/>
                        <a:ea typeface="宋体" panose="02010600030101010101" pitchFamily="2" charset="-122"/>
                      </a:endParaRPr>
                    </a:p>
                  </a:txBody>
                  <a:tcPr marL="68580" marR="68580" marT="0" marB="0"/>
                </a:tc>
                <a:tc>
                  <a:txBody>
                    <a:bodyPr/>
                    <a:lstStyle/>
                    <a:p>
                      <a:pPr algn="just">
                        <a:lnSpc>
                          <a:spcPct val="150000"/>
                        </a:lnSpc>
                      </a:pPr>
                      <a:r>
                        <a:rPr lang="zh-CN" sz="1050" kern="100" dirty="0">
                          <a:effectLst/>
                        </a:rPr>
                        <a:t>创建具有指定所有者和空标题的非模态对话框</a:t>
                      </a:r>
                      <a:endParaRPr lang="zh-CN" sz="1050" kern="100" dirty="0">
                        <a:effectLst/>
                        <a:latin typeface="Times New Roman" panose="02020603050405020304" pitchFamily="18" charset="0"/>
                        <a:ea typeface="宋体" panose="02010600030101010101" pitchFamily="2" charset="-122"/>
                      </a:endParaRPr>
                    </a:p>
                  </a:txBody>
                  <a:tcPr marL="68580" marR="68580" marT="0" marB="0"/>
                </a:tc>
              </a:tr>
            </a:tbl>
          </a:graphicData>
        </a:graphic>
      </p:graphicFrame>
      <p:sp>
        <p:nvSpPr>
          <p:cNvPr id="7" name="文本框 6"/>
          <p:cNvSpPr txBox="1"/>
          <p:nvPr/>
        </p:nvSpPr>
        <p:spPr>
          <a:xfrm>
            <a:off x="381150" y="5244875"/>
            <a:ext cx="7846903" cy="1075872"/>
          </a:xfrm>
          <a:prstGeom prst="rect">
            <a:avLst/>
          </a:prstGeom>
          <a:noFill/>
        </p:spPr>
        <p:txBody>
          <a:bodyPr wrap="square">
            <a:spAutoFit/>
          </a:bodyPr>
          <a:lstStyle/>
          <a:p>
            <a:pPr indent="200025" algn="just">
              <a:lnSpc>
                <a:spcPct val="150000"/>
              </a:lnSpc>
            </a:pPr>
            <a:r>
              <a:rPr lang="zh-CN" altLang="zh-CN" sz="1100" kern="100" dirty="0">
                <a:effectLst/>
                <a:latin typeface="Times New Roman" panose="02020603050405020304" pitchFamily="18" charset="0"/>
                <a:ea typeface="宋体" panose="02010600030101010101" pitchFamily="2" charset="-122"/>
              </a:rPr>
              <a:t>一种是非模志（</a:t>
            </a:r>
            <a:r>
              <a:rPr lang="en-US" altLang="zh-CN" sz="1100" kern="100" dirty="0">
                <a:effectLst/>
                <a:latin typeface="Times New Roman" panose="02020603050405020304" pitchFamily="18" charset="0"/>
                <a:ea typeface="宋体" panose="02010600030101010101" pitchFamily="2" charset="-122"/>
              </a:rPr>
              <a:t>Modeless</a:t>
            </a:r>
            <a:r>
              <a:rPr lang="zh-CN" altLang="zh-CN" sz="1100" kern="100" dirty="0">
                <a:effectLst/>
                <a:latin typeface="Times New Roman" panose="02020603050405020304" pitchFamily="18" charset="0"/>
                <a:ea typeface="宋体" panose="02010600030101010101" pitchFamily="2" charset="-122"/>
              </a:rPr>
              <a:t>）对话框，也叫作无模式对话框。当用户打开非模态对话框时，依然可以操作其他窗口。例如，</a:t>
            </a:r>
            <a:r>
              <a:rPr lang="en-US" altLang="zh-CN" sz="1100" kern="100" dirty="0">
                <a:effectLst/>
                <a:latin typeface="Times New Roman" panose="02020603050405020304" pitchFamily="18" charset="0"/>
                <a:ea typeface="宋体" panose="02010600030101010101" pitchFamily="2" charset="-122"/>
              </a:rPr>
              <a:t>Windows</a:t>
            </a:r>
            <a:r>
              <a:rPr lang="zh-CN" altLang="zh-CN" sz="1100" kern="100" dirty="0">
                <a:effectLst/>
                <a:latin typeface="Times New Roman" panose="02020603050405020304" pitchFamily="18" charset="0"/>
                <a:ea typeface="宋体" panose="02010600030101010101" pitchFamily="2" charset="-122"/>
              </a:rPr>
              <a:t>提供的记事本程序中的“查找”对话框。“查找</a:t>
            </a:r>
            <a:r>
              <a:rPr lang="en-US" altLang="zh-CN" sz="1100" kern="100" dirty="0">
                <a:effectLst/>
                <a:latin typeface="Times New Roman" panose="02020603050405020304" pitchFamily="18" charset="0"/>
                <a:ea typeface="宋体" panose="02010600030101010101" pitchFamily="2" charset="-122"/>
              </a:rPr>
              <a:t>"</a:t>
            </a:r>
            <a:r>
              <a:rPr lang="zh-CN" altLang="zh-CN" sz="1100" kern="100" dirty="0">
                <a:effectLst/>
                <a:latin typeface="Times New Roman" panose="02020603050405020304" pitchFamily="18" charset="0"/>
                <a:ea typeface="宋体" panose="02010600030101010101" pitchFamily="2" charset="-122"/>
              </a:rPr>
              <a:t>对话框不会垄断用户的输人，打开“查找”对话框后，仍可与其他用户界面对象进行交互。非模态对话框允许用户在处理非模态对话框的同时处理目标对话框，其不会垄断用户的输人，另一种是模态对话框。二者的区别在于当打开对话框时，是否允许用户进行其他对象的操作。</a:t>
            </a:r>
            <a:endParaRPr lang="zh-CN" altLang="zh-CN" sz="1100" kern="100" dirty="0">
              <a:effectLst/>
              <a:latin typeface="Times New Roman" panose="02020603050405020304" pitchFamily="18" charset="0"/>
              <a:ea typeface="宋体" panose="0201060003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ct val="150000"/>
              </a:lnSpc>
              <a:spcBef>
                <a:spcPts val="1200"/>
              </a:spcBef>
            </a:pPr>
            <a:r>
              <a:rPr lang="zh-CN" altLang="zh-CN" sz="2800" kern="100" dirty="0">
                <a:effectLst/>
                <a:latin typeface="Times New Roman" panose="02020603050405020304" pitchFamily="18" charset="0"/>
                <a:ea typeface="黑体" panose="02010609060101010101" pitchFamily="49" charset="-122"/>
              </a:rPr>
              <a:t>任务实施</a:t>
            </a:r>
            <a:br>
              <a:rPr lang="zh-CN" altLang="zh-CN" sz="1800" kern="100" dirty="0">
                <a:effectLst/>
                <a:latin typeface="Times New Roman" panose="02020603050405020304" pitchFamily="18" charset="0"/>
                <a:ea typeface="宋体" panose="02010600030101010101" pitchFamily="2" charset="-122"/>
              </a:rPr>
            </a:br>
            <a:endParaRPr lang="zh-CN" altLang="en-US" dirty="0"/>
          </a:p>
        </p:txBody>
      </p:sp>
      <p:sp>
        <p:nvSpPr>
          <p:cNvPr id="4" name="文本框 3"/>
          <p:cNvSpPr txBox="1"/>
          <p:nvPr/>
        </p:nvSpPr>
        <p:spPr>
          <a:xfrm>
            <a:off x="228754" y="1066862"/>
            <a:ext cx="7315008" cy="455253"/>
          </a:xfrm>
          <a:prstGeom prst="rect">
            <a:avLst/>
          </a:prstGeom>
          <a:noFill/>
        </p:spPr>
        <p:txBody>
          <a:bodyPr wrap="square">
            <a:spAutoFit/>
          </a:bodyPr>
          <a:lstStyle/>
          <a:p>
            <a:pPr indent="200025" algn="just">
              <a:lnSpc>
                <a:spcPct val="150000"/>
              </a:lnSpc>
            </a:pPr>
            <a:r>
              <a:rPr lang="zh-CN" altLang="zh-CN" sz="1800" kern="100" dirty="0">
                <a:effectLst/>
                <a:latin typeface="Times New Roman" panose="02020603050405020304" pitchFamily="18" charset="0"/>
                <a:ea typeface="宋体" panose="02010600030101010101" pitchFamily="2" charset="-122"/>
              </a:rPr>
              <a:t>本任务是设计</a:t>
            </a:r>
            <a:r>
              <a:rPr lang="en-US" altLang="zh-CN" sz="1800" kern="100" dirty="0">
                <a:effectLst/>
                <a:latin typeface="Times New Roman" panose="02020603050405020304" pitchFamily="18" charset="0"/>
                <a:ea typeface="宋体" panose="02010600030101010101" pitchFamily="2" charset="-122"/>
              </a:rPr>
              <a:t>HelloWorld</a:t>
            </a:r>
            <a:r>
              <a:rPr lang="zh-CN" altLang="zh-CN" sz="1800" kern="100" dirty="0">
                <a:effectLst/>
                <a:latin typeface="Times New Roman" panose="02020603050405020304" pitchFamily="18" charset="0"/>
                <a:ea typeface="宋体" panose="02010600030101010101" pitchFamily="2" charset="-122"/>
              </a:rPr>
              <a:t>的窗体和对话框，实现代码如下：</a:t>
            </a:r>
            <a:endParaRPr lang="zh-CN" altLang="zh-CN" sz="1800" kern="100" dirty="0">
              <a:effectLst/>
              <a:latin typeface="Times New Roman" panose="02020603050405020304" pitchFamily="18" charset="0"/>
              <a:ea typeface="宋体" panose="02010600030101010101" pitchFamily="2" charset="-122"/>
            </a:endParaRPr>
          </a:p>
        </p:txBody>
      </p:sp>
      <p:sp>
        <p:nvSpPr>
          <p:cNvPr id="5" name="Rectangle 2"/>
          <p:cNvSpPr>
            <a:spLocks noChangeArrowheads="1"/>
          </p:cNvSpPr>
          <p:nvPr/>
        </p:nvSpPr>
        <p:spPr bwMode="auto">
          <a:xfrm>
            <a:off x="479144" y="1380504"/>
            <a:ext cx="8371202" cy="55399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1" i="0" u="none" strike="noStrike" cap="none" normalizeH="0" baseline="0" dirty="0">
                <a:ln>
                  <a:noFill/>
                </a:ln>
                <a:solidFill>
                  <a:srgbClr val="7F0055"/>
                </a:solidFill>
                <a:effectLst/>
                <a:latin typeface="Times New Roman" panose="02020603050405020304" pitchFamily="18" charset="0"/>
                <a:ea typeface="宋体" panose="02010600030101010101" pitchFamily="2" charset="-122"/>
                <a:cs typeface="Consolas" panose="020B0609020204030204" pitchFamily="49" charset="0"/>
              </a:rPr>
              <a:t>import</a:t>
            </a:r>
            <a:r>
              <a:rPr kumimoji="0" lang="en-US" altLang="zh-CN" sz="14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40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javax.swing.JFrame</a:t>
            </a:r>
            <a:r>
              <a:rPr kumimoji="0" lang="en-US" altLang="zh-CN" sz="14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endParaRPr kumimoji="0" lang="en-US" altLang="zh-CN"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1" i="0" u="none" strike="noStrike" cap="none" normalizeH="0" baseline="0" dirty="0">
                <a:ln>
                  <a:noFill/>
                </a:ln>
                <a:solidFill>
                  <a:srgbClr val="7F0055"/>
                </a:solidFill>
                <a:effectLst/>
                <a:latin typeface="Times New Roman" panose="02020603050405020304" pitchFamily="18" charset="0"/>
                <a:ea typeface="宋体" panose="02010600030101010101" pitchFamily="2" charset="-122"/>
                <a:cs typeface="Consolas" panose="020B0609020204030204" pitchFamily="49" charset="0"/>
              </a:rPr>
              <a:t>public</a:t>
            </a:r>
            <a:r>
              <a:rPr kumimoji="0" lang="en-US" altLang="zh-CN" sz="14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400" b="1" i="0" u="none" strike="noStrike" cap="none" normalizeH="0" baseline="0" dirty="0">
                <a:ln>
                  <a:noFill/>
                </a:ln>
                <a:solidFill>
                  <a:srgbClr val="7F0055"/>
                </a:solidFill>
                <a:effectLst/>
                <a:latin typeface="Times New Roman" panose="02020603050405020304" pitchFamily="18" charset="0"/>
                <a:ea typeface="宋体" panose="02010600030101010101" pitchFamily="2" charset="-122"/>
                <a:cs typeface="Consolas" panose="020B0609020204030204" pitchFamily="49" charset="0"/>
              </a:rPr>
              <a:t>class</a:t>
            </a:r>
            <a:r>
              <a:rPr kumimoji="0" lang="en-US" altLang="zh-CN" sz="14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40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FrameDemo</a:t>
            </a:r>
            <a:r>
              <a:rPr kumimoji="0" lang="en-US" altLang="zh-CN" sz="14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endParaRPr kumimoji="0" lang="en-US" altLang="zh-CN"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400" b="1" i="0" u="none" strike="noStrike" cap="none" normalizeH="0" baseline="0" dirty="0">
                <a:ln>
                  <a:noFill/>
                </a:ln>
                <a:solidFill>
                  <a:srgbClr val="7F0055"/>
                </a:solidFill>
                <a:effectLst/>
                <a:latin typeface="Times New Roman" panose="02020603050405020304" pitchFamily="18" charset="0"/>
                <a:ea typeface="宋体" panose="02010600030101010101" pitchFamily="2" charset="-122"/>
                <a:cs typeface="Consolas" panose="020B0609020204030204" pitchFamily="49" charset="0"/>
              </a:rPr>
              <a:t>public</a:t>
            </a:r>
            <a:r>
              <a:rPr kumimoji="0" lang="en-US" altLang="zh-CN" sz="14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400" b="1" i="0" u="none" strike="noStrike" cap="none" normalizeH="0" baseline="0" dirty="0">
                <a:ln>
                  <a:noFill/>
                </a:ln>
                <a:solidFill>
                  <a:srgbClr val="7F0055"/>
                </a:solidFill>
                <a:effectLst/>
                <a:latin typeface="Times New Roman" panose="02020603050405020304" pitchFamily="18" charset="0"/>
                <a:ea typeface="宋体" panose="02010600030101010101" pitchFamily="2" charset="-122"/>
                <a:cs typeface="Consolas" panose="020B0609020204030204" pitchFamily="49" charset="0"/>
              </a:rPr>
              <a:t>static</a:t>
            </a:r>
            <a:r>
              <a:rPr kumimoji="0" lang="en-US" altLang="zh-CN" sz="14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400" b="1" i="0" u="none" strike="noStrike" cap="none" normalizeH="0" baseline="0" dirty="0">
                <a:ln>
                  <a:noFill/>
                </a:ln>
                <a:solidFill>
                  <a:srgbClr val="7F0055"/>
                </a:solidFill>
                <a:effectLst/>
                <a:latin typeface="Times New Roman" panose="02020603050405020304" pitchFamily="18" charset="0"/>
                <a:ea typeface="宋体" panose="02010600030101010101" pitchFamily="2" charset="-122"/>
                <a:cs typeface="Consolas" panose="020B0609020204030204" pitchFamily="49" charset="0"/>
              </a:rPr>
              <a:t>void</a:t>
            </a:r>
            <a:r>
              <a:rPr kumimoji="0" lang="en-US" altLang="zh-CN" sz="14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main(String[] </a:t>
            </a:r>
            <a:r>
              <a:rPr kumimoji="0" lang="en-US" altLang="zh-CN" sz="1400" b="0" i="0" u="none" strike="noStrike" cap="none" normalizeH="0" baseline="0" dirty="0" err="1">
                <a:ln>
                  <a:noFill/>
                </a:ln>
                <a:solidFill>
                  <a:srgbClr val="6A3E3E"/>
                </a:solidFill>
                <a:effectLst/>
                <a:latin typeface="Times New Roman" panose="02020603050405020304" pitchFamily="18" charset="0"/>
                <a:ea typeface="宋体" panose="02010600030101010101" pitchFamily="2" charset="-122"/>
                <a:cs typeface="Consolas" panose="020B0609020204030204" pitchFamily="49" charset="0"/>
              </a:rPr>
              <a:t>args</a:t>
            </a:r>
            <a:r>
              <a:rPr kumimoji="0" lang="en-US" altLang="zh-CN" sz="14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endParaRPr kumimoji="0" lang="en-US" altLang="zh-CN"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400" b="0" i="0" u="none" strike="noStrike" cap="none" normalizeH="0" baseline="0" dirty="0">
                <a:ln>
                  <a:noFill/>
                </a:ln>
                <a:solidFill>
                  <a:srgbClr val="3F7F5F"/>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zh-CN" altLang="en-US" sz="1400" b="0" i="0" u="none" strike="noStrike" cap="none" normalizeH="0" baseline="0" dirty="0">
                <a:ln>
                  <a:noFill/>
                </a:ln>
                <a:solidFill>
                  <a:srgbClr val="3F7F5F"/>
                </a:solidFill>
                <a:effectLst/>
                <a:latin typeface="Consolas" panose="020B0609020204030204" pitchFamily="49" charset="0"/>
                <a:ea typeface="宋体" panose="02010600030101010101" pitchFamily="2" charset="-122"/>
                <a:cs typeface="Consolas" panose="020B0609020204030204" pitchFamily="49" charset="0"/>
              </a:rPr>
              <a:t>创建窗体对象</a:t>
            </a:r>
            <a:endParaRPr kumimoji="0" lang="zh-CN"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400" b="0" i="0" u="none" strike="noStrike" cap="none" normalizeH="0" baseline="0" dirty="0">
                <a:ln>
                  <a:noFill/>
                </a:ln>
                <a:solidFill>
                  <a:srgbClr val="3F7F5F"/>
                </a:solidFill>
                <a:effectLst/>
                <a:latin typeface="Times New Roman" panose="02020603050405020304" pitchFamily="18" charset="0"/>
                <a:ea typeface="宋体" panose="02010600030101010101" pitchFamily="2" charset="-122"/>
                <a:cs typeface="Consolas" panose="020B0609020204030204" pitchFamily="49" charset="0"/>
              </a:rPr>
              <a:t>// Frame()</a:t>
            </a:r>
            <a:r>
              <a:rPr kumimoji="0" lang="zh-CN" altLang="en-US" sz="1400" b="0" i="0" u="none" strike="noStrike" cap="none" normalizeH="0" baseline="0" dirty="0">
                <a:ln>
                  <a:noFill/>
                </a:ln>
                <a:solidFill>
                  <a:srgbClr val="3F7F5F"/>
                </a:solidFill>
                <a:effectLst/>
                <a:latin typeface="Consolas" panose="020B0609020204030204" pitchFamily="49" charset="0"/>
                <a:ea typeface="宋体" panose="02010600030101010101" pitchFamily="2" charset="-122"/>
                <a:cs typeface="Consolas" panose="020B0609020204030204" pitchFamily="49" charset="0"/>
              </a:rPr>
              <a:t>：构造一个最初不可见的</a:t>
            </a:r>
            <a:r>
              <a:rPr kumimoji="0" lang="zh-CN" altLang="en-US" sz="1400" b="0" i="0" u="none" strike="noStrike" cap="none" normalizeH="0" baseline="0" dirty="0">
                <a:ln>
                  <a:noFill/>
                </a:ln>
                <a:solidFill>
                  <a:srgbClr val="3F7F5F"/>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400" b="0" i="0" u="none" strike="noStrike" cap="none" normalizeH="0" baseline="0" dirty="0">
                <a:ln>
                  <a:noFill/>
                </a:ln>
                <a:solidFill>
                  <a:srgbClr val="3F7F5F"/>
                </a:solidFill>
                <a:effectLst/>
                <a:latin typeface="Times New Roman" panose="02020603050405020304" pitchFamily="18" charset="0"/>
                <a:ea typeface="宋体" panose="02010600030101010101" pitchFamily="2" charset="-122"/>
                <a:cs typeface="Consolas" panose="020B0609020204030204" pitchFamily="49" charset="0"/>
              </a:rPr>
              <a:t>Frame </a:t>
            </a:r>
            <a:r>
              <a:rPr kumimoji="0" lang="zh-CN" altLang="en-US" sz="1400" b="0" i="0" u="none" strike="noStrike" cap="none" normalizeH="0" baseline="0" dirty="0">
                <a:ln>
                  <a:noFill/>
                </a:ln>
                <a:solidFill>
                  <a:srgbClr val="3F7F5F"/>
                </a:solidFill>
                <a:effectLst/>
                <a:latin typeface="Consolas" panose="020B0609020204030204" pitchFamily="49" charset="0"/>
                <a:ea typeface="宋体" panose="02010600030101010101" pitchFamily="2" charset="-122"/>
                <a:cs typeface="Consolas" panose="020B0609020204030204" pitchFamily="49" charset="0"/>
              </a:rPr>
              <a:t>新实例（）。</a:t>
            </a:r>
            <a:endParaRPr kumimoji="0" lang="zh-CN"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40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JFrame</a:t>
            </a:r>
            <a:r>
              <a:rPr kumimoji="0" lang="en-US" altLang="zh-CN" sz="14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400" b="0" i="0" u="none" strike="noStrike" cap="none" normalizeH="0" baseline="0" dirty="0">
                <a:ln>
                  <a:noFill/>
                </a:ln>
                <a:solidFill>
                  <a:srgbClr val="6A3E3E"/>
                </a:solidFill>
                <a:effectLst/>
                <a:latin typeface="Times New Roman" panose="02020603050405020304" pitchFamily="18" charset="0"/>
                <a:ea typeface="宋体" panose="02010600030101010101" pitchFamily="2" charset="-122"/>
                <a:cs typeface="Consolas" panose="020B0609020204030204" pitchFamily="49" charset="0"/>
              </a:rPr>
              <a:t>f</a:t>
            </a:r>
            <a:r>
              <a:rPr kumimoji="0" lang="en-US" altLang="zh-CN" sz="14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 </a:t>
            </a:r>
            <a:r>
              <a:rPr kumimoji="0" lang="en-US" altLang="zh-CN" sz="1400" b="1" i="0" u="none" strike="noStrike" cap="none" normalizeH="0" baseline="0" dirty="0">
                <a:ln>
                  <a:noFill/>
                </a:ln>
                <a:solidFill>
                  <a:srgbClr val="7F0055"/>
                </a:solidFill>
                <a:effectLst/>
                <a:latin typeface="Times New Roman" panose="02020603050405020304" pitchFamily="18" charset="0"/>
                <a:ea typeface="宋体" panose="02010600030101010101" pitchFamily="2" charset="-122"/>
                <a:cs typeface="Consolas" panose="020B0609020204030204" pitchFamily="49" charset="0"/>
              </a:rPr>
              <a:t>new</a:t>
            </a:r>
            <a:r>
              <a:rPr kumimoji="0" lang="en-US" altLang="zh-CN" sz="14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40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JFrame</a:t>
            </a:r>
            <a:r>
              <a:rPr kumimoji="0" lang="en-US" altLang="zh-CN" sz="14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endParaRPr kumimoji="0" lang="en-US" altLang="zh-CN"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400" b="0" i="0" u="none" strike="noStrike" cap="none" normalizeH="0" baseline="0" dirty="0">
                <a:ln>
                  <a:noFill/>
                </a:ln>
                <a:solidFill>
                  <a:srgbClr val="3F7F5F"/>
                </a:solidFill>
                <a:effectLst/>
                <a:latin typeface="Times New Roman" panose="02020603050405020304" pitchFamily="18" charset="0"/>
                <a:ea typeface="宋体" panose="02010600030101010101" pitchFamily="2" charset="-122"/>
                <a:cs typeface="Consolas" panose="020B0609020204030204" pitchFamily="49" charset="0"/>
              </a:rPr>
              <a:t>// Frame(String title)</a:t>
            </a:r>
            <a:r>
              <a:rPr kumimoji="0" lang="zh-CN" altLang="en-US" sz="1400" b="0" i="0" u="none" strike="noStrike" cap="none" normalizeH="0" baseline="0" dirty="0">
                <a:ln>
                  <a:noFill/>
                </a:ln>
                <a:solidFill>
                  <a:srgbClr val="3F7F5F"/>
                </a:solidFill>
                <a:effectLst/>
                <a:latin typeface="Consolas" panose="020B0609020204030204" pitchFamily="49" charset="0"/>
                <a:ea typeface="宋体" panose="02010600030101010101" pitchFamily="2" charset="-122"/>
                <a:cs typeface="Consolas" panose="020B0609020204030204" pitchFamily="49" charset="0"/>
              </a:rPr>
              <a:t>：构造一个新的、最初不可见的、具有指定标题的</a:t>
            </a:r>
            <a:r>
              <a:rPr kumimoji="0" lang="zh-CN" altLang="en-US" sz="1400" b="0" i="0" u="none" strike="noStrike" cap="none" normalizeH="0" baseline="0" dirty="0">
                <a:ln>
                  <a:noFill/>
                </a:ln>
                <a:solidFill>
                  <a:srgbClr val="3F7F5F"/>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400" b="0" i="0" u="none" strike="noStrike" cap="none" normalizeH="0" baseline="0" dirty="0">
                <a:ln>
                  <a:noFill/>
                </a:ln>
                <a:solidFill>
                  <a:srgbClr val="3F7F5F"/>
                </a:solidFill>
                <a:effectLst/>
                <a:latin typeface="Times New Roman" panose="02020603050405020304" pitchFamily="18" charset="0"/>
                <a:ea typeface="宋体" panose="02010600030101010101" pitchFamily="2" charset="-122"/>
                <a:cs typeface="Consolas" panose="020B0609020204030204" pitchFamily="49" charset="0"/>
              </a:rPr>
              <a:t>Frame </a:t>
            </a:r>
            <a:r>
              <a:rPr kumimoji="0" lang="zh-CN" altLang="en-US" sz="1400" b="0" i="0" u="none" strike="noStrike" cap="none" normalizeH="0" baseline="0" dirty="0">
                <a:ln>
                  <a:noFill/>
                </a:ln>
                <a:solidFill>
                  <a:srgbClr val="3F7F5F"/>
                </a:solidFill>
                <a:effectLst/>
                <a:latin typeface="Consolas" panose="020B0609020204030204" pitchFamily="49" charset="0"/>
                <a:ea typeface="宋体" panose="02010600030101010101" pitchFamily="2" charset="-122"/>
                <a:cs typeface="Consolas" panose="020B0609020204030204" pitchFamily="49" charset="0"/>
              </a:rPr>
              <a:t>对象</a:t>
            </a:r>
            <a:endParaRPr kumimoji="0" lang="zh-CN"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400" b="0" i="0" u="none" strike="noStrike" cap="none" normalizeH="0" baseline="0" dirty="0">
                <a:ln>
                  <a:noFill/>
                </a:ln>
                <a:solidFill>
                  <a:srgbClr val="3F7F5F"/>
                </a:solidFill>
                <a:effectLst/>
                <a:latin typeface="Times New Roman" panose="02020603050405020304" pitchFamily="18" charset="0"/>
                <a:ea typeface="宋体" panose="02010600030101010101" pitchFamily="2" charset="-122"/>
                <a:cs typeface="Consolas" panose="020B0609020204030204" pitchFamily="49" charset="0"/>
              </a:rPr>
              <a:t>// Frame f = new Frame("</a:t>
            </a:r>
            <a:r>
              <a:rPr kumimoji="0" lang="zh-CN" altLang="en-US" sz="1400" b="0" i="0" u="none" strike="noStrike" cap="none" normalizeH="0" baseline="0" dirty="0">
                <a:ln>
                  <a:noFill/>
                </a:ln>
                <a:solidFill>
                  <a:srgbClr val="3F7F5F"/>
                </a:solidFill>
                <a:effectLst/>
                <a:latin typeface="Consolas" panose="020B0609020204030204" pitchFamily="49" charset="0"/>
                <a:ea typeface="宋体" panose="02010600030101010101" pitchFamily="2" charset="-122"/>
                <a:cs typeface="Consolas" panose="020B0609020204030204" pitchFamily="49" charset="0"/>
              </a:rPr>
              <a:t>林青霞</a:t>
            </a:r>
            <a:r>
              <a:rPr kumimoji="0" lang="en-US" altLang="zh-CN" sz="1400" b="0" i="0" u="none" strike="noStrike" cap="none" normalizeH="0" baseline="0" dirty="0">
                <a:ln>
                  <a:noFill/>
                </a:ln>
                <a:solidFill>
                  <a:srgbClr val="3F7F5F"/>
                </a:solidFill>
                <a:effectLst/>
                <a:latin typeface="Times New Roman" panose="02020603050405020304" pitchFamily="18" charset="0"/>
                <a:ea typeface="宋体" panose="02010600030101010101" pitchFamily="2" charset="-122"/>
                <a:cs typeface="Consolas" panose="020B0609020204030204" pitchFamily="49" charset="0"/>
              </a:rPr>
              <a:t>");//</a:t>
            </a:r>
            <a:r>
              <a:rPr kumimoji="0" lang="zh-CN" altLang="en-US" sz="1400" b="0" i="0" u="none" strike="noStrike" cap="none" normalizeH="0" baseline="0" dirty="0">
                <a:ln>
                  <a:noFill/>
                </a:ln>
                <a:solidFill>
                  <a:srgbClr val="3F7F5F"/>
                </a:solidFill>
                <a:effectLst/>
                <a:latin typeface="Consolas" panose="020B0609020204030204" pitchFamily="49" charset="0"/>
                <a:ea typeface="宋体" panose="02010600030101010101" pitchFamily="2" charset="-122"/>
                <a:cs typeface="Consolas" panose="020B0609020204030204" pitchFamily="49" charset="0"/>
              </a:rPr>
              <a:t>这种构造不需要设置标题</a:t>
            </a:r>
            <a:endParaRPr kumimoji="0" lang="zh-CN"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400" b="0" i="0" u="none" strike="noStrike" cap="none" normalizeH="0" baseline="0" dirty="0">
                <a:ln>
                  <a:noFill/>
                </a:ln>
                <a:solidFill>
                  <a:srgbClr val="3F7F5F"/>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zh-CN" altLang="en-US" sz="1400" b="0" i="0" u="none" strike="noStrike" cap="none" normalizeH="0" baseline="0" dirty="0">
                <a:ln>
                  <a:noFill/>
                </a:ln>
                <a:solidFill>
                  <a:srgbClr val="3F7F5F"/>
                </a:solidFill>
                <a:effectLst/>
                <a:latin typeface="Consolas" panose="020B0609020204030204" pitchFamily="49" charset="0"/>
                <a:ea typeface="宋体" panose="02010600030101010101" pitchFamily="2" charset="-122"/>
                <a:cs typeface="Consolas" panose="020B0609020204030204" pitchFamily="49" charset="0"/>
              </a:rPr>
              <a:t>设置窗体标题</a:t>
            </a:r>
            <a:endParaRPr kumimoji="0" lang="zh-CN"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400" b="0" i="0" u="none" strike="noStrike" cap="none" normalizeH="0" baseline="0" dirty="0">
                <a:ln>
                  <a:noFill/>
                </a:ln>
                <a:solidFill>
                  <a:srgbClr val="3F7F5F"/>
                </a:solidFill>
                <a:effectLst/>
                <a:latin typeface="Times New Roman" panose="02020603050405020304" pitchFamily="18" charset="0"/>
                <a:ea typeface="宋体" panose="02010600030101010101" pitchFamily="2" charset="-122"/>
                <a:cs typeface="Consolas" panose="020B0609020204030204" pitchFamily="49" charset="0"/>
              </a:rPr>
              <a:t>// public void </a:t>
            </a:r>
            <a:r>
              <a:rPr kumimoji="0" lang="en-US" altLang="zh-CN" sz="1400" b="0" i="0" u="none" strike="noStrike" cap="none" normalizeH="0" baseline="0" dirty="0" err="1">
                <a:ln>
                  <a:noFill/>
                </a:ln>
                <a:solidFill>
                  <a:srgbClr val="3F7F5F"/>
                </a:solidFill>
                <a:effectLst/>
                <a:latin typeface="Times New Roman" panose="02020603050405020304" pitchFamily="18" charset="0"/>
                <a:ea typeface="宋体" panose="02010600030101010101" pitchFamily="2" charset="-122"/>
                <a:cs typeface="Consolas" panose="020B0609020204030204" pitchFamily="49" charset="0"/>
              </a:rPr>
              <a:t>setTitle</a:t>
            </a:r>
            <a:r>
              <a:rPr kumimoji="0" lang="en-US" altLang="zh-CN" sz="1400" b="0" i="0" u="none" strike="noStrike" cap="none" normalizeH="0" baseline="0" dirty="0">
                <a:ln>
                  <a:noFill/>
                </a:ln>
                <a:solidFill>
                  <a:srgbClr val="3F7F5F"/>
                </a:solidFill>
                <a:effectLst/>
                <a:latin typeface="Times New Roman" panose="02020603050405020304" pitchFamily="18" charset="0"/>
                <a:ea typeface="宋体" panose="02010600030101010101" pitchFamily="2" charset="-122"/>
                <a:cs typeface="Consolas" panose="020B0609020204030204" pitchFamily="49" charset="0"/>
              </a:rPr>
              <a:t>(String title)</a:t>
            </a:r>
            <a:r>
              <a:rPr kumimoji="0" lang="zh-CN" altLang="en-US" sz="1400" b="0" i="0" u="none" strike="noStrike" cap="none" normalizeH="0" baseline="0" dirty="0">
                <a:ln>
                  <a:noFill/>
                </a:ln>
                <a:solidFill>
                  <a:srgbClr val="3F7F5F"/>
                </a:solidFill>
                <a:effectLst/>
                <a:latin typeface="Consolas" panose="020B0609020204030204" pitchFamily="49" charset="0"/>
                <a:ea typeface="宋体" panose="02010600030101010101" pitchFamily="2" charset="-122"/>
                <a:cs typeface="Consolas" panose="020B0609020204030204" pitchFamily="49" charset="0"/>
              </a:rPr>
              <a:t>：将此窗体的标题设置为指定的字符串。</a:t>
            </a:r>
            <a:endParaRPr kumimoji="0" lang="zh-CN"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400" b="0" i="0" u="none" strike="noStrike" cap="none" normalizeH="0" baseline="0" dirty="0" err="1">
                <a:ln>
                  <a:noFill/>
                </a:ln>
                <a:solidFill>
                  <a:srgbClr val="6A3E3E"/>
                </a:solidFill>
                <a:effectLst/>
                <a:latin typeface="Times New Roman" panose="02020603050405020304" pitchFamily="18" charset="0"/>
                <a:ea typeface="宋体" panose="02010600030101010101" pitchFamily="2" charset="-122"/>
                <a:cs typeface="Consolas" panose="020B0609020204030204" pitchFamily="49" charset="0"/>
              </a:rPr>
              <a:t>f</a:t>
            </a:r>
            <a:r>
              <a:rPr kumimoji="0" lang="en-US" altLang="zh-CN" sz="140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.setTitle</a:t>
            </a:r>
            <a:r>
              <a:rPr kumimoji="0" lang="en-US" altLang="zh-CN" sz="14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r>
              <a:rPr kumimoji="0" lang="en-US" altLang="zh-CN" sz="1400" b="0" i="0" u="none" strike="noStrike" cap="none" normalizeH="0" baseline="0" dirty="0">
                <a:ln>
                  <a:noFill/>
                </a:ln>
                <a:solidFill>
                  <a:srgbClr val="2A00FF"/>
                </a:solidFill>
                <a:effectLst/>
                <a:latin typeface="Times New Roman" panose="02020603050405020304" pitchFamily="18" charset="0"/>
                <a:ea typeface="宋体" panose="02010600030101010101" pitchFamily="2" charset="-122"/>
                <a:cs typeface="Consolas" panose="020B0609020204030204" pitchFamily="49" charset="0"/>
              </a:rPr>
              <a:t>"HelloWorld"</a:t>
            </a:r>
            <a:r>
              <a:rPr kumimoji="0" lang="en-US" altLang="zh-CN" sz="14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endParaRPr kumimoji="0" lang="en-US" altLang="zh-CN"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400" b="0" i="0" u="none" strike="noStrike" cap="none" normalizeH="0" baseline="0" dirty="0">
                <a:ln>
                  <a:noFill/>
                </a:ln>
                <a:solidFill>
                  <a:srgbClr val="3F7F5F"/>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zh-CN" altLang="en-US" sz="1400" b="0" i="0" u="none" strike="noStrike" cap="none" normalizeH="0" baseline="0" dirty="0">
                <a:ln>
                  <a:noFill/>
                </a:ln>
                <a:solidFill>
                  <a:srgbClr val="3F7F5F"/>
                </a:solidFill>
                <a:effectLst/>
                <a:latin typeface="Consolas" panose="020B0609020204030204" pitchFamily="49" charset="0"/>
                <a:ea typeface="宋体" panose="02010600030101010101" pitchFamily="2" charset="-122"/>
                <a:cs typeface="Consolas" panose="020B0609020204030204" pitchFamily="49" charset="0"/>
              </a:rPr>
              <a:t>设置窗体大小</a:t>
            </a:r>
            <a:endParaRPr kumimoji="0" lang="zh-CN"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400" b="0" i="0" u="none" strike="noStrike" cap="none" normalizeH="0" baseline="0" dirty="0">
                <a:ln>
                  <a:noFill/>
                </a:ln>
                <a:solidFill>
                  <a:srgbClr val="3F7F5F"/>
                </a:solidFill>
                <a:effectLst/>
                <a:latin typeface="Times New Roman" panose="02020603050405020304" pitchFamily="18" charset="0"/>
                <a:ea typeface="宋体" panose="02010600030101010101" pitchFamily="2" charset="-122"/>
                <a:cs typeface="Consolas" panose="020B0609020204030204" pitchFamily="49" charset="0"/>
              </a:rPr>
              <a:t>// public void </a:t>
            </a:r>
            <a:r>
              <a:rPr kumimoji="0" lang="en-US" altLang="zh-CN" sz="1400" b="0" i="0" u="none" strike="noStrike" cap="none" normalizeH="0" baseline="0" dirty="0" err="1">
                <a:ln>
                  <a:noFill/>
                </a:ln>
                <a:solidFill>
                  <a:srgbClr val="3F7F5F"/>
                </a:solidFill>
                <a:effectLst/>
                <a:latin typeface="Times New Roman" panose="02020603050405020304" pitchFamily="18" charset="0"/>
                <a:ea typeface="宋体" panose="02010600030101010101" pitchFamily="2" charset="-122"/>
                <a:cs typeface="Consolas" panose="020B0609020204030204" pitchFamily="49" charset="0"/>
              </a:rPr>
              <a:t>setSize</a:t>
            </a:r>
            <a:r>
              <a:rPr kumimoji="0" lang="en-US" altLang="zh-CN" sz="1400" b="0" i="0" u="none" strike="noStrike" cap="none" normalizeH="0" baseline="0" dirty="0">
                <a:ln>
                  <a:noFill/>
                </a:ln>
                <a:solidFill>
                  <a:srgbClr val="3F7F5F"/>
                </a:solidFill>
                <a:effectLst/>
                <a:latin typeface="Times New Roman" panose="02020603050405020304" pitchFamily="18" charset="0"/>
                <a:ea typeface="宋体" panose="02010600030101010101" pitchFamily="2" charset="-122"/>
                <a:cs typeface="Consolas" panose="020B0609020204030204" pitchFamily="49" charset="0"/>
              </a:rPr>
              <a:t>(</a:t>
            </a:r>
            <a:r>
              <a:rPr kumimoji="0" lang="en-US" altLang="zh-CN" sz="1400" b="0" i="0" u="sng" strike="noStrike" cap="none" normalizeH="0" baseline="0" dirty="0">
                <a:ln>
                  <a:noFill/>
                </a:ln>
                <a:solidFill>
                  <a:srgbClr val="3F7F5F"/>
                </a:solidFill>
                <a:effectLst/>
                <a:latin typeface="Times New Roman" panose="02020603050405020304" pitchFamily="18" charset="0"/>
                <a:ea typeface="宋体" panose="02010600030101010101" pitchFamily="2" charset="-122"/>
                <a:cs typeface="Consolas" panose="020B0609020204030204" pitchFamily="49" charset="0"/>
              </a:rPr>
              <a:t>int</a:t>
            </a:r>
            <a:r>
              <a:rPr kumimoji="0" lang="en-US" altLang="zh-CN" sz="1400" b="0" i="0" u="none" strike="noStrike" cap="none" normalizeH="0" baseline="0" dirty="0">
                <a:ln>
                  <a:noFill/>
                </a:ln>
                <a:solidFill>
                  <a:srgbClr val="3F7F5F"/>
                </a:solidFill>
                <a:effectLst/>
                <a:latin typeface="Times New Roman" panose="02020603050405020304" pitchFamily="18" charset="0"/>
                <a:ea typeface="宋体" panose="02010600030101010101" pitchFamily="2" charset="-122"/>
                <a:cs typeface="Consolas" panose="020B0609020204030204" pitchFamily="49" charset="0"/>
              </a:rPr>
              <a:t> width, </a:t>
            </a:r>
            <a:r>
              <a:rPr kumimoji="0" lang="en-US" altLang="zh-CN" sz="1400" b="0" i="0" u="sng" strike="noStrike" cap="none" normalizeH="0" baseline="0" dirty="0">
                <a:ln>
                  <a:noFill/>
                </a:ln>
                <a:solidFill>
                  <a:srgbClr val="3F7F5F"/>
                </a:solidFill>
                <a:effectLst/>
                <a:latin typeface="Times New Roman" panose="02020603050405020304" pitchFamily="18" charset="0"/>
                <a:ea typeface="宋体" panose="02010600030101010101" pitchFamily="2" charset="-122"/>
                <a:cs typeface="Consolas" panose="020B0609020204030204" pitchFamily="49" charset="0"/>
              </a:rPr>
              <a:t>int</a:t>
            </a:r>
            <a:r>
              <a:rPr kumimoji="0" lang="en-US" altLang="zh-CN" sz="1400" b="0" i="0" u="none" strike="noStrike" cap="none" normalizeH="0" baseline="0" dirty="0">
                <a:ln>
                  <a:noFill/>
                </a:ln>
                <a:solidFill>
                  <a:srgbClr val="3F7F5F"/>
                </a:solidFill>
                <a:effectLst/>
                <a:latin typeface="Times New Roman" panose="02020603050405020304" pitchFamily="18" charset="0"/>
                <a:ea typeface="宋体" panose="02010600030101010101" pitchFamily="2" charset="-122"/>
                <a:cs typeface="Consolas" panose="020B0609020204030204" pitchFamily="49" charset="0"/>
              </a:rPr>
              <a:t> height)</a:t>
            </a:r>
            <a:endParaRPr kumimoji="0" lang="en-US" altLang="zh-CN"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400" b="0" i="0" u="none" strike="noStrike" cap="none" normalizeH="0" baseline="0" dirty="0" err="1">
                <a:ln>
                  <a:noFill/>
                </a:ln>
                <a:solidFill>
                  <a:srgbClr val="6A3E3E"/>
                </a:solidFill>
                <a:effectLst/>
                <a:latin typeface="Times New Roman" panose="02020603050405020304" pitchFamily="18" charset="0"/>
                <a:ea typeface="宋体" panose="02010600030101010101" pitchFamily="2" charset="-122"/>
                <a:cs typeface="Consolas" panose="020B0609020204030204" pitchFamily="49" charset="0"/>
              </a:rPr>
              <a:t>f</a:t>
            </a:r>
            <a:r>
              <a:rPr kumimoji="0" lang="en-US" altLang="zh-CN" sz="140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.setSize</a:t>
            </a:r>
            <a:r>
              <a:rPr kumimoji="0" lang="en-US" altLang="zh-CN" sz="14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(400, 300); </a:t>
            </a:r>
            <a:r>
              <a:rPr kumimoji="0" lang="en-US" altLang="zh-CN" sz="1400" b="0" i="0" u="none" strike="noStrike" cap="none" normalizeH="0" baseline="0" dirty="0">
                <a:ln>
                  <a:noFill/>
                </a:ln>
                <a:solidFill>
                  <a:srgbClr val="3F7F5F"/>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zh-CN" altLang="en-US" sz="1400" b="0" i="0" u="none" strike="noStrike" cap="none" normalizeH="0" baseline="0" dirty="0">
                <a:ln>
                  <a:noFill/>
                </a:ln>
                <a:solidFill>
                  <a:srgbClr val="3F7F5F"/>
                </a:solidFill>
                <a:effectLst/>
                <a:latin typeface="Consolas" panose="020B0609020204030204" pitchFamily="49" charset="0"/>
                <a:ea typeface="宋体" panose="02010600030101010101" pitchFamily="2" charset="-122"/>
                <a:cs typeface="Consolas" panose="020B0609020204030204" pitchFamily="49" charset="0"/>
              </a:rPr>
              <a:t>单位：像素</a:t>
            </a:r>
            <a:endParaRPr kumimoji="0" lang="zh-CN"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400" b="0" i="0" u="none" strike="noStrike" cap="none" normalizeH="0" baseline="0" dirty="0">
                <a:ln>
                  <a:noFill/>
                </a:ln>
                <a:solidFill>
                  <a:srgbClr val="3F7F5F"/>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zh-CN" altLang="en-US" sz="1400" b="0" i="0" u="none" strike="noStrike" cap="none" normalizeH="0" baseline="0" dirty="0">
                <a:ln>
                  <a:noFill/>
                </a:ln>
                <a:solidFill>
                  <a:srgbClr val="3F7F5F"/>
                </a:solidFill>
                <a:effectLst/>
                <a:latin typeface="Consolas" panose="020B0609020204030204" pitchFamily="49" charset="0"/>
                <a:ea typeface="宋体" panose="02010600030101010101" pitchFamily="2" charset="-122"/>
                <a:cs typeface="Consolas" panose="020B0609020204030204" pitchFamily="49" charset="0"/>
              </a:rPr>
              <a:t>设置窗体位置</a:t>
            </a:r>
            <a:endParaRPr kumimoji="0" lang="zh-CN"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400" b="0" i="0" u="none" strike="noStrike" cap="none" normalizeH="0" baseline="0" dirty="0">
                <a:ln>
                  <a:noFill/>
                </a:ln>
                <a:solidFill>
                  <a:srgbClr val="3F7F5F"/>
                </a:solidFill>
                <a:effectLst/>
                <a:latin typeface="Times New Roman" panose="02020603050405020304" pitchFamily="18" charset="0"/>
                <a:ea typeface="宋体" panose="02010600030101010101" pitchFamily="2" charset="-122"/>
                <a:cs typeface="Consolas" panose="020B0609020204030204" pitchFamily="49" charset="0"/>
              </a:rPr>
              <a:t>// public void </a:t>
            </a:r>
            <a:r>
              <a:rPr kumimoji="0" lang="en-US" altLang="zh-CN" sz="1400" b="0" i="0" u="none" strike="noStrike" cap="none" normalizeH="0" baseline="0" dirty="0" err="1">
                <a:ln>
                  <a:noFill/>
                </a:ln>
                <a:solidFill>
                  <a:srgbClr val="3F7F5F"/>
                </a:solidFill>
                <a:effectLst/>
                <a:latin typeface="Times New Roman" panose="02020603050405020304" pitchFamily="18" charset="0"/>
                <a:ea typeface="宋体" panose="02010600030101010101" pitchFamily="2" charset="-122"/>
                <a:cs typeface="Consolas" panose="020B0609020204030204" pitchFamily="49" charset="0"/>
              </a:rPr>
              <a:t>setSize</a:t>
            </a:r>
            <a:r>
              <a:rPr kumimoji="0" lang="en-US" altLang="zh-CN" sz="1400" b="0" i="0" u="none" strike="noStrike" cap="none" normalizeH="0" baseline="0" dirty="0">
                <a:ln>
                  <a:noFill/>
                </a:ln>
                <a:solidFill>
                  <a:srgbClr val="3F7F5F"/>
                </a:solidFill>
                <a:effectLst/>
                <a:latin typeface="Times New Roman" panose="02020603050405020304" pitchFamily="18" charset="0"/>
                <a:ea typeface="宋体" panose="02010600030101010101" pitchFamily="2" charset="-122"/>
                <a:cs typeface="Consolas" panose="020B0609020204030204" pitchFamily="49" charset="0"/>
              </a:rPr>
              <a:t>(</a:t>
            </a:r>
            <a:r>
              <a:rPr kumimoji="0" lang="en-US" altLang="zh-CN" sz="1400" b="0" i="0" u="sng" strike="noStrike" cap="none" normalizeH="0" baseline="0" dirty="0">
                <a:ln>
                  <a:noFill/>
                </a:ln>
                <a:solidFill>
                  <a:srgbClr val="3F7F5F"/>
                </a:solidFill>
                <a:effectLst/>
                <a:latin typeface="Times New Roman" panose="02020603050405020304" pitchFamily="18" charset="0"/>
                <a:ea typeface="宋体" panose="02010600030101010101" pitchFamily="2" charset="-122"/>
                <a:cs typeface="Consolas" panose="020B0609020204030204" pitchFamily="49" charset="0"/>
              </a:rPr>
              <a:t>int</a:t>
            </a:r>
            <a:r>
              <a:rPr kumimoji="0" lang="en-US" altLang="zh-CN" sz="1400" b="0" i="0" u="none" strike="noStrike" cap="none" normalizeH="0" baseline="0" dirty="0">
                <a:ln>
                  <a:noFill/>
                </a:ln>
                <a:solidFill>
                  <a:srgbClr val="3F7F5F"/>
                </a:solidFill>
                <a:effectLst/>
                <a:latin typeface="Times New Roman" panose="02020603050405020304" pitchFamily="18" charset="0"/>
                <a:ea typeface="宋体" panose="02010600030101010101" pitchFamily="2" charset="-122"/>
                <a:cs typeface="Consolas" panose="020B0609020204030204" pitchFamily="49" charset="0"/>
              </a:rPr>
              <a:t> width, </a:t>
            </a:r>
            <a:r>
              <a:rPr kumimoji="0" lang="en-US" altLang="zh-CN" sz="1400" b="0" i="0" u="sng" strike="noStrike" cap="none" normalizeH="0" baseline="0" dirty="0">
                <a:ln>
                  <a:noFill/>
                </a:ln>
                <a:solidFill>
                  <a:srgbClr val="3F7F5F"/>
                </a:solidFill>
                <a:effectLst/>
                <a:latin typeface="Times New Roman" panose="02020603050405020304" pitchFamily="18" charset="0"/>
                <a:ea typeface="宋体" panose="02010600030101010101" pitchFamily="2" charset="-122"/>
                <a:cs typeface="Consolas" panose="020B0609020204030204" pitchFamily="49" charset="0"/>
              </a:rPr>
              <a:t>int</a:t>
            </a:r>
            <a:r>
              <a:rPr kumimoji="0" lang="en-US" altLang="zh-CN" sz="1400" b="0" i="0" u="none" strike="noStrike" cap="none" normalizeH="0" baseline="0" dirty="0">
                <a:ln>
                  <a:noFill/>
                </a:ln>
                <a:solidFill>
                  <a:srgbClr val="3F7F5F"/>
                </a:solidFill>
                <a:effectLst/>
                <a:latin typeface="Times New Roman" panose="02020603050405020304" pitchFamily="18" charset="0"/>
                <a:ea typeface="宋体" panose="02010600030101010101" pitchFamily="2" charset="-122"/>
                <a:cs typeface="Consolas" panose="020B0609020204030204" pitchFamily="49" charset="0"/>
              </a:rPr>
              <a:t> height)</a:t>
            </a:r>
            <a:endParaRPr kumimoji="0" lang="en-US" altLang="zh-CN"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400" b="0" i="0" u="none" strike="noStrike" cap="none" normalizeH="0" baseline="0" dirty="0" err="1">
                <a:ln>
                  <a:noFill/>
                </a:ln>
                <a:solidFill>
                  <a:srgbClr val="6A3E3E"/>
                </a:solidFill>
                <a:effectLst/>
                <a:latin typeface="Times New Roman" panose="02020603050405020304" pitchFamily="18" charset="0"/>
                <a:ea typeface="宋体" panose="02010600030101010101" pitchFamily="2" charset="-122"/>
                <a:cs typeface="Consolas" panose="020B0609020204030204" pitchFamily="49" charset="0"/>
              </a:rPr>
              <a:t>f</a:t>
            </a:r>
            <a:r>
              <a:rPr kumimoji="0" lang="en-US" altLang="zh-CN" sz="140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.setLocation</a:t>
            </a:r>
            <a:r>
              <a:rPr kumimoji="0" lang="en-US" altLang="zh-CN" sz="14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(400, 200);</a:t>
            </a:r>
            <a:endParaRPr kumimoji="0" lang="en-US" altLang="zh-CN"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400" b="0" i="0" u="none" strike="noStrike" cap="none" normalizeH="0" baseline="0" dirty="0">
                <a:ln>
                  <a:noFill/>
                </a:ln>
                <a:solidFill>
                  <a:srgbClr val="3F7F5F"/>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zh-CN" altLang="en-US" sz="1400" b="0" i="0" u="none" strike="noStrike" cap="none" normalizeH="0" baseline="0" dirty="0">
                <a:ln>
                  <a:noFill/>
                </a:ln>
                <a:solidFill>
                  <a:srgbClr val="3F7F5F"/>
                </a:solidFill>
                <a:effectLst/>
                <a:latin typeface="Consolas" panose="020B0609020204030204" pitchFamily="49" charset="0"/>
                <a:ea typeface="宋体" panose="02010600030101010101" pitchFamily="2" charset="-122"/>
                <a:cs typeface="Consolas" panose="020B0609020204030204" pitchFamily="49" charset="0"/>
              </a:rPr>
              <a:t>调用一个方法，设置让窗体可见</a:t>
            </a:r>
            <a:endParaRPr kumimoji="0" lang="zh-CN"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400" b="0" i="0" u="none" strike="noStrike" cap="none" normalizeH="0" baseline="0" dirty="0">
                <a:ln>
                  <a:noFill/>
                </a:ln>
                <a:solidFill>
                  <a:srgbClr val="3F7F5F"/>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400" b="0" i="0" u="none" strike="noStrike" cap="none" normalizeH="0" baseline="0" dirty="0" err="1">
                <a:ln>
                  <a:noFill/>
                </a:ln>
                <a:solidFill>
                  <a:srgbClr val="3F7F5F"/>
                </a:solidFill>
                <a:effectLst/>
                <a:latin typeface="Times New Roman" panose="02020603050405020304" pitchFamily="18" charset="0"/>
                <a:ea typeface="宋体" panose="02010600030101010101" pitchFamily="2" charset="-122"/>
                <a:cs typeface="Consolas" panose="020B0609020204030204" pitchFamily="49" charset="0"/>
              </a:rPr>
              <a:t>f.show</a:t>
            </a:r>
            <a:r>
              <a:rPr kumimoji="0" lang="en-US" altLang="zh-CN" sz="1400" b="0" i="0" u="none" strike="noStrike" cap="none" normalizeH="0" baseline="0" dirty="0">
                <a:ln>
                  <a:noFill/>
                </a:ln>
                <a:solidFill>
                  <a:srgbClr val="3F7F5F"/>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zh-CN" altLang="en-US" sz="1400" b="0" i="0" u="none" strike="noStrike" cap="none" normalizeH="0" baseline="0" dirty="0">
                <a:ln>
                  <a:noFill/>
                </a:ln>
                <a:solidFill>
                  <a:srgbClr val="3F7F5F"/>
                </a:solidFill>
                <a:effectLst/>
                <a:latin typeface="Consolas" panose="020B0609020204030204" pitchFamily="49" charset="0"/>
                <a:ea typeface="宋体" panose="02010600030101010101" pitchFamily="2" charset="-122"/>
                <a:cs typeface="Consolas" panose="020B0609020204030204" pitchFamily="49" charset="0"/>
              </a:rPr>
              <a:t>已过时</a:t>
            </a:r>
            <a:endParaRPr kumimoji="0" lang="zh-CN"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400" b="0" i="0" u="none" strike="noStrike" cap="none" normalizeH="0" baseline="0" dirty="0" err="1">
                <a:ln>
                  <a:noFill/>
                </a:ln>
                <a:solidFill>
                  <a:srgbClr val="6A3E3E"/>
                </a:solidFill>
                <a:effectLst/>
                <a:latin typeface="Times New Roman" panose="02020603050405020304" pitchFamily="18" charset="0"/>
                <a:ea typeface="宋体" panose="02010600030101010101" pitchFamily="2" charset="-122"/>
                <a:cs typeface="Consolas" panose="020B0609020204030204" pitchFamily="49" charset="0"/>
              </a:rPr>
              <a:t>f</a:t>
            </a:r>
            <a:r>
              <a:rPr kumimoji="0" lang="en-US" altLang="zh-CN" sz="1400" b="0" i="0" u="none" strike="noStrike" cap="none" normalizeH="0" baseline="0" dirty="0" err="1">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.setVisible</a:t>
            </a:r>
            <a:r>
              <a:rPr kumimoji="0" lang="en-US" altLang="zh-CN" sz="14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r>
              <a:rPr kumimoji="0" lang="en-US" altLang="zh-CN" sz="1400" b="1" i="0" u="none" strike="noStrike" cap="none" normalizeH="0" baseline="0" dirty="0">
                <a:ln>
                  <a:noFill/>
                </a:ln>
                <a:solidFill>
                  <a:srgbClr val="7F0055"/>
                </a:solidFill>
                <a:effectLst/>
                <a:latin typeface="Times New Roman" panose="02020603050405020304" pitchFamily="18" charset="0"/>
                <a:ea typeface="宋体" panose="02010600030101010101" pitchFamily="2" charset="-122"/>
                <a:cs typeface="Consolas" panose="020B0609020204030204" pitchFamily="49" charset="0"/>
              </a:rPr>
              <a:t>true</a:t>
            </a:r>
            <a:r>
              <a:rPr kumimoji="0" lang="en-US" altLang="zh-CN" sz="14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a:t>
            </a:r>
            <a:endParaRPr kumimoji="0" lang="en-US" altLang="zh-CN"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400" b="0" i="0" u="none" strike="noStrike" cap="none" normalizeH="0" baseline="0" dirty="0">
                <a:ln>
                  <a:noFill/>
                </a:ln>
                <a:solidFill>
                  <a:srgbClr val="3F7F5F"/>
                </a:solidFill>
                <a:effectLst/>
                <a:latin typeface="Times New Roman" panose="02020603050405020304" pitchFamily="18" charset="0"/>
                <a:ea typeface="宋体" panose="02010600030101010101" pitchFamily="2" charset="-122"/>
                <a:cs typeface="Consolas" panose="020B0609020204030204" pitchFamily="49" charset="0"/>
              </a:rPr>
              <a:t>// </a:t>
            </a:r>
            <a:r>
              <a:rPr kumimoji="0" lang="en-US" altLang="zh-CN" sz="1400" b="0" i="0" u="none" strike="noStrike" cap="none" normalizeH="0" baseline="0" dirty="0" err="1">
                <a:ln>
                  <a:noFill/>
                </a:ln>
                <a:solidFill>
                  <a:srgbClr val="3F7F5F"/>
                </a:solidFill>
                <a:effectLst/>
                <a:latin typeface="Times New Roman" panose="02020603050405020304" pitchFamily="18" charset="0"/>
                <a:ea typeface="宋体" panose="02010600030101010101" pitchFamily="2" charset="-122"/>
                <a:cs typeface="Consolas" panose="020B0609020204030204" pitchFamily="49" charset="0"/>
              </a:rPr>
              <a:t>System.out.println</a:t>
            </a:r>
            <a:r>
              <a:rPr kumimoji="0" lang="en-US" altLang="zh-CN" sz="1400" b="0" i="0" u="none" strike="noStrike" cap="none" normalizeH="0" baseline="0" dirty="0">
                <a:ln>
                  <a:noFill/>
                </a:ln>
                <a:solidFill>
                  <a:srgbClr val="3F7F5F"/>
                </a:solidFill>
                <a:effectLst/>
                <a:latin typeface="Times New Roman" panose="02020603050405020304" pitchFamily="18" charset="0"/>
                <a:ea typeface="宋体" panose="02010600030101010101" pitchFamily="2" charset="-122"/>
                <a:cs typeface="Consolas" panose="020B0609020204030204" pitchFamily="49" charset="0"/>
              </a:rPr>
              <a:t>("</a:t>
            </a:r>
            <a:r>
              <a:rPr kumimoji="0" lang="en-US" altLang="zh-CN" sz="1400" b="0" i="0" u="sng" strike="noStrike" cap="none" normalizeH="0" baseline="0" dirty="0" err="1">
                <a:ln>
                  <a:noFill/>
                </a:ln>
                <a:solidFill>
                  <a:srgbClr val="3F7F5F"/>
                </a:solidFill>
                <a:effectLst/>
                <a:latin typeface="Times New Roman" panose="02020603050405020304" pitchFamily="18" charset="0"/>
                <a:ea typeface="宋体" panose="02010600030101010101" pitchFamily="2" charset="-122"/>
                <a:cs typeface="Consolas" panose="020B0609020204030204" pitchFamily="49" charset="0"/>
              </a:rPr>
              <a:t>helloworld</a:t>
            </a:r>
            <a:r>
              <a:rPr kumimoji="0" lang="en-US" altLang="zh-CN" sz="1400" b="0" i="0" u="none" strike="noStrike" cap="none" normalizeH="0" baseline="0" dirty="0">
                <a:ln>
                  <a:noFill/>
                </a:ln>
                <a:solidFill>
                  <a:srgbClr val="3F7F5F"/>
                </a:solidFill>
                <a:effectLst/>
                <a:latin typeface="Times New Roman" panose="02020603050405020304" pitchFamily="18" charset="0"/>
                <a:ea typeface="宋体" panose="02010600030101010101" pitchFamily="2" charset="-122"/>
                <a:cs typeface="Consolas" panose="020B0609020204030204" pitchFamily="49" charset="0"/>
              </a:rPr>
              <a:t>");</a:t>
            </a:r>
            <a:endParaRPr kumimoji="0" lang="en-US" altLang="zh-CN"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4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Consolas" panose="020B0609020204030204" pitchFamily="49" charset="0"/>
              </a:rPr>
              <a:t>	}</a:t>
            </a:r>
            <a:endParaRPr kumimoji="0" lang="en-US" altLang="zh-CN"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en-US"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输出结果如图</a:t>
            </a:r>
            <a:r>
              <a:rPr kumimoji="0" lang="en-US" altLang="zh-CN"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5-3</a:t>
            </a:r>
            <a:r>
              <a:rPr kumimoji="0" lang="zh-CN" altLang="en-US" sz="14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所示：</a:t>
            </a:r>
            <a:endParaRPr kumimoji="0" lang="zh-CN" altLang="en-US" sz="11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3200" b="0" i="0" u="none" strike="noStrike" cap="none" normalizeH="0" baseline="0" dirty="0">
              <a:ln>
                <a:noFill/>
              </a:ln>
              <a:solidFill>
                <a:schemeClr val="tx1"/>
              </a:solidFill>
              <a:effectLst/>
              <a:latin typeface="Arial" panose="020B0604020202020204" pitchFamily="34" charset="0"/>
            </a:endParaRPr>
          </a:p>
        </p:txBody>
      </p:sp>
      <p:pic>
        <p:nvPicPr>
          <p:cNvPr id="27649" name="图片 11" descr="RH3WA8~(Q8F]J30)UQKAMO1"/>
          <p:cNvPicPr>
            <a:picLocks noChangeAspect="1" noChangeArrowheads="1"/>
          </p:cNvPicPr>
          <p:nvPr/>
        </p:nvPicPr>
        <p:blipFill>
          <a:blip r:embed="rId1" r:link="rId2">
            <a:extLst>
              <a:ext uri="{28A0092B-C50C-407E-A947-70E740481C1C}">
                <a14:useLocalDpi xmlns:a14="http://schemas.microsoft.com/office/drawing/2010/main" val="0"/>
              </a:ext>
            </a:extLst>
          </a:blip>
          <a:srcRect/>
          <a:stretch>
            <a:fillRect/>
          </a:stretch>
        </p:blipFill>
        <p:spPr bwMode="auto">
          <a:xfrm>
            <a:off x="7848554" y="4410360"/>
            <a:ext cx="2438400" cy="1851025"/>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p:cNvSpPr>
            <a:spLocks noChangeArrowheads="1"/>
          </p:cNvSpPr>
          <p:nvPr/>
        </p:nvSpPr>
        <p:spPr bwMode="auto">
          <a:xfrm>
            <a:off x="8610534" y="415049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10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图</a:t>
            </a:r>
            <a:r>
              <a:rPr kumimoji="0" lang="en-US" altLang="zh-CN" sz="10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5-3 </a:t>
            </a:r>
            <a:r>
              <a:rPr kumimoji="0" lang="zh-CN" altLang="en-US" sz="10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输出结果图</a:t>
            </a:r>
            <a:endParaRPr kumimoji="0" lang="zh-CN" altLang="en-US" sz="1400" b="0"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br>
              <a:rPr kumimoji="0" lang="zh-CN" altLang="en-US" sz="1400" b="0" i="0" u="none" strike="noStrike" cap="none" normalizeH="0" baseline="0" dirty="0">
                <a:ln>
                  <a:noFill/>
                </a:ln>
                <a:solidFill>
                  <a:schemeClr val="tx1"/>
                </a:solidFill>
                <a:effectLst/>
                <a:latin typeface="黑体" panose="02010609060101010101" pitchFamily="49" charset="-122"/>
                <a:ea typeface="黑体" panose="02010609060101010101" pitchFamily="49" charset="-122"/>
                <a:cs typeface="Times New Roman" panose="02020603050405020304" pitchFamily="18" charset="0"/>
              </a:rPr>
            </a:br>
            <a:endParaRPr kumimoji="0" lang="zh-CN"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sld>
</file>

<file path=ppt/theme/theme1.xml><?xml version="1.0" encoding="utf-8"?>
<a:theme xmlns:a="http://schemas.openxmlformats.org/drawingml/2006/main" name="1_标题页">
  <a:themeElements>
    <a:clrScheme name="Forms_Intr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Forms_Intro">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triangle" w="med" len="med"/>
        </a:ln>
      </a:spPr>
      <a:bodyPr vert="horz" wrap="square" lIns="90000" tIns="46800" rIns="90000" bIns="46800" numCol="1" anchor="t" anchorCtr="0" compatLnSpc="1"/>
      <a:lstStyle>
        <a:defPPr marL="457200" marR="0" indent="-227330" algn="l" defTabSz="449580" rtl="0" eaLnBrk="1" fontAlgn="base" latinLnBrk="0" hangingPunct="1">
          <a:lnSpc>
            <a:spcPct val="100000"/>
          </a:lnSpc>
          <a:spcBef>
            <a:spcPts val="350"/>
          </a:spcBef>
          <a:spcAft>
            <a:spcPts val="340"/>
          </a:spcAft>
          <a:buClr>
            <a:srgbClr val="486AC1"/>
          </a:buClr>
          <a:buSzPct val="100000"/>
          <a:buFont typeface="Arial" panose="020B0604020202020204" pitchFamily="34" charset="0"/>
          <a:buNone/>
          <a:tabLst>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kumimoji="0" lang="en-US" sz="1800" b="0" i="0" u="none" strike="noStrike" cap="none" normalizeH="0" baseline="0" smtClean="0">
            <a:ln>
              <a:noFill/>
            </a:ln>
            <a:solidFill>
              <a:schemeClr val="tx1"/>
            </a:solidFill>
            <a:effectLst/>
            <a:latin typeface="Tahoma" panose="020B0604030504040204" pitchFamily="34" charset="0"/>
            <a:cs typeface="Arial" panose="020B0604020202020204" pitchFamily="34" charset="0"/>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triangle" w="med" len="med"/>
        </a:ln>
      </a:spPr>
      <a:bodyPr vert="horz" wrap="square" lIns="90000" tIns="46800" rIns="90000" bIns="46800" numCol="1" anchor="t" anchorCtr="0" compatLnSpc="1"/>
      <a:lstStyle>
        <a:defPPr marL="457200" marR="0" indent="-227330" algn="l" defTabSz="449580" rtl="0" eaLnBrk="1" fontAlgn="base" latinLnBrk="0" hangingPunct="1">
          <a:lnSpc>
            <a:spcPct val="100000"/>
          </a:lnSpc>
          <a:spcBef>
            <a:spcPts val="350"/>
          </a:spcBef>
          <a:spcAft>
            <a:spcPts val="340"/>
          </a:spcAft>
          <a:buClr>
            <a:srgbClr val="486AC1"/>
          </a:buClr>
          <a:buSzPct val="100000"/>
          <a:buFont typeface="Arial" panose="020B0604020202020204" pitchFamily="34" charset="0"/>
          <a:buNone/>
          <a:tabLst>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kumimoji="0" lang="en-US" sz="1800" b="0" i="0" u="none" strike="noStrike" cap="none" normalizeH="0" baseline="0" smtClean="0">
            <a:ln>
              <a:noFill/>
            </a:ln>
            <a:solidFill>
              <a:schemeClr val="tx1"/>
            </a:solidFill>
            <a:effectLst/>
            <a:latin typeface="Tahoma" panose="020B0604030504040204" pitchFamily="34" charset="0"/>
            <a:cs typeface="Arial" panose="020B0604020202020204" pitchFamily="34" charset="0"/>
          </a:defRPr>
        </a:defPPr>
      </a:lstStyle>
    </a:lnDef>
  </a:objectDefaults>
  <a:extraClrSchemeLst>
    <a:extraClrScheme>
      <a:clrScheme name="Forms_Intr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Forms_Intro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Forms_Intro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Forms_Intro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Forms_Intro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Forms_Intro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Forms_Intro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内容页">
  <a:themeElements>
    <a:clrScheme name="KD_2007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KD_2007">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triangle" w="med" len="med"/>
        </a:ln>
      </a:spPr>
      <a:bodyPr vert="horz" wrap="square" lIns="90000" tIns="46800" rIns="90000" bIns="46800" numCol="1" anchor="t" anchorCtr="0" compatLnSpc="1"/>
      <a:lstStyle>
        <a:defPPr marL="457200" marR="0" indent="-227330" algn="l" defTabSz="449580" rtl="0" eaLnBrk="1" fontAlgn="base" latinLnBrk="0" hangingPunct="1">
          <a:lnSpc>
            <a:spcPct val="100000"/>
          </a:lnSpc>
          <a:spcBef>
            <a:spcPts val="350"/>
          </a:spcBef>
          <a:spcAft>
            <a:spcPts val="340"/>
          </a:spcAft>
          <a:buClr>
            <a:srgbClr val="486AC1"/>
          </a:buClr>
          <a:buSzPct val="100000"/>
          <a:buFont typeface="Arial" panose="020B0604020202020204" pitchFamily="34" charset="0"/>
          <a:buNone/>
          <a:tabLst>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kumimoji="0" lang="en-US" sz="1800" b="0" i="0" u="none" strike="noStrike" cap="none" normalizeH="0" baseline="0" smtClean="0">
            <a:ln>
              <a:noFill/>
            </a:ln>
            <a:solidFill>
              <a:schemeClr val="tx1"/>
            </a:solidFill>
            <a:effectLst/>
            <a:latin typeface="Tahoma" panose="020B0604030504040204" pitchFamily="34" charset="0"/>
            <a:cs typeface="Arial" panose="020B0604020202020204" pitchFamily="34" charset="0"/>
          </a:defRPr>
        </a:defPPr>
      </a:lstStyle>
    </a:spDef>
    <a:lnDef>
      <a:spPr bwMode="auto">
        <a:noFill/>
        <a:ln w="9525" cap="flat" cmpd="sng" algn="ctr">
          <a:solidFill>
            <a:schemeClr val="tx1"/>
          </a:solidFill>
          <a:prstDash val="solid"/>
          <a:round/>
          <a:headEnd type="none" w="med" len="med"/>
          <a:tailEnd type="triangle" w="med" len="med"/>
        </a:ln>
      </a:spPr>
      <a:bodyPr/>
      <a:lstStyle/>
    </a:lnDef>
  </a:objectDefaults>
  <a:extraClrSchemeLst>
    <a:extraClrScheme>
      <a:clrScheme name="KD_2007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KD_2007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KD_2007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KD_2007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KD_200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KD_200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KD_200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内容页">
  <a:themeElements>
    <a:clrScheme name="KD_2007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KD_2007">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triangle" w="med" len="med"/>
        </a:ln>
      </a:spPr>
      <a:bodyPr vert="horz" wrap="square" lIns="90000" tIns="46800" rIns="90000" bIns="46800" numCol="1" anchor="t" anchorCtr="0" compatLnSpc="1"/>
      <a:lstStyle>
        <a:defPPr marL="457200" marR="0" indent="-227330" algn="l" defTabSz="449580" rtl="0" eaLnBrk="1" fontAlgn="base" latinLnBrk="0" hangingPunct="1">
          <a:lnSpc>
            <a:spcPct val="100000"/>
          </a:lnSpc>
          <a:spcBef>
            <a:spcPts val="350"/>
          </a:spcBef>
          <a:spcAft>
            <a:spcPts val="340"/>
          </a:spcAft>
          <a:buClr>
            <a:srgbClr val="486AC1"/>
          </a:buClr>
          <a:buSzPct val="100000"/>
          <a:buFont typeface="Arial" panose="020B0604020202020204" pitchFamily="34" charset="0"/>
          <a:buNone/>
          <a:tabLst>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kumimoji="0" lang="en-US" sz="1800" b="0" i="0" u="none" strike="noStrike" cap="none" normalizeH="0" baseline="0" smtClean="0">
            <a:ln>
              <a:noFill/>
            </a:ln>
            <a:solidFill>
              <a:schemeClr val="tx1"/>
            </a:solidFill>
            <a:effectLst/>
            <a:latin typeface="Tahoma" panose="020B0604030504040204" pitchFamily="34" charset="0"/>
            <a:cs typeface="Arial" panose="020B0604020202020204" pitchFamily="34" charset="0"/>
          </a:defRPr>
        </a:defPPr>
      </a:lstStyle>
    </a:spDef>
    <a:lnDef>
      <a:spPr bwMode="auto">
        <a:noFill/>
        <a:ln w="9525" cap="flat" cmpd="sng" algn="ctr">
          <a:solidFill>
            <a:schemeClr val="tx1"/>
          </a:solidFill>
          <a:prstDash val="solid"/>
          <a:round/>
          <a:headEnd type="none" w="med" len="med"/>
          <a:tailEnd type="triangle" w="med" len="med"/>
        </a:ln>
      </a:spPr>
      <a:bodyPr/>
      <a:lstStyle/>
    </a:lnDef>
  </a:objectDefaults>
  <a:extraClrSchemeLst>
    <a:extraClrScheme>
      <a:clrScheme name="KD_2007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KD_2007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KD_2007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KD_2007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KD_200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KD_200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KD_200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45933</Words>
  <Application>WPS 演示</Application>
  <PresentationFormat>宽屏</PresentationFormat>
  <Paragraphs>1981</Paragraphs>
  <Slides>75</Slides>
  <Notes>1</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75</vt:i4>
      </vt:variant>
    </vt:vector>
  </HeadingPairs>
  <TitlesOfParts>
    <vt:vector size="91" baseType="lpstr">
      <vt:lpstr>Arial</vt:lpstr>
      <vt:lpstr>宋体</vt:lpstr>
      <vt:lpstr>Wingdings</vt:lpstr>
      <vt:lpstr>Tahoma</vt:lpstr>
      <vt:lpstr>黑体</vt:lpstr>
      <vt:lpstr>等线</vt:lpstr>
      <vt:lpstr>Verdana</vt:lpstr>
      <vt:lpstr>Times New Roman</vt:lpstr>
      <vt:lpstr>Consolas</vt:lpstr>
      <vt:lpstr>微软雅黑</vt:lpstr>
      <vt:lpstr>Arial Unicode MS</vt:lpstr>
      <vt:lpstr>Arial</vt:lpstr>
      <vt:lpstr>Arial Unicode MS</vt:lpstr>
      <vt:lpstr>1_标题页</vt:lpstr>
      <vt:lpstr>5_内容页</vt:lpstr>
      <vt:lpstr>1_内容页</vt:lpstr>
      <vt:lpstr>PowerPoint 演示文稿</vt:lpstr>
      <vt:lpstr>模块5  Java图形用户界面开发</vt:lpstr>
      <vt:lpstr>任务导入</vt:lpstr>
      <vt:lpstr>5.1 Swing与AWT包</vt:lpstr>
      <vt:lpstr>5.1.3 Swing顶级容器 </vt:lpstr>
      <vt:lpstr>JFrame</vt:lpstr>
      <vt:lpstr>框架窗口 </vt:lpstr>
      <vt:lpstr>2.对话框 </vt:lpstr>
      <vt:lpstr>任务实施 </vt:lpstr>
      <vt:lpstr>模块5  Java图形用户界面开发</vt:lpstr>
      <vt:lpstr>任务导入 </vt:lpstr>
      <vt:lpstr>5.2 Swing程序设计 </vt:lpstr>
      <vt:lpstr>JLabel常用方法 </vt:lpstr>
      <vt:lpstr>下面我们看一个标签有Icon的例子，运行结果如图5-5所示：  </vt:lpstr>
      <vt:lpstr>2. 按钮JButton </vt:lpstr>
      <vt:lpstr>JButton</vt:lpstr>
      <vt:lpstr>JButton</vt:lpstr>
      <vt:lpstr>3. 单行文本框JTextField </vt:lpstr>
      <vt:lpstr>JTextField的常用方法，如表5-8所示：       表5-8 JTextField的常用方法 </vt:lpstr>
      <vt:lpstr>4. 密码框JPasswordField </vt:lpstr>
      <vt:lpstr>JPasswordField的常用方法，如表5-10所示： 表5-10 JPasswordField的常用方法 </vt:lpstr>
      <vt:lpstr>响应的事件： </vt:lpstr>
      <vt:lpstr>代码实现： </vt:lpstr>
      <vt:lpstr>4．多行文本框JTextArea </vt:lpstr>
      <vt:lpstr>我们可以发现JTextArea的构造函数和JTextField及JPasswordField的构造函数是相似的，而JTextArea多了一个字段的参数值是因为JTextArea是二维的输入组件，在构造时不仅要设置字段长度也要设置行数。 JTextArea常用方法，如表5-12所示： </vt:lpstr>
      <vt:lpstr>5．滚动面板JScrollPane </vt:lpstr>
      <vt:lpstr>JScrollPane或利用下面这些参数来设置滚动轴的出现的时机（即滚动策略），这些参数是定义在ScrollPaneConstants 接口中，而JScrollPane类实现此界面，因此也就能使用这些参数：   HORIZONTAL_SCROLLBAR_ALAWAYS:显示水平滚动轴。   HORIZONTAL_SCROLLBAR_AS_NEEDED:当组件内容水平区域大于显示区域时出现水平滚动轴。   HORIZONTAL_SCROLLBAR_NEVER:不显示水平滚动轴。   VERTICAL_SCROLLBAR_ALWAYS:显示垂直滚动轴。   VERTICAL_SCROLLBAR_AS_NEEDED:当组件内容垂直区域大于显示区域时出现垂直滚动轴。   VERTICAL_SCROLLBAR_NEVER:不显示垂直滚动轴。 JScrollPane的常用方法，如表5-14所示： </vt:lpstr>
      <vt:lpstr>6．复选框JCheckBox </vt:lpstr>
      <vt:lpstr>常用方法</vt:lpstr>
      <vt:lpstr>代码实现： </vt:lpstr>
      <vt:lpstr>7．单选按钮JRadioButton </vt:lpstr>
      <vt:lpstr>代码实现： </vt:lpstr>
      <vt:lpstr>8．列表框JList </vt:lpstr>
      <vt:lpstr>给列表框添加滚动条的方法如下： </vt:lpstr>
      <vt:lpstr>代码实现： </vt:lpstr>
      <vt:lpstr>9. 组合框JComboBox </vt:lpstr>
      <vt:lpstr>JComboBox的事件处理： </vt:lpstr>
      <vt:lpstr>代码实现： </vt:lpstr>
      <vt:lpstr>10．标准对话框JOptionPane </vt:lpstr>
      <vt:lpstr>以下是JOptionPane提供的消息对话框的静态方法：</vt:lpstr>
      <vt:lpstr>下面举一个确认对话框的例子，其他类型和例子EX4_15类似，故不再举例。 </vt:lpstr>
      <vt:lpstr>代码实现： </vt:lpstr>
      <vt:lpstr>5.2.2 常用布局管理器 </vt:lpstr>
      <vt:lpstr>FlowLayout布局中的对齐方式有3种： </vt:lpstr>
      <vt:lpstr>PowerPoint 演示文稿</vt:lpstr>
      <vt:lpstr>2．边框布局BorderLayout  </vt:lpstr>
      <vt:lpstr>PowerPoint 演示文稿</vt:lpstr>
      <vt:lpstr>3．网格布局GridLayout</vt:lpstr>
      <vt:lpstr>PowerPoint 演示文稿</vt:lpstr>
      <vt:lpstr>4．卡片布局CardLayout  </vt:lpstr>
      <vt:lpstr>说明</vt:lpstr>
      <vt:lpstr>PowerPoint 演示文稿</vt:lpstr>
      <vt:lpstr>5．网格包布局GridBagLayout </vt:lpstr>
      <vt:lpstr>参数说明：  gridx,gridy：设置组件的位置，gridx设置为GridBagConstraints.RELATIVE代表此组件位于之前所加入组件的右边。若将gridy设置为GridBagConstraints.RELATIVE代表此组件位于以前所加入组件的下面。建议定义出gridx,gridy的位置，以便以后维护程序。表示放在几行几列，gridx=0,gridy=0时放在0行0列。  gridwidth,gridheight：用来设置组件所占的单位长度与高度，默认值皆为1。你可以使用GridBagConstraints.REMAINDER常量，代表此组件为此行或此列的最后一个组件，而且会占据所有剩余的空间。  weightx,weighty：用来设置窗口变大时，各组件跟着变大的比例，当数字越大，表示组件能得到更多的空间，默认值皆为0。 anchor：当组件空间大于组件本身时，要将组件置于何处，有CENTER(默认值)、NORTH、NORTHEAST、EAST、SOUTHEAST、WEST、NORTHWEST可供选择。 insets：设置组件之间彼此的间距，它有四个参数，分别是上，左，下，右，默认为(0,0,0,0)。  ipadx,ipady：设置组件内的间距，默认值为0。   下面看一个GridBagLayout布局的实例： </vt:lpstr>
      <vt:lpstr>运行结果如图5-18所示： </vt:lpstr>
      <vt:lpstr>PowerPoint 演示文稿</vt:lpstr>
      <vt:lpstr>5.2.3 Swing常用面板 </vt:lpstr>
      <vt:lpstr>任务实施 </vt:lpstr>
      <vt:lpstr>任务实现代码如下： </vt:lpstr>
      <vt:lpstr>PowerPoint 演示文稿</vt:lpstr>
      <vt:lpstr>PowerPoint 演示文稿</vt:lpstr>
      <vt:lpstr>任务3 简单计算器 </vt:lpstr>
      <vt:lpstr>知识准备 </vt:lpstr>
      <vt:lpstr>代码如下： </vt:lpstr>
      <vt:lpstr>5.3.2 事件处理类和接口 </vt:lpstr>
      <vt:lpstr>表5-27事件及其相应的监听器接口 </vt:lpstr>
      <vt:lpstr>5.3.3 事件处理方法与处理类型 </vt:lpstr>
      <vt:lpstr>运行结果如图5-22所示： </vt:lpstr>
      <vt:lpstr>2.键盘事件处理 </vt:lpstr>
      <vt:lpstr>任务实施 </vt:lpstr>
      <vt:lpstr>PowerPoint 演示文稿</vt:lpstr>
      <vt:lpstr>PowerPoint 演示文稿</vt:lpstr>
      <vt:lpstr>习题 </vt:lpstr>
      <vt:lpstr>二、填空题 </vt:lpstr>
      <vt:lpstr>PowerPoint 演示文稿</vt:lpstr>
    </vt:vector>
  </TitlesOfParts>
  <Company>GuildDesign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ThemeGallery.com</dc:creator>
  <cp:lastModifiedBy>邢海燕</cp:lastModifiedBy>
  <cp:revision>538</cp:revision>
  <dcterms:created xsi:type="dcterms:W3CDTF">2004-08-26T06:30:00Z</dcterms:created>
  <dcterms:modified xsi:type="dcterms:W3CDTF">2021-06-25T07:39:59Z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2052-11.1.0.10577</vt:lpwstr>
  </property>
  <property fmtid="{D5CDD505-2E9C-101B-9397-08002B2CF9AE}" pid="3" name="ICV">
    <vt:lpwstr>B2176998EA8C443C8819F955F200D738</vt:lpwstr>
  </property>
</Properties>
</file>